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9" r:id="rId4"/>
    <p:sldId id="271" r:id="rId5"/>
    <p:sldId id="259" r:id="rId6"/>
    <p:sldId id="270" r:id="rId7"/>
    <p:sldId id="258" r:id="rId8"/>
    <p:sldId id="263" r:id="rId9"/>
    <p:sldId id="257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62B2-FF60-7D44-547E-7284B568F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5420D-9FE9-DBA1-6D19-23F56D5F72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E1544-9DA5-2927-8ACE-02F3FC8D1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6FB72-110B-9C62-A2E7-C7E155B12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1E0494-CED6-F34D-1BE5-43EFCBEB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0601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E44D-263C-0D6F-AC1C-0750A4130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D90230-FB96-9D72-C09C-C9FF25AA3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26B23-5F5A-3571-47F3-3FF75EDFD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840DA-64B2-24B6-1BA8-0673C4E6D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1E0B0-DA3D-5008-9931-957697B2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61902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18A7CD-472D-C257-879D-E29231E394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DBE36-59C1-07CF-3C01-9CD8361099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B2F4-B18A-A16B-6BD2-507BEBE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C35C1-9D8C-7C16-02DF-0E66321A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1350-4EE5-1C43-8B6E-D20CB917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59725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C2652-0FBD-3E0F-0967-5282B886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AB4F5-804D-6FCB-9937-C9D2A6045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C9614-3BB5-0730-BAB3-CC0ADCC5D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1A1EA-A5C4-A6E5-B977-B01CC7C21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C4D85-8F1B-68FF-C4E5-AF3AC059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1906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8B0F6-BE0D-1ACB-31DC-F1394520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1EECEA-0E85-DBB9-FED6-DAE52CAA2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3A71F-3A99-90AA-5638-2317E368B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574D6-02C1-28DD-09B0-F4FFEEA1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B3190-3BEA-0CAF-9CA8-12960FF9B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66613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1A03-BFCE-B707-D01F-D2516DEF1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86517-B259-9D3F-068D-C530F9C17D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7A9442-89F9-C45B-0D63-AB4D55340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88D4A7-6AC7-3EA8-ECAD-BCDDF557E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C090C-BA1D-94EE-80A4-2012813B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B3A7B-052B-2AA7-3299-82FCC09CE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7969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96E8B-21E7-EA11-7918-EA564CBA1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9EB82-5704-0673-27DD-BD74476E1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B1428-AD6F-74D8-FE32-DE7D66AC5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ED8EE-A97E-09BA-BC60-7004D68103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1FF7B4-59EE-128B-9E78-D2B5452DC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53309-512C-FA86-A9EE-04F34E0AA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45E6E5-BDF1-3B15-082F-AF94B904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E06BD-C12E-EA34-775A-6E8DE93A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72017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4480-217B-DE13-5624-B9A71284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37B678-2B65-DFF0-CFF5-A240AEA21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FB7EA-13E3-7125-01BE-FCED1424C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9EF622-9CBB-D827-FF8D-1BF6E0921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804758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F47E7-B16C-6BA8-3EB6-F02285467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17481E-30A0-D8FD-0A09-7BACA88EE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8980D8-ED21-B264-5139-E27AFF5FE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609016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7BD3-B302-2804-1B49-6575D8582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0B1F1-D692-6B5E-4EF0-ACD24C39E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1745E1-E2C1-46BB-71DC-E4BAA1F621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0AF0E8-C097-9B73-D2F7-DA2AAD6D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30B9C3-C76C-8620-2791-C37F87DE2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487364-BFB5-6F84-5885-E7B2A858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11888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5177-322D-2803-2D55-F3542F595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A383CE-25CB-2BC8-DE43-8EE69CE2F0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7A586-AB02-9A51-65C9-81FBFF042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1416D-625A-54FD-F945-D87C179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E80940-2CB7-C27D-6426-5DEDD7937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E188FC-DB26-64B9-AD1B-43773D364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94284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EB0551-70AF-8434-44EB-7FE6F1F07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36836-FAC9-9B1D-ABEC-F2640398B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4BE50-4082-F602-8852-885C6FE9C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67154-4D89-4202-9B2F-B3B23984638C}" type="datetimeFigureOut">
              <a:rPr lang="en-HK" smtClean="0"/>
              <a:t>12/6/2023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0144B-9D61-A356-B11C-EB5E6A5C1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E82B7-4472-418B-4DC2-0FD416FB0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553A0-61D2-4871-8974-3E30F4A5E18F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1906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7D9C-9CA1-9DFF-5155-5BCA76D7F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964232"/>
            <a:ext cx="9144000" cy="2387600"/>
          </a:xfrm>
        </p:spPr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Energy Transition</a:t>
            </a:r>
            <a:br>
              <a:rPr lang="en-US" b="1" dirty="0">
                <a:latin typeface="Garamond" panose="02020404030301010803" pitchFamily="18" charset="0"/>
              </a:rPr>
            </a:br>
            <a:r>
              <a:rPr lang="en-US" b="1" dirty="0">
                <a:latin typeface="Garamond" panose="02020404030301010803" pitchFamily="18" charset="0"/>
              </a:rPr>
              <a:t>Dry Bulk</a:t>
            </a:r>
            <a:endParaRPr lang="en-HK" b="1" dirty="0">
              <a:latin typeface="Garamond" panose="020204040303010108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F5144F-E9F1-B617-4EEA-E7627876A8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85979"/>
            <a:ext cx="9144000" cy="1655762"/>
          </a:xfrm>
        </p:spPr>
        <p:txBody>
          <a:bodyPr>
            <a:normAutofit/>
          </a:bodyPr>
          <a:lstStyle/>
          <a:p>
            <a:endParaRPr lang="en-US" altLang="en-US" sz="2400" b="1" dirty="0">
              <a:latin typeface="Garamond" panose="020204040303010108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en-US" sz="24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The 10</a:t>
            </a:r>
            <a:r>
              <a:rPr lang="en-US" altLang="en-US" sz="2400" b="1" baseline="30000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altLang="en-US" sz="2400" b="1" dirty="0">
                <a:latin typeface="Garamond" panose="020204040303010108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City of London Biennial Meeting</a:t>
            </a:r>
          </a:p>
        </p:txBody>
      </p:sp>
    </p:spTree>
    <p:extLst>
      <p:ext uri="{BB962C8B-B14F-4D97-AF65-F5344CB8AC3E}">
        <p14:creationId xmlns:p14="http://schemas.microsoft.com/office/powerpoint/2010/main" val="188628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4AA7-C127-BAE3-ABB6-87AF5E39B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0177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Garamond" panose="02020404030301010803" pitchFamily="18" charset="0"/>
              </a:rPr>
              <a:t>Thanks</a:t>
            </a:r>
            <a:endParaRPr lang="en-HK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73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FB45E-A89A-CC89-131A-657181BF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t>Energy Saving Devices (ESDs)</a:t>
            </a:r>
            <a:endParaRPr lang="en-HK" b="1" dirty="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163F1E-6EB9-0FDD-0934-4F09AB42F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848" y="1845642"/>
            <a:ext cx="4799454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aramond" panose="02020404030301010803" pitchFamily="18" charset="0"/>
              </a:rPr>
              <a:t>Low friction paints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Propeller (</a:t>
            </a:r>
            <a:r>
              <a:rPr lang="en-US" sz="1800" dirty="0" err="1">
                <a:latin typeface="Garamond" panose="02020404030301010803" pitchFamily="18" charset="0"/>
              </a:rPr>
              <a:t>Mewis</a:t>
            </a:r>
            <a:r>
              <a:rPr lang="en-US" sz="1800" dirty="0">
                <a:latin typeface="Garamond" panose="02020404030301010803" pitchFamily="18" charset="0"/>
              </a:rPr>
              <a:t>) Duct; PBCF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Rudder Fin; Rudder Bulb; Pre-swirl (stator) fin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Bow Enhancement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2E88A3-509B-C118-05EB-10F0FE298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4747" y="4087586"/>
            <a:ext cx="3300864" cy="255138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98F022-A1E8-9953-366C-3F6855D66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6521" y="139999"/>
            <a:ext cx="2064876" cy="37310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17DE59-A82A-17CC-B7D3-9864C568E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111" y="5059820"/>
            <a:ext cx="3945178" cy="15791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BC0FEC9-448B-7F84-DB0C-163A62726EE5}"/>
              </a:ext>
            </a:extLst>
          </p:cNvPr>
          <p:cNvSpPr txBox="1">
            <a:spLocks/>
          </p:cNvSpPr>
          <p:nvPr/>
        </p:nvSpPr>
        <p:spPr>
          <a:xfrm>
            <a:off x="5555725" y="1837822"/>
            <a:ext cx="47994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Garamond" panose="02020404030301010803" pitchFamily="18" charset="0"/>
              </a:rPr>
              <a:t>Shaft generator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Wind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Air lubrication</a:t>
            </a:r>
          </a:p>
          <a:p>
            <a:r>
              <a:rPr lang="en-US" sz="1800" dirty="0">
                <a:latin typeface="Garamond" panose="02020404030301010803" pitchFamily="18" charset="0"/>
              </a:rPr>
              <a:t>Solar power</a:t>
            </a:r>
          </a:p>
          <a:p>
            <a:endParaRPr lang="en-HK" sz="1800" dirty="0">
              <a:latin typeface="Garamond" panose="02020404030301010803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B5993D-9C1B-8E04-1984-C0F9413DF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40" y="4237959"/>
            <a:ext cx="4514984" cy="240101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68179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06711-7A53-BB95-3E11-DBDA21974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749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Virtual Arrival / “just in time”</a:t>
            </a:r>
            <a:endParaRPr lang="en-HK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5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E5A4E-7B72-F1F5-6438-3EDA2B7A8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4205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latin typeface="Garamond" panose="02020404030301010803" pitchFamily="18" charset="0"/>
              </a:rPr>
              <a:t>Alternative Propulsions</a:t>
            </a:r>
            <a:endParaRPr lang="en-HK" b="1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3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21ABC-D0F4-EB0A-263E-B995C519E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Garamond" panose="02020404030301010803" pitchFamily="18" charset="0"/>
              </a:rPr>
              <a:t>LNG-DF</a:t>
            </a:r>
            <a:endParaRPr lang="en-HK" sz="2500" b="1" dirty="0">
              <a:latin typeface="Garamond" panose="020204040303010108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45DEE3-B204-DFF3-8997-FABCDA95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966" y="4361339"/>
            <a:ext cx="4596516" cy="222576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49CE63-BB8D-5FAF-8104-1ADD9B9B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25" y="4282381"/>
            <a:ext cx="2948154" cy="23047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94F67-F9CA-D00C-3118-A531706AC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1622" y="3708549"/>
            <a:ext cx="3316829" cy="28785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7D0555-E078-AECB-1E07-5B90A16B1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8667" y="1383780"/>
            <a:ext cx="3961034" cy="222576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D50F44-775C-645B-C711-8F79470FF8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225" y="1383780"/>
            <a:ext cx="6064294" cy="286455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054110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FF0E-A656-68BA-D177-BF2EB3CD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Bio/”E” fuels (oil/gas)</a:t>
            </a:r>
            <a:endParaRPr lang="en-HK" b="1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E902BE-131F-1107-1C9B-0F5AC9F98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868" y="3148837"/>
            <a:ext cx="4809951" cy="31148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588278-2BC3-7EF1-1770-39BA84284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09" y="1890677"/>
            <a:ext cx="6325667" cy="297262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756081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BAF0F-E3E6-CAFB-8D44-57294CC5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effectLst/>
                <a:latin typeface="Garamond" panose="02020404030301010803" pitchFamily="18" charset="0"/>
                <a:ea typeface="Calibri" panose="020F0502020204030204" pitchFamily="34" charset="0"/>
              </a:rPr>
              <a:t>Methanol-DF</a:t>
            </a:r>
            <a:endParaRPr lang="en-HK" dirty="0">
              <a:latin typeface="Garamond" panose="020204040303010108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9F6450-2BC6-BE41-FA8F-3155D204B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67" y="1993806"/>
            <a:ext cx="6708266" cy="375064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39451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F2670-E0A5-2819-2BEB-658144294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Garamond" panose="02020404030301010803" pitchFamily="18" charset="0"/>
              </a:rPr>
              <a:t>Ammonia-DF</a:t>
            </a:r>
            <a:endParaRPr lang="en-HK" b="1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B727D-2104-05FB-79B3-AA2C5E549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HK" sz="1800" dirty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endParaRPr lang="en-HK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HK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D5D3E5-AC19-8E8F-9E2D-45DBD67E9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5920" y="4046635"/>
            <a:ext cx="3651074" cy="24005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B7EB2-C2BE-65F5-3FD8-FB0EAEBEC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862" y="4238371"/>
            <a:ext cx="5209138" cy="219835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F0F2D9-9BE0-1E9F-F2C6-D20C81CD2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250" y="1590610"/>
            <a:ext cx="4628055" cy="24653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E1FE24-3EBC-2421-9940-531CA71B07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934" y="1690688"/>
            <a:ext cx="3996561" cy="210406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25388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11AB0-F3D0-134E-140B-87599523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i="0" u="none" strike="noStrike" baseline="0" dirty="0">
                <a:solidFill>
                  <a:srgbClr val="252525"/>
                </a:solidFill>
                <a:latin typeface="Garamond" panose="02020404030301010803" pitchFamily="18" charset="0"/>
              </a:rPr>
              <a:t>Hydrogen / Batteries / Nuclear</a:t>
            </a:r>
            <a:endParaRPr lang="en-HK" sz="1400" b="1" dirty="0">
              <a:latin typeface="Garamond" panose="02020404030301010803" pitchFamily="18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B222D4-623F-E272-2081-A48688A5E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7664" y="4243426"/>
            <a:ext cx="4331871" cy="2513959"/>
          </a:xfrm>
          <a:effectLst>
            <a:softEdge rad="63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5FFA39-67FA-7F3D-86A4-10F5F9C7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331" y="1690688"/>
            <a:ext cx="11179204" cy="243874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14256-219F-CD07-3F37-EB402AA9F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2568" y="4243426"/>
            <a:ext cx="3373251" cy="25052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4C7887-2EE1-03DF-B058-9E3AE63A56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927" y="4276669"/>
            <a:ext cx="3772000" cy="243874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9593794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Widescreen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Garamond</vt:lpstr>
      <vt:lpstr>Segoe UI</vt:lpstr>
      <vt:lpstr>Office Theme</vt:lpstr>
      <vt:lpstr>Energy Transition Dry Bulk</vt:lpstr>
      <vt:lpstr>Energy Saving Devices (ESDs)</vt:lpstr>
      <vt:lpstr>Virtual Arrival / “just in time”</vt:lpstr>
      <vt:lpstr>Alternative Propulsions</vt:lpstr>
      <vt:lpstr>LNG-DF</vt:lpstr>
      <vt:lpstr>Bio/”E” fuels (oil/gas)</vt:lpstr>
      <vt:lpstr>Methanol-DF</vt:lpstr>
      <vt:lpstr>Ammonia-DF</vt:lpstr>
      <vt:lpstr>Hydrogen / Batteries / Nuclear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Biennial Conference</dc:title>
  <dc:creator>asaf malamud</dc:creator>
  <cp:lastModifiedBy>Loutsiou, Kristie</cp:lastModifiedBy>
  <cp:revision>31</cp:revision>
  <dcterms:created xsi:type="dcterms:W3CDTF">2023-06-08T14:37:53Z</dcterms:created>
  <dcterms:modified xsi:type="dcterms:W3CDTF">2023-06-12T18:05:48Z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c24981-b6df-48f8-949b-0896357b9b03_Enabled">
    <vt:lpwstr>true</vt:lpwstr>
  </property>
  <property fmtid="{D5CDD505-2E9C-101B-9397-08002B2CF9AE}" pid="3" name="MSIP_Label_06c24981-b6df-48f8-949b-0896357b9b03_SetDate">
    <vt:lpwstr>2023-06-12T18:05:36Z</vt:lpwstr>
  </property>
  <property fmtid="{D5CDD505-2E9C-101B-9397-08002B2CF9AE}" pid="4" name="MSIP_Label_06c24981-b6df-48f8-949b-0896357b9b03_Method">
    <vt:lpwstr>Standard</vt:lpwstr>
  </property>
  <property fmtid="{D5CDD505-2E9C-101B-9397-08002B2CF9AE}" pid="5" name="MSIP_Label_06c24981-b6df-48f8-949b-0896357b9b03_Name">
    <vt:lpwstr>Official</vt:lpwstr>
  </property>
  <property fmtid="{D5CDD505-2E9C-101B-9397-08002B2CF9AE}" pid="6" name="MSIP_Label_06c24981-b6df-48f8-949b-0896357b9b03_SiteId">
    <vt:lpwstr>dd615949-5bd0-4da0-ac52-28ef8d336373</vt:lpwstr>
  </property>
  <property fmtid="{D5CDD505-2E9C-101B-9397-08002B2CF9AE}" pid="7" name="MSIP_Label_06c24981-b6df-48f8-949b-0896357b9b03_ActionId">
    <vt:lpwstr>749a3f4f-4df7-4d04-9b18-f57ca7816f9f</vt:lpwstr>
  </property>
  <property fmtid="{D5CDD505-2E9C-101B-9397-08002B2CF9AE}" pid="8" name="MSIP_Label_06c24981-b6df-48f8-949b-0896357b9b03_ContentBits">
    <vt:lpwstr>0</vt:lpwstr>
  </property>
</Properties>
</file>