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5"/>
  </p:notesMasterIdLst>
  <p:handoutMasterIdLst>
    <p:handoutMasterId r:id="rId6"/>
  </p:handoutMasterIdLst>
  <p:sldIdLst>
    <p:sldId id="259" r:id="rId2"/>
    <p:sldId id="258" r:id="rId3"/>
    <p:sldId id="262" r:id="rId4"/>
  </p:sldIdLst>
  <p:sldSz cx="13442950" cy="7561263"/>
  <p:notesSz cx="6858000" cy="9144000"/>
  <p:defaultTextStyle>
    <a:defPPr>
      <a:defRPr lang="nb-NO"/>
    </a:defPPr>
    <a:lvl1pPr marL="0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5" userDrawn="1">
          <p15:clr>
            <a:srgbClr val="A4A3A4"/>
          </p15:clr>
        </p15:guide>
        <p15:guide id="3" pos="4190">
          <p15:clr>
            <a:srgbClr val="A4A3A4"/>
          </p15:clr>
        </p15:guide>
        <p15:guide id="4" orient="horz" pos="23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E"/>
    <a:srgbClr val="031D3E"/>
    <a:srgbClr val="699F35"/>
    <a:srgbClr val="E2E48E"/>
    <a:srgbClr val="E6E6E6"/>
    <a:srgbClr val="FAFAFA"/>
    <a:srgbClr val="D0D1D3"/>
    <a:srgbClr val="003A54"/>
    <a:srgbClr val="BCBDC0"/>
    <a:srgbClr val="A89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7438" autoAdjust="0"/>
  </p:normalViewPr>
  <p:slideViewPr>
    <p:cSldViewPr>
      <p:cViewPr varScale="1">
        <p:scale>
          <a:sx n="80" d="100"/>
          <a:sy n="80" d="100"/>
        </p:scale>
        <p:origin x="1308" y="96"/>
      </p:cViewPr>
      <p:guideLst>
        <p:guide orient="horz" pos="2382"/>
        <p:guide pos="4235"/>
        <p:guide pos="4190"/>
        <p:guide orient="horz" pos="23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DBD2A-FA58-4AD3-809F-BA8D4A980247}" type="datetimeFigureOut">
              <a:rPr lang="nb-NO" smtClean="0"/>
              <a:pPr/>
              <a:t>06.06.2023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5A8A-F3EC-4E41-9543-E2675E537B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04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9C5D-D8EB-459F-85BC-8C0DD646C392}" type="datetimeFigureOut">
              <a:rPr lang="nb-NO" smtClean="0"/>
              <a:pPr/>
              <a:t>06.06.2023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0AA6-FB05-4A99-A181-D1EF3D6981B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01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19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62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72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sp>
        <p:nvSpPr>
          <p:cNvPr id="11" name="Tittel 1"/>
          <p:cNvSpPr>
            <a:spLocks noGrp="1"/>
          </p:cNvSpPr>
          <p:nvPr>
            <p:ph type="ctrTitle" hasCustomPrompt="1"/>
          </p:nvPr>
        </p:nvSpPr>
        <p:spPr>
          <a:xfrm>
            <a:off x="1499074" y="1504950"/>
            <a:ext cx="9604952" cy="317637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rgbClr val="003A54"/>
                </a:solidFill>
              </a:defRPr>
            </a:lvl1pPr>
          </a:lstStyle>
          <a:p>
            <a:r>
              <a:rPr lang="nb-NO" dirty="0"/>
              <a:t>CLICK TO </a:t>
            </a:r>
            <a:r>
              <a:rPr lang="nb-NO" dirty="0" err="1"/>
              <a:t>add</a:t>
            </a:r>
            <a:r>
              <a:rPr lang="nb-NO" dirty="0"/>
              <a:t> TITLE</a:t>
            </a:r>
          </a:p>
        </p:txBody>
      </p:sp>
      <p:sp>
        <p:nvSpPr>
          <p:cNvPr id="12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498871" y="4678635"/>
            <a:ext cx="96071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73" y="6282975"/>
            <a:ext cx="3911705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0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8" name="Plassholder for bilde 7"/>
          <p:cNvSpPr>
            <a:spLocks noGrp="1"/>
          </p:cNvSpPr>
          <p:nvPr>
            <p:ph type="pic" sz="quarter" idx="23" hasCustomPrompt="1"/>
          </p:nvPr>
        </p:nvSpPr>
        <p:spPr>
          <a:xfrm>
            <a:off x="2977059" y="3708623"/>
            <a:ext cx="2448000" cy="31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sp>
        <p:nvSpPr>
          <p:cNvPr id="26" name="Plassholder f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 baseline="0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4" name="Bilde 13" descr="nhh_logo_1f_positiv_blaa.eps">
            <a:extLst>
              <a:ext uri="{FF2B5EF4-FFF2-40B4-BE49-F238E27FC236}">
                <a16:creationId xmlns:a16="http://schemas.microsoft.com/office/drawing/2014/main" id="{3F32985E-6949-421B-8CBC-89E766AEE7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id="{5B3B548C-1A7E-491E-B093-8389E50D4D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17567" y="2412479"/>
            <a:ext cx="6580573" cy="44677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79" y="468262"/>
            <a:ext cx="2448272" cy="3168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79" y="3708624"/>
            <a:ext cx="2448272" cy="3168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7059" y="464913"/>
            <a:ext cx="2448272" cy="3174949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2977059" y="468262"/>
            <a:ext cx="2443432" cy="316835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451939" y="464913"/>
            <a:ext cx="2453112" cy="317170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451939" y="3708623"/>
            <a:ext cx="2453112" cy="316835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6045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BC22DF32-01B1-4247-914F-6AD5DD829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909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3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pic>
        <p:nvPicPr>
          <p:cNvPr id="13" name="Bilde 12" descr="nhh_logo_1f_positiv_blaa.eps">
            <a:extLst>
              <a:ext uri="{FF2B5EF4-FFF2-40B4-BE49-F238E27FC236}">
                <a16:creationId xmlns:a16="http://schemas.microsoft.com/office/drawing/2014/main" id="{3F0533E7-482A-47A5-974F-5BF8CD0E4C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FC1C733-31D6-426D-936C-BA8E6D54E3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8"/>
            <a:ext cx="6580573" cy="4464497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/>
            </a:lvl2pPr>
            <a:lvl3pPr marL="628696" indent="-180988">
              <a:buFont typeface="Arial" panose="020B0604020202020204" pitchFamily="34" charset="0"/>
              <a:buChar char="•"/>
              <a:defRPr/>
            </a:lvl3pPr>
            <a:lvl4pPr marL="895415" indent="-180988">
              <a:buFont typeface="Arial" panose="020B0604020202020204" pitchFamily="34" charset="0"/>
              <a:buChar char="•"/>
              <a:defRPr/>
            </a:lvl4pPr>
            <a:lvl5pPr marL="1162134" indent="-266719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9" y="752081"/>
            <a:ext cx="4968552" cy="6111987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6779" y="752081"/>
            <a:ext cx="4968552" cy="6111987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822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5569347" y="468263"/>
            <a:ext cx="7416824" cy="6408000"/>
          </a:xfrm>
          <a:prstGeom prst="rect">
            <a:avLst/>
          </a:prstGeom>
          <a:solidFill>
            <a:srgbClr val="E2E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3DCBA05F-240E-404A-B135-C80DC97DDD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positiv_blaa.eps">
            <a:extLst>
              <a:ext uri="{FF2B5EF4-FFF2-40B4-BE49-F238E27FC236}">
                <a16:creationId xmlns:a16="http://schemas.microsoft.com/office/drawing/2014/main" id="{F4800DB8-60F9-4AE3-BF68-DBE8476E59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289E9279-8376-442D-AEAB-424576CAF9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4857E62-4824-477E-9880-4C6D8B4EF632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"/>
          <a:stretch/>
        </p:blipFill>
        <p:spPr>
          <a:xfrm>
            <a:off x="456779" y="468263"/>
            <a:ext cx="5040560" cy="640871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6779" y="468263"/>
            <a:ext cx="5040560" cy="640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04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ol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5" y="468263"/>
            <a:ext cx="4968240" cy="6406896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A89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802A7806-49E7-4B6A-A0A2-84CB06C33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7" name="Bilde 16" descr="nhh_logo_1f_negativ_hvit.eps">
            <a:extLst>
              <a:ext uri="{FF2B5EF4-FFF2-40B4-BE49-F238E27FC236}">
                <a16:creationId xmlns:a16="http://schemas.microsoft.com/office/drawing/2014/main" id="{03777DC1-080F-4DBD-A0E4-9159AE684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699FECFD-F728-4E77-AEED-749BBCEDC1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0" hasCustomPrompt="1"/>
          </p:nvPr>
        </p:nvSpPr>
        <p:spPr>
          <a:xfrm>
            <a:off x="415015" y="477447"/>
            <a:ext cx="4966524" cy="639771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804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7" y="468263"/>
            <a:ext cx="4968671" cy="640199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C528A9B9-7E25-4479-80DA-70EC384B43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negativ_hvit.eps">
            <a:extLst>
              <a:ext uri="{FF2B5EF4-FFF2-40B4-BE49-F238E27FC236}">
                <a16:creationId xmlns:a16="http://schemas.microsoft.com/office/drawing/2014/main" id="{C912DAEA-7B2C-4563-BA55-95FEE203D9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26A552A3-9248-497B-A765-DEA4360C42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83267" y="468263"/>
            <a:ext cx="4968671" cy="6380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317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3DE83B9C-D50E-4DD5-BB5F-D95EDF8CF6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negativ_hvit.eps">
            <a:extLst>
              <a:ext uri="{FF2B5EF4-FFF2-40B4-BE49-F238E27FC236}">
                <a16:creationId xmlns:a16="http://schemas.microsoft.com/office/drawing/2014/main" id="{C8232B12-6217-4E37-8EF5-7A5B1A1B4E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2B8DC829-E9F5-4E45-B8D7-B5DB025CE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098" y="478044"/>
            <a:ext cx="5034241" cy="63989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63098" y="478043"/>
            <a:ext cx="5034242" cy="63989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147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D0D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25E8C555-C798-4412-9323-8489FAD3FC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5" name="Bilde 14" descr="nhh_logo_1f_positiv_blaa.eps">
            <a:extLst>
              <a:ext uri="{FF2B5EF4-FFF2-40B4-BE49-F238E27FC236}">
                <a16:creationId xmlns:a16="http://schemas.microsoft.com/office/drawing/2014/main" id="{D1FF28DD-8235-49DF-940D-4A72DA8DC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1B4DBE37-485A-48C6-BB74-37C8615519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"/>
          <a:stretch/>
        </p:blipFill>
        <p:spPr>
          <a:xfrm>
            <a:off x="434883" y="468263"/>
            <a:ext cx="5040560" cy="640871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34883" y="468263"/>
            <a:ext cx="5040560" cy="640871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094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A207237E-AE88-4919-B58A-4C4C8C8363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4" name="Bilde 13" descr="nhh_logo_1f_positiv_blaa.eps">
            <a:extLst>
              <a:ext uri="{FF2B5EF4-FFF2-40B4-BE49-F238E27FC236}">
                <a16:creationId xmlns:a16="http://schemas.microsoft.com/office/drawing/2014/main" id="{C7714444-141A-4856-99D2-ADE32CB98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0870705-6675-43F3-B7BC-CD70F6391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79" y="468263"/>
            <a:ext cx="5018664" cy="6408712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56779" y="468263"/>
            <a:ext cx="5018664" cy="640871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065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3"/>
            <a:ext cx="12528971" cy="64801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"</a:t>
            </a:r>
            <a:r>
              <a:rPr lang="nb-NO" dirty="0" err="1"/>
              <a:t>insert</a:t>
            </a:r>
            <a:r>
              <a:rPr lang="nb-NO" dirty="0"/>
              <a:t>"  "Images"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394B604-93A9-41F7-ADC6-16027750D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6899" y="3924647"/>
            <a:ext cx="10369152" cy="2016224"/>
          </a:xfrm>
          <a:prstGeom prst="rect">
            <a:avLst/>
          </a:prstGeom>
          <a:solidFill>
            <a:srgbClr val="031D3E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1867022" y="3924647"/>
            <a:ext cx="9604952" cy="108012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ADD TITLE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66819" y="5010101"/>
            <a:ext cx="9607184" cy="9307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C43AA708-BBD3-4801-8C8F-EC15A650A81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970000" y="709200"/>
            <a:ext cx="720000" cy="144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861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69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DFBAB770-EDDD-4E19-B4BE-1DD8C6911F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5" name="Bilde 14" descr="nhh_logo_1f_negativ_hvit.eps">
            <a:extLst>
              <a:ext uri="{FF2B5EF4-FFF2-40B4-BE49-F238E27FC236}">
                <a16:creationId xmlns:a16="http://schemas.microsoft.com/office/drawing/2014/main" id="{480C833B-D113-43A4-823E-AF8D0EBAB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B297B6A5-D5D5-4E7C-B4AB-106ADE0CDE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79" y="468263"/>
            <a:ext cx="5040560" cy="6408712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56779" y="468263"/>
            <a:ext cx="5040560" cy="640871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63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79" y="504909"/>
            <a:ext cx="12529392" cy="6516082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456779" y="504909"/>
            <a:ext cx="12529391" cy="6516082"/>
          </a:xfrm>
          <a:prstGeom prst="rect">
            <a:avLst/>
          </a:prstGeom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 baseline="0"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"</a:t>
            </a:r>
            <a:r>
              <a:rPr lang="nb-NO" dirty="0" err="1"/>
              <a:t>insert</a:t>
            </a:r>
            <a:r>
              <a:rPr lang="nb-NO" dirty="0"/>
              <a:t>"  "Images"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  <a:p>
            <a:endParaRPr lang="nb-NO" dirty="0"/>
          </a:p>
        </p:txBody>
      </p:sp>
      <p:sp>
        <p:nvSpPr>
          <p:cNvPr id="10" name="Plassholder for tekst 1">
            <a:extLst>
              <a:ext uri="{FF2B5EF4-FFF2-40B4-BE49-F238E27FC236}">
                <a16:creationId xmlns:a16="http://schemas.microsoft.com/office/drawing/2014/main" id="{E633D42C-CD0D-4E03-AEC2-5400870E248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970000" y="709200"/>
            <a:ext cx="720000" cy="144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E394B604-93A9-41F7-ADC6-16027750D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6899" y="3924647"/>
            <a:ext cx="10369152" cy="2016224"/>
          </a:xfrm>
          <a:prstGeom prst="rect">
            <a:avLst/>
          </a:prstGeom>
          <a:solidFill>
            <a:srgbClr val="031D3E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5" name="Tittel 1"/>
          <p:cNvSpPr>
            <a:spLocks noGrp="1"/>
          </p:cNvSpPr>
          <p:nvPr>
            <p:ph type="ctrTitle" hasCustomPrompt="1"/>
          </p:nvPr>
        </p:nvSpPr>
        <p:spPr>
          <a:xfrm>
            <a:off x="1867022" y="3924647"/>
            <a:ext cx="9604952" cy="108012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ADD TITLE</a:t>
            </a:r>
          </a:p>
        </p:txBody>
      </p:sp>
      <p:sp>
        <p:nvSpPr>
          <p:cNvPr id="16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66819" y="5010101"/>
            <a:ext cx="9607184" cy="9307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3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456779" y="468263"/>
            <a:ext cx="12529392" cy="6408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9" name="Rettvinklet trekant 8"/>
          <p:cNvSpPr/>
          <p:nvPr userDrawn="1"/>
        </p:nvSpPr>
        <p:spPr>
          <a:xfrm>
            <a:off x="456779" y="468263"/>
            <a:ext cx="6408712" cy="6408712"/>
          </a:xfrm>
          <a:prstGeom prst="rtTriangl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2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2040955" y="1836415"/>
            <a:ext cx="10297144" cy="101613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800" b="0" cap="all" baseline="0">
                <a:solidFill>
                  <a:srgbClr val="003A54"/>
                </a:solidFill>
              </a:defRPr>
            </a:lvl1pPr>
          </a:lstStyle>
          <a:p>
            <a:r>
              <a:rPr lang="nb-NO" dirty="0"/>
              <a:t>CLICK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7219" y="2844527"/>
            <a:ext cx="7920880" cy="642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cap="all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5497339" y="3924647"/>
            <a:ext cx="6840314" cy="252028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5" name="Bilde 14" descr="nhh_logo_1f_positiv_blaa.eps">
            <a:extLst>
              <a:ext uri="{FF2B5EF4-FFF2-40B4-BE49-F238E27FC236}">
                <a16:creationId xmlns:a16="http://schemas.microsoft.com/office/drawing/2014/main" id="{E722EC97-5A55-4964-8E72-38E4AF82E3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61899" y="4858817"/>
            <a:ext cx="11015636" cy="1501751"/>
          </a:xfrm>
          <a:prstGeom prst="rect">
            <a:avLst/>
          </a:prstGeom>
        </p:spPr>
        <p:txBody>
          <a:bodyPr anchor="t"/>
          <a:lstStyle>
            <a:lvl1pPr algn="l">
              <a:defRPr sz="4401" b="0" cap="all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61901" y="3204786"/>
            <a:ext cx="11015636" cy="16540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0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1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2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413460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6779" y="1980430"/>
            <a:ext cx="12529392" cy="4896545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1" name="Bilde 10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4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6780" y="1980432"/>
            <a:ext cx="6120765" cy="48965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1" name="Bilde 10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279D46E9-D839-4393-874A-A51CDAD8B5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5406" y="1980432"/>
            <a:ext cx="6120765" cy="48965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906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56779" y="1893837"/>
            <a:ext cx="6120680" cy="77737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1"/>
            </a:lvl1pPr>
            <a:lvl2pPr marL="502042" indent="0">
              <a:buNone/>
              <a:defRPr sz="2200" b="1"/>
            </a:lvl2pPr>
            <a:lvl3pPr marL="1004083" indent="0">
              <a:buNone/>
              <a:defRPr sz="2000" b="1"/>
            </a:lvl3pPr>
            <a:lvl4pPr marL="1506126" indent="0">
              <a:buNone/>
              <a:defRPr sz="1800" b="1"/>
            </a:lvl4pPr>
            <a:lvl5pPr marL="2008167" indent="0">
              <a:buNone/>
              <a:defRPr sz="1800" b="1"/>
            </a:lvl5pPr>
            <a:lvl6pPr marL="2510210" indent="0">
              <a:buNone/>
              <a:defRPr sz="1800" b="1"/>
            </a:lvl6pPr>
            <a:lvl7pPr marL="3012252" indent="0">
              <a:buNone/>
              <a:defRPr sz="1800" b="1"/>
            </a:lvl7pPr>
            <a:lvl8pPr marL="3514293" indent="0">
              <a:buNone/>
              <a:defRPr sz="1800" b="1"/>
            </a:lvl8pPr>
            <a:lvl9pPr marL="4016335" indent="0">
              <a:buNone/>
              <a:defRPr sz="18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865491" y="1893837"/>
            <a:ext cx="6134241" cy="77737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1"/>
            </a:lvl1pPr>
            <a:lvl2pPr marL="502042" indent="0">
              <a:buNone/>
              <a:defRPr sz="2200" b="1"/>
            </a:lvl2pPr>
            <a:lvl3pPr marL="1004083" indent="0">
              <a:buNone/>
              <a:defRPr sz="2000" b="1"/>
            </a:lvl3pPr>
            <a:lvl4pPr marL="1506126" indent="0">
              <a:buNone/>
              <a:defRPr sz="1800" b="1"/>
            </a:lvl4pPr>
            <a:lvl5pPr marL="2008167" indent="0">
              <a:buNone/>
              <a:defRPr sz="1800" b="1"/>
            </a:lvl5pPr>
            <a:lvl6pPr marL="2510210" indent="0">
              <a:buNone/>
              <a:defRPr sz="1800" b="1"/>
            </a:lvl6pPr>
            <a:lvl7pPr marL="3012252" indent="0">
              <a:buNone/>
              <a:defRPr sz="1800" b="1"/>
            </a:lvl7pPr>
            <a:lvl8pPr marL="3514293" indent="0">
              <a:buNone/>
              <a:defRPr sz="1800" b="1"/>
            </a:lvl8pPr>
            <a:lvl9pPr marL="4016335" indent="0">
              <a:buNone/>
              <a:defRPr sz="18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456779" y="2671212"/>
            <a:ext cx="6120680" cy="4205764"/>
          </a:xfrm>
          <a:prstGeom prst="rect">
            <a:avLst/>
          </a:prstGeom>
        </p:spPr>
        <p:txBody>
          <a:bodyPr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65491" y="2671212"/>
            <a:ext cx="6134241" cy="4205764"/>
          </a:xfrm>
          <a:prstGeom prst="rect">
            <a:avLst/>
          </a:prstGeom>
        </p:spPr>
        <p:txBody>
          <a:bodyPr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779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 a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6779" y="1980431"/>
            <a:ext cx="6120680" cy="4896544"/>
          </a:xfrm>
          <a:prstGeom prst="rect">
            <a:avLst/>
          </a:prstGeom>
          <a:solidFill>
            <a:srgbClr val="E2E48E"/>
          </a:solidFill>
        </p:spPr>
        <p:txBody>
          <a:bodyPr lIns="180000" tIns="180000" rIns="180000" bIns="180000"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6865491" y="1980431"/>
            <a:ext cx="6134241" cy="4896544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 marL="198014" indent="-19801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8665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A4857E62-4824-477E-9880-4C6D8B4EF632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2077537" y="7081362"/>
            <a:ext cx="923638" cy="4025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0">
                <a:solidFill>
                  <a:srgbClr val="D0D1D3"/>
                </a:solidFill>
                <a:latin typeface="+mn-lt"/>
                <a:cs typeface="Times New Roman" pitchFamily="18" charset="0"/>
              </a:defRPr>
            </a:lvl1pPr>
          </a:lstStyle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285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85" r:id="rId3"/>
    <p:sldLayoutId id="2147483706" r:id="rId4"/>
    <p:sldLayoutId id="2147483726" r:id="rId5"/>
    <p:sldLayoutId id="2147483690" r:id="rId6"/>
    <p:sldLayoutId id="2147483724" r:id="rId7"/>
    <p:sldLayoutId id="2147483725" r:id="rId8"/>
    <p:sldLayoutId id="2147483714" r:id="rId9"/>
    <p:sldLayoutId id="2147483689" r:id="rId10"/>
    <p:sldLayoutId id="2147483713" r:id="rId11"/>
    <p:sldLayoutId id="2147483715" r:id="rId12"/>
    <p:sldLayoutId id="2147483708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hf hdr="0" ftr="0" dt="0"/>
  <p:txStyles>
    <p:titleStyle>
      <a:lvl1pPr algn="l" defTabSz="1004083" rtl="0" eaLnBrk="1" latinLnBrk="0" hangingPunct="1">
        <a:spcBef>
          <a:spcPct val="0"/>
        </a:spcBef>
        <a:buNone/>
        <a:defRPr sz="3200" b="0" kern="1200" cap="none" baseline="0">
          <a:solidFill>
            <a:srgbClr val="003A54"/>
          </a:solidFill>
          <a:latin typeface="+mj-lt"/>
          <a:ea typeface="+mj-ea"/>
          <a:cs typeface="+mj-cs"/>
        </a:defRPr>
      </a:lvl1pPr>
    </p:titleStyle>
    <p:bodyStyle>
      <a:lvl1pPr marL="198014" indent="-198014" algn="l" defTabSz="1004083" rtl="0" eaLnBrk="1" latinLnBrk="0" hangingPunct="1">
        <a:lnSpc>
          <a:spcPct val="125000"/>
        </a:lnSpc>
        <a:spcBef>
          <a:spcPts val="0"/>
        </a:spcBef>
        <a:spcAft>
          <a:spcPts val="200"/>
        </a:spcAft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47707" indent="-180988" algn="l" defTabSz="1004083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2pPr>
      <a:lvl3pPr marL="628696" indent="-180988" algn="l" defTabSz="1004083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3pPr>
      <a:lvl4pPr marL="895415" indent="-180988" algn="l" defTabSz="1004083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4pPr>
      <a:lvl5pPr marL="1162134" indent="-266719" algn="l" defTabSz="1004083" rtl="0" eaLnBrk="1" latinLnBrk="0" hangingPunct="1">
        <a:spcBef>
          <a:spcPts val="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5pPr>
      <a:lvl6pPr marL="2761231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272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314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56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42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83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126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67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210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252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293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35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DA4E7B-8200-408A-A6D2-F7CB1962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54A431-F484-4497-97FF-2C33CA8E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59" y="668119"/>
            <a:ext cx="11521280" cy="1152128"/>
          </a:xfrm>
        </p:spPr>
        <p:txBody>
          <a:bodyPr/>
          <a:lstStyle/>
          <a:p>
            <a:r>
              <a:rPr lang="nb-NO" sz="3000" dirty="0"/>
              <a:t>Capital </a:t>
            </a:r>
            <a:r>
              <a:rPr lang="nb-NO" sz="3000" dirty="0" err="1"/>
              <a:t>market</a:t>
            </a:r>
            <a:r>
              <a:rPr lang="nb-NO" sz="3000" dirty="0"/>
              <a:t> </a:t>
            </a:r>
            <a:r>
              <a:rPr lang="nb-NO" sz="3000" dirty="0" err="1"/>
              <a:t>inflows</a:t>
            </a:r>
            <a:r>
              <a:rPr lang="nb-NO" sz="3000" dirty="0"/>
              <a:t> to </a:t>
            </a:r>
            <a:r>
              <a:rPr lang="nb-NO" sz="3000" dirty="0" err="1"/>
              <a:t>the</a:t>
            </a:r>
            <a:r>
              <a:rPr lang="nb-NO" sz="3000" dirty="0"/>
              <a:t> shipping </a:t>
            </a:r>
            <a:r>
              <a:rPr lang="nb-NO" sz="3000" dirty="0" err="1"/>
              <a:t>industry</a:t>
            </a:r>
            <a:r>
              <a:rPr lang="nb-NO" sz="3000" dirty="0"/>
              <a:t> – Equities </a:t>
            </a:r>
            <a:endParaRPr lang="en-GB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EF273B-F006-4688-A68E-529CA3932B9D}"/>
              </a:ext>
            </a:extLst>
          </p:cNvPr>
          <p:cNvGrpSpPr/>
          <p:nvPr/>
        </p:nvGrpSpPr>
        <p:grpSpPr>
          <a:xfrm>
            <a:off x="6577459" y="6479447"/>
            <a:ext cx="6773621" cy="990115"/>
            <a:chOff x="6577459" y="6479447"/>
            <a:chExt cx="6773621" cy="990115"/>
          </a:xfrm>
        </p:grpSpPr>
        <p:sp>
          <p:nvSpPr>
            <p:cNvPr id="8" name="Title 4">
              <a:extLst>
                <a:ext uri="{FF2B5EF4-FFF2-40B4-BE49-F238E27FC236}">
                  <a16:creationId xmlns:a16="http://schemas.microsoft.com/office/drawing/2014/main" id="{6D056BB9-A20E-41F4-9F42-EE9050C73245}"/>
                </a:ext>
              </a:extLst>
            </p:cNvPr>
            <p:cNvSpPr txBox="1">
              <a:spLocks/>
            </p:cNvSpPr>
            <p:nvPr/>
          </p:nvSpPr>
          <p:spPr>
            <a:xfrm>
              <a:off x="6577459" y="6479447"/>
              <a:ext cx="6773621" cy="594614"/>
            </a:xfrm>
            <a:prstGeom prst="rect">
              <a:avLst/>
            </a:prstGeom>
          </p:spPr>
          <p:txBody>
            <a:bodyPr anchor="b" anchorCtr="0"/>
            <a:lstStyle>
              <a:lvl1pPr algn="l" defTabSz="1004083" rtl="0" eaLnBrk="1" latinLnBrk="0" hangingPunct="1">
                <a:spcBef>
                  <a:spcPct val="0"/>
                </a:spcBef>
                <a:buNone/>
                <a:defRPr sz="3200" b="0" kern="1200" cap="none" baseline="0">
                  <a:solidFill>
                    <a:srgbClr val="003A5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b-NO" dirty="0"/>
                <a:t>Shipping Finance II: Capital Markets </a:t>
              </a: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B8E4E3C7-E55C-40F5-8A02-8593AC7051A3}"/>
                </a:ext>
              </a:extLst>
            </p:cNvPr>
            <p:cNvSpPr txBox="1">
              <a:spLocks/>
            </p:cNvSpPr>
            <p:nvPr/>
          </p:nvSpPr>
          <p:spPr>
            <a:xfrm>
              <a:off x="6577459" y="7081362"/>
              <a:ext cx="5832648" cy="388200"/>
            </a:xfrm>
            <a:prstGeom prst="rect">
              <a:avLst/>
            </a:prstGeom>
          </p:spPr>
          <p:txBody>
            <a:bodyPr/>
            <a:lstStyle>
              <a:lvl1pPr marL="198014" indent="-198014" algn="l" defTabSz="1004083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200"/>
                </a:spcAft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47707" indent="-180988" algn="l" defTabSz="1004083" rtl="0" eaLnBrk="1" latinLnBrk="0" hangingPunct="1">
                <a:spcBef>
                  <a:spcPts val="0"/>
                </a:spcBef>
                <a:buFont typeface="Georgia" pitchFamily="18" charset="0"/>
                <a:buChar char="-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2pPr>
              <a:lvl3pPr marL="628696" indent="-180988" algn="l" defTabSz="1004083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3pPr>
              <a:lvl4pPr marL="895415" indent="-180988" algn="l" defTabSz="1004083" rtl="0" eaLnBrk="1" latinLnBrk="0" hangingPunct="1">
                <a:spcBef>
                  <a:spcPts val="0"/>
                </a:spcBef>
                <a:buFont typeface="Georgia" pitchFamily="18" charset="0"/>
                <a:buChar char="-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4pPr>
              <a:lvl5pPr marL="1162134" indent="-266719" algn="l" defTabSz="1004083" rtl="0" eaLnBrk="1" latinLnBrk="0" hangingPunct="1">
                <a:spcBef>
                  <a:spcPts val="0"/>
                </a:spcBef>
                <a:buFont typeface="Arial" pitchFamily="34" charset="0"/>
                <a:buChar char="»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5pPr>
              <a:lvl6pPr marL="2761231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3272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65314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67356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nb-NO" sz="1600" dirty="0" err="1"/>
                <a:t>Bayes</a:t>
              </a:r>
              <a:r>
                <a:rPr lang="nb-NO" sz="1600" dirty="0"/>
                <a:t> Business School Biennal </a:t>
              </a:r>
              <a:r>
                <a:rPr lang="nb-NO" sz="1600" dirty="0" err="1"/>
                <a:t>meeting</a:t>
              </a:r>
              <a:r>
                <a:rPr lang="nb-NO" sz="1600" dirty="0"/>
                <a:t>, London 12-13 June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581252B-7244-4A61-9F94-DEBDB0E99550}"/>
              </a:ext>
            </a:extLst>
          </p:cNvPr>
          <p:cNvSpPr txBox="1"/>
          <p:nvPr/>
        </p:nvSpPr>
        <p:spPr>
          <a:xfrm>
            <a:off x="10825931" y="586590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Clarksons</a:t>
            </a:r>
            <a:endParaRPr lang="en-GB" sz="1200" i="1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F4C85D-384F-4A15-BFD8-1E84658A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9" y="2390486"/>
            <a:ext cx="11037786" cy="39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8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000" dirty="0"/>
              <a:t>Capital </a:t>
            </a:r>
            <a:r>
              <a:rPr lang="nb-NO" sz="3000" dirty="0" err="1"/>
              <a:t>market</a:t>
            </a:r>
            <a:r>
              <a:rPr lang="nb-NO" sz="3000" dirty="0"/>
              <a:t> </a:t>
            </a:r>
            <a:r>
              <a:rPr lang="nb-NO" sz="3000" dirty="0" err="1"/>
              <a:t>inflows</a:t>
            </a:r>
            <a:r>
              <a:rPr lang="nb-NO" sz="3000" dirty="0"/>
              <a:t> to </a:t>
            </a:r>
            <a:r>
              <a:rPr lang="nb-NO" sz="3000" dirty="0" err="1"/>
              <a:t>the</a:t>
            </a:r>
            <a:r>
              <a:rPr lang="nb-NO" sz="3000" dirty="0"/>
              <a:t> shipping </a:t>
            </a:r>
            <a:r>
              <a:rPr lang="nb-NO" sz="3000" dirty="0" err="1"/>
              <a:t>industry</a:t>
            </a:r>
            <a:r>
              <a:rPr lang="nb-NO" sz="3000" dirty="0"/>
              <a:t> – bank </a:t>
            </a:r>
            <a:r>
              <a:rPr lang="nb-NO" sz="3000" dirty="0" err="1"/>
              <a:t>loans</a:t>
            </a:r>
            <a:r>
              <a:rPr lang="nb-NO" sz="300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CD193C-20F2-452A-9614-60C6A37CA426}"/>
              </a:ext>
            </a:extLst>
          </p:cNvPr>
          <p:cNvGrpSpPr/>
          <p:nvPr/>
        </p:nvGrpSpPr>
        <p:grpSpPr>
          <a:xfrm>
            <a:off x="6577459" y="6479447"/>
            <a:ext cx="6773621" cy="990115"/>
            <a:chOff x="6577459" y="6479447"/>
            <a:chExt cx="6773621" cy="990115"/>
          </a:xfrm>
        </p:grpSpPr>
        <p:sp>
          <p:nvSpPr>
            <p:cNvPr id="5" name="Title 4">
              <a:extLst>
                <a:ext uri="{FF2B5EF4-FFF2-40B4-BE49-F238E27FC236}">
                  <a16:creationId xmlns:a16="http://schemas.microsoft.com/office/drawing/2014/main" id="{475E7987-53AE-4055-A3D9-B9335128059E}"/>
                </a:ext>
              </a:extLst>
            </p:cNvPr>
            <p:cNvSpPr txBox="1">
              <a:spLocks/>
            </p:cNvSpPr>
            <p:nvPr/>
          </p:nvSpPr>
          <p:spPr>
            <a:xfrm>
              <a:off x="6577459" y="6479447"/>
              <a:ext cx="6773621" cy="594614"/>
            </a:xfrm>
            <a:prstGeom prst="rect">
              <a:avLst/>
            </a:prstGeom>
          </p:spPr>
          <p:txBody>
            <a:bodyPr anchor="b" anchorCtr="0"/>
            <a:lstStyle>
              <a:lvl1pPr algn="l" defTabSz="1004083" rtl="0" eaLnBrk="1" latinLnBrk="0" hangingPunct="1">
                <a:spcBef>
                  <a:spcPct val="0"/>
                </a:spcBef>
                <a:buNone/>
                <a:defRPr sz="3200" b="0" kern="1200" cap="none" baseline="0">
                  <a:solidFill>
                    <a:srgbClr val="003A5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b-NO" dirty="0"/>
                <a:t>Shipping Finance II: Capital Markets </a:t>
              </a:r>
            </a:p>
          </p:txBody>
        </p:sp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B16B94FA-9D4E-41D3-A0BC-3BFBB001DCD9}"/>
                </a:ext>
              </a:extLst>
            </p:cNvPr>
            <p:cNvSpPr txBox="1">
              <a:spLocks/>
            </p:cNvSpPr>
            <p:nvPr/>
          </p:nvSpPr>
          <p:spPr>
            <a:xfrm>
              <a:off x="6577459" y="7081362"/>
              <a:ext cx="5832648" cy="388200"/>
            </a:xfrm>
            <a:prstGeom prst="rect">
              <a:avLst/>
            </a:prstGeom>
          </p:spPr>
          <p:txBody>
            <a:bodyPr/>
            <a:lstStyle>
              <a:lvl1pPr marL="198014" indent="-198014" algn="l" defTabSz="1004083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200"/>
                </a:spcAft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47707" indent="-180988" algn="l" defTabSz="1004083" rtl="0" eaLnBrk="1" latinLnBrk="0" hangingPunct="1">
                <a:spcBef>
                  <a:spcPts val="0"/>
                </a:spcBef>
                <a:buFont typeface="Georgia" pitchFamily="18" charset="0"/>
                <a:buChar char="-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2pPr>
              <a:lvl3pPr marL="628696" indent="-180988" algn="l" defTabSz="1004083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3pPr>
              <a:lvl4pPr marL="895415" indent="-180988" algn="l" defTabSz="1004083" rtl="0" eaLnBrk="1" latinLnBrk="0" hangingPunct="1">
                <a:spcBef>
                  <a:spcPts val="0"/>
                </a:spcBef>
                <a:buFont typeface="Georgia" pitchFamily="18" charset="0"/>
                <a:buChar char="-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4pPr>
              <a:lvl5pPr marL="1162134" indent="-266719" algn="l" defTabSz="1004083" rtl="0" eaLnBrk="1" latinLnBrk="0" hangingPunct="1">
                <a:spcBef>
                  <a:spcPts val="0"/>
                </a:spcBef>
                <a:buFont typeface="Arial" pitchFamily="34" charset="0"/>
                <a:buChar char="»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5pPr>
              <a:lvl6pPr marL="2761231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3272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65314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67356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nb-NO" sz="1600" dirty="0" err="1"/>
                <a:t>Bayes</a:t>
              </a:r>
              <a:r>
                <a:rPr lang="nb-NO" sz="1600" dirty="0"/>
                <a:t> Business School Biennal </a:t>
              </a:r>
              <a:r>
                <a:rPr lang="nb-NO" sz="1600" dirty="0" err="1"/>
                <a:t>meeting</a:t>
              </a:r>
              <a:r>
                <a:rPr lang="nb-NO" sz="1600" dirty="0"/>
                <a:t>, London 12-13 June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32A1F2-F182-4313-B8D3-3DCE80CF6543}"/>
              </a:ext>
            </a:extLst>
          </p:cNvPr>
          <p:cNvSpPr txBox="1"/>
          <p:nvPr/>
        </p:nvSpPr>
        <p:spPr>
          <a:xfrm>
            <a:off x="9181147" y="6119406"/>
            <a:ext cx="4113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Marine Money</a:t>
            </a:r>
            <a:endParaRPr lang="en-GB" sz="1200" i="1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F7967C-24AE-4497-8E54-EAEDA259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9" y="1627692"/>
            <a:ext cx="11620758" cy="491214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C826EE-AE48-F24D-2010-8D5DF8B23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1012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DA4E7B-8200-408A-A6D2-F7CB1962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54A431-F484-4497-97FF-2C33CA8E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79" y="468263"/>
            <a:ext cx="11521280" cy="1152128"/>
          </a:xfrm>
        </p:spPr>
        <p:txBody>
          <a:bodyPr/>
          <a:lstStyle/>
          <a:p>
            <a:r>
              <a:rPr lang="nb-NO" dirty="0"/>
              <a:t>Capital </a:t>
            </a:r>
            <a:r>
              <a:rPr lang="nb-NO" dirty="0" err="1"/>
              <a:t>market</a:t>
            </a:r>
            <a:r>
              <a:rPr lang="nb-NO" dirty="0"/>
              <a:t> </a:t>
            </a:r>
            <a:r>
              <a:rPr lang="nb-NO" dirty="0" err="1"/>
              <a:t>inflows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shipping </a:t>
            </a:r>
            <a:r>
              <a:rPr lang="nb-NO" dirty="0" err="1"/>
              <a:t>industry</a:t>
            </a:r>
            <a:r>
              <a:rPr lang="nb-NO" dirty="0"/>
              <a:t> – </a:t>
            </a:r>
            <a:r>
              <a:rPr lang="nb-NO" dirty="0" err="1"/>
              <a:t>bonds</a:t>
            </a:r>
            <a:r>
              <a:rPr lang="nb-NO" dirty="0"/>
              <a:t> 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EF273B-F006-4688-A68E-529CA3932B9D}"/>
              </a:ext>
            </a:extLst>
          </p:cNvPr>
          <p:cNvGrpSpPr/>
          <p:nvPr/>
        </p:nvGrpSpPr>
        <p:grpSpPr>
          <a:xfrm>
            <a:off x="6577459" y="6479447"/>
            <a:ext cx="6773621" cy="990115"/>
            <a:chOff x="6577459" y="6479447"/>
            <a:chExt cx="6773621" cy="990115"/>
          </a:xfrm>
        </p:grpSpPr>
        <p:sp>
          <p:nvSpPr>
            <p:cNvPr id="8" name="Title 4">
              <a:extLst>
                <a:ext uri="{FF2B5EF4-FFF2-40B4-BE49-F238E27FC236}">
                  <a16:creationId xmlns:a16="http://schemas.microsoft.com/office/drawing/2014/main" id="{6D056BB9-A20E-41F4-9F42-EE9050C73245}"/>
                </a:ext>
              </a:extLst>
            </p:cNvPr>
            <p:cNvSpPr txBox="1">
              <a:spLocks/>
            </p:cNvSpPr>
            <p:nvPr/>
          </p:nvSpPr>
          <p:spPr>
            <a:xfrm>
              <a:off x="6577459" y="6479447"/>
              <a:ext cx="6773621" cy="594614"/>
            </a:xfrm>
            <a:prstGeom prst="rect">
              <a:avLst/>
            </a:prstGeom>
          </p:spPr>
          <p:txBody>
            <a:bodyPr anchor="b" anchorCtr="0"/>
            <a:lstStyle>
              <a:lvl1pPr algn="l" defTabSz="1004083" rtl="0" eaLnBrk="1" latinLnBrk="0" hangingPunct="1">
                <a:spcBef>
                  <a:spcPct val="0"/>
                </a:spcBef>
                <a:buNone/>
                <a:defRPr sz="3200" b="0" kern="1200" cap="none" baseline="0">
                  <a:solidFill>
                    <a:srgbClr val="003A5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b-NO" dirty="0"/>
                <a:t>Shipping Finance II: Capital Markets </a:t>
              </a: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B8E4E3C7-E55C-40F5-8A02-8593AC7051A3}"/>
                </a:ext>
              </a:extLst>
            </p:cNvPr>
            <p:cNvSpPr txBox="1">
              <a:spLocks/>
            </p:cNvSpPr>
            <p:nvPr/>
          </p:nvSpPr>
          <p:spPr>
            <a:xfrm>
              <a:off x="6577459" y="7081362"/>
              <a:ext cx="5832648" cy="388200"/>
            </a:xfrm>
            <a:prstGeom prst="rect">
              <a:avLst/>
            </a:prstGeom>
          </p:spPr>
          <p:txBody>
            <a:bodyPr/>
            <a:lstStyle>
              <a:lvl1pPr marL="198014" indent="-198014" algn="l" defTabSz="1004083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200"/>
                </a:spcAft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47707" indent="-180988" algn="l" defTabSz="1004083" rtl="0" eaLnBrk="1" latinLnBrk="0" hangingPunct="1">
                <a:spcBef>
                  <a:spcPts val="0"/>
                </a:spcBef>
                <a:buFont typeface="Georgia" pitchFamily="18" charset="0"/>
                <a:buChar char="-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2pPr>
              <a:lvl3pPr marL="628696" indent="-180988" algn="l" defTabSz="1004083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3pPr>
              <a:lvl4pPr marL="895415" indent="-180988" algn="l" defTabSz="1004083" rtl="0" eaLnBrk="1" latinLnBrk="0" hangingPunct="1">
                <a:spcBef>
                  <a:spcPts val="0"/>
                </a:spcBef>
                <a:buFont typeface="Georgia" pitchFamily="18" charset="0"/>
                <a:buChar char="-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4pPr>
              <a:lvl5pPr marL="1162134" indent="-266719" algn="l" defTabSz="1004083" rtl="0" eaLnBrk="1" latinLnBrk="0" hangingPunct="1">
                <a:spcBef>
                  <a:spcPts val="0"/>
                </a:spcBef>
                <a:buFont typeface="Arial" pitchFamily="34" charset="0"/>
                <a:buChar char="»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Times New Roman" pitchFamily="18" charset="0"/>
                </a:defRPr>
              </a:lvl5pPr>
              <a:lvl6pPr marL="2761231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3272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65314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67356" indent="-251021" algn="l" defTabSz="100408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nb-NO" sz="1600" dirty="0" err="1"/>
                <a:t>Bayes</a:t>
              </a:r>
              <a:r>
                <a:rPr lang="nb-NO" sz="1600" dirty="0"/>
                <a:t> Business School Biennal </a:t>
              </a:r>
              <a:r>
                <a:rPr lang="nb-NO" sz="1600" dirty="0" err="1"/>
                <a:t>meeting</a:t>
              </a:r>
              <a:r>
                <a:rPr lang="nb-NO" sz="1600" dirty="0"/>
                <a:t>, London 12-13 June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581252B-7244-4A61-9F94-DEBDB0E99550}"/>
              </a:ext>
            </a:extLst>
          </p:cNvPr>
          <p:cNvSpPr txBox="1"/>
          <p:nvPr/>
        </p:nvSpPr>
        <p:spPr>
          <a:xfrm>
            <a:off x="11005951" y="611277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Clarksons</a:t>
            </a:r>
            <a:endParaRPr lang="en-GB" sz="1200" i="1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B5A196-C940-4864-A9D9-F49973930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202" y="1959442"/>
            <a:ext cx="10819282" cy="41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0874"/>
      </p:ext>
    </p:extLst>
  </p:cSld>
  <p:clrMapOvr>
    <a:masterClrMapping/>
  </p:clrMapOvr>
</p:sld>
</file>

<file path=ppt/theme/theme1.xml><?xml version="1.0" encoding="utf-8"?>
<a:theme xmlns:a="http://schemas.openxmlformats.org/drawingml/2006/main" name="NHH">
  <a:themeElements>
    <a:clrScheme name="NHH temafarger">
      <a:dk1>
        <a:sysClr val="windowText" lastClr="000000"/>
      </a:dk1>
      <a:lt1>
        <a:sysClr val="window" lastClr="FFFFFF"/>
      </a:lt1>
      <a:dk2>
        <a:srgbClr val="003954"/>
      </a:dk2>
      <a:lt2>
        <a:srgbClr val="B1953A"/>
      </a:lt2>
      <a:accent1>
        <a:srgbClr val="D9531E"/>
      </a:accent1>
      <a:accent2>
        <a:srgbClr val="E6E7E8"/>
      </a:accent2>
      <a:accent3>
        <a:srgbClr val="E2E477"/>
      </a:accent3>
      <a:accent4>
        <a:srgbClr val="C8E1E4"/>
      </a:accent4>
      <a:accent5>
        <a:srgbClr val="A1C5CA"/>
      </a:accent5>
      <a:accent6>
        <a:srgbClr val="699F35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rgbClr val="00314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HH_PPT_institutt_16_9V3.potx" id="{6B04D12F-D8FA-4EC0-8EAA-0064993A4EF9}" vid="{B6703937-97D8-4186-BE2E-173DF1DE42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widescreen_white_nhh</Template>
  <TotalTime>3498</TotalTime>
  <Words>386</Words>
  <Application>Microsoft Office PowerPoint</Application>
  <PresentationFormat>Custom</PresentationFormat>
  <Paragraphs>63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NHH</vt:lpstr>
      <vt:lpstr>Capital market inflows to the shipping industry – Equities </vt:lpstr>
      <vt:lpstr>Capital market inflows to the shipping industry – bank loans </vt:lpstr>
      <vt:lpstr>Capital market inflows to the shipping industry – bonds </vt:lpstr>
    </vt:vector>
  </TitlesOfParts>
  <Company>Norges Handelshoyskole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Randi Helen Halnes Melheim</dc:creator>
  <dc:description>Template by addpoint.no</dc:description>
  <cp:lastModifiedBy>Haiying Jia</cp:lastModifiedBy>
  <cp:revision>198</cp:revision>
  <cp:lastPrinted>2017-08-28T09:56:35Z</cp:lastPrinted>
  <dcterms:created xsi:type="dcterms:W3CDTF">2017-05-02T10:47:20Z</dcterms:created>
  <dcterms:modified xsi:type="dcterms:W3CDTF">2023-06-06T20:16:10Z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