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70" r:id="rId3"/>
    <p:sldId id="257" r:id="rId4"/>
    <p:sldId id="271" r:id="rId5"/>
    <p:sldId id="272" r:id="rId6"/>
    <p:sldId id="260" r:id="rId7"/>
    <p:sldId id="261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00"/>
    <a:srgbClr val="57BC4E"/>
    <a:srgbClr val="C9C767"/>
    <a:srgbClr val="FFFC82"/>
    <a:srgbClr val="C04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1522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8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6187D8-B32D-4D1A-8C48-A15933DD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5AADA-085D-58E9-2881-4961728BF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292" r="8820"/>
          <a:stretch/>
        </p:blipFill>
        <p:spPr>
          <a:xfrm>
            <a:off x="21" y="-1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19BB32-A409-4C93-9090-8BDDC45E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6576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78C13-A677-F9ED-5684-973F15C21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14" y="1088571"/>
            <a:ext cx="9958356" cy="2050908"/>
          </a:xfrm>
        </p:spPr>
        <p:txBody>
          <a:bodyPr anchor="t">
            <a:normAutofit/>
          </a:bodyPr>
          <a:lstStyle/>
          <a:p>
            <a:r>
              <a:rPr lang="en-DE" sz="4000" dirty="0">
                <a:solidFill>
                  <a:srgbClr val="FFFFFF"/>
                </a:solidFill>
              </a:rPr>
              <a:t>PhySical Limits of alternative fuels – How alternative fuels could change Shipping Forever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4ED70DB-1943-4E5C-A1B6-D49DFE44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677195"/>
            <a:ext cx="12192000" cy="2180805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5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A88D-4C48-9633-C884-E8C1085E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Dimensions of fuel adoption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04E80E-2341-DC49-6A13-E7221D85A524}"/>
              </a:ext>
            </a:extLst>
          </p:cNvPr>
          <p:cNvGrpSpPr/>
          <p:nvPr/>
        </p:nvGrpSpPr>
        <p:grpSpPr>
          <a:xfrm>
            <a:off x="6548375" y="2648810"/>
            <a:ext cx="2496458" cy="3164114"/>
            <a:chOff x="6548375" y="2648810"/>
            <a:chExt cx="2496458" cy="316411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5323FA08-7798-DFD5-0659-9C074E90C4A0}"/>
                </a:ext>
              </a:extLst>
            </p:cNvPr>
            <p:cNvSpPr/>
            <p:nvPr/>
          </p:nvSpPr>
          <p:spPr>
            <a:xfrm>
              <a:off x="6548375" y="2648810"/>
              <a:ext cx="2496458" cy="316411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DE" dirty="0"/>
            </a:p>
            <a:p>
              <a:pPr algn="ctr"/>
              <a:r>
                <a:rPr lang="en-DE" sz="2800" b="1" dirty="0"/>
                <a:t>SUPPLY</a:t>
              </a:r>
            </a:p>
          </p:txBody>
        </p:sp>
        <p:pic>
          <p:nvPicPr>
            <p:cNvPr id="13" name="Graphic 12" descr="Marker outline">
              <a:extLst>
                <a:ext uri="{FF2B5EF4-FFF2-40B4-BE49-F238E27FC236}">
                  <a16:creationId xmlns:a16="http://schemas.microsoft.com/office/drawing/2014/main" id="{95D43816-E670-6F1F-738A-8BD0620D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47334" y="3800990"/>
              <a:ext cx="1427558" cy="142755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497363-7509-DC5D-9A95-E7B4B4467AF1}"/>
              </a:ext>
            </a:extLst>
          </p:cNvPr>
          <p:cNvGrpSpPr/>
          <p:nvPr/>
        </p:nvGrpSpPr>
        <p:grpSpPr>
          <a:xfrm>
            <a:off x="9332508" y="2648810"/>
            <a:ext cx="2496458" cy="3164114"/>
            <a:chOff x="9332508" y="2648810"/>
            <a:chExt cx="2496458" cy="316411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CD01188-D18E-2778-CACA-20813FF2D7F1}"/>
                </a:ext>
              </a:extLst>
            </p:cNvPr>
            <p:cNvSpPr/>
            <p:nvPr/>
          </p:nvSpPr>
          <p:spPr>
            <a:xfrm>
              <a:off x="9332508" y="2648810"/>
              <a:ext cx="2496458" cy="316411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DE" dirty="0"/>
            </a:p>
            <a:p>
              <a:pPr algn="ctr"/>
              <a:r>
                <a:rPr lang="en-DE" sz="2800" b="1" dirty="0"/>
                <a:t>SAFETY</a:t>
              </a:r>
            </a:p>
          </p:txBody>
        </p:sp>
        <p:pic>
          <p:nvPicPr>
            <p:cNvPr id="15" name="Graphic 14" descr="Health And Safety outline">
              <a:extLst>
                <a:ext uri="{FF2B5EF4-FFF2-40B4-BE49-F238E27FC236}">
                  <a16:creationId xmlns:a16="http://schemas.microsoft.com/office/drawing/2014/main" id="{9BF6734C-ED60-53A8-DD48-2127BDABA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08317" y="3932854"/>
              <a:ext cx="1344839" cy="134483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E37AA6-1062-A796-1EDE-58C7D276ADEB}"/>
              </a:ext>
            </a:extLst>
          </p:cNvPr>
          <p:cNvGrpSpPr/>
          <p:nvPr/>
        </p:nvGrpSpPr>
        <p:grpSpPr>
          <a:xfrm>
            <a:off x="1090940" y="2599438"/>
            <a:ext cx="2496458" cy="3164114"/>
            <a:chOff x="1090940" y="2599438"/>
            <a:chExt cx="2496458" cy="316411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B2C314E-BD40-BE5C-C999-94E1DE1BAA71}"/>
                </a:ext>
              </a:extLst>
            </p:cNvPr>
            <p:cNvSpPr/>
            <p:nvPr/>
          </p:nvSpPr>
          <p:spPr>
            <a:xfrm>
              <a:off x="1090940" y="2599438"/>
              <a:ext cx="2496458" cy="316411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DE" dirty="0"/>
            </a:p>
            <a:p>
              <a:pPr algn="ctr"/>
              <a:r>
                <a:rPr lang="en-DE" sz="2800" b="1" dirty="0"/>
                <a:t>COST</a:t>
              </a:r>
            </a:p>
          </p:txBody>
        </p:sp>
        <p:pic>
          <p:nvPicPr>
            <p:cNvPr id="17" name="Graphic 16" descr="Money outline">
              <a:extLst>
                <a:ext uri="{FF2B5EF4-FFF2-40B4-BE49-F238E27FC236}">
                  <a16:creationId xmlns:a16="http://schemas.microsoft.com/office/drawing/2014/main" id="{38A859DC-BD99-A250-206B-93B6802A9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4030" y="3764291"/>
              <a:ext cx="1681966" cy="168196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7D6D0-0BEF-ECC3-03AD-76FD524353C1}"/>
              </a:ext>
            </a:extLst>
          </p:cNvPr>
          <p:cNvGrpSpPr/>
          <p:nvPr/>
        </p:nvGrpSpPr>
        <p:grpSpPr>
          <a:xfrm>
            <a:off x="3780833" y="2599439"/>
            <a:ext cx="2496458" cy="3164114"/>
            <a:chOff x="3780833" y="2599439"/>
            <a:chExt cx="2496458" cy="316411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BB2C44A-1348-596F-5117-F758C824189C}"/>
                </a:ext>
              </a:extLst>
            </p:cNvPr>
            <p:cNvSpPr/>
            <p:nvPr/>
          </p:nvSpPr>
          <p:spPr>
            <a:xfrm>
              <a:off x="3780833" y="2599439"/>
              <a:ext cx="2496458" cy="316411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DE" dirty="0"/>
            </a:p>
            <a:p>
              <a:pPr algn="ctr"/>
              <a:r>
                <a:rPr lang="en-DE" sz="2800" b="1" dirty="0"/>
                <a:t>PHYSICS</a:t>
              </a:r>
            </a:p>
          </p:txBody>
        </p:sp>
        <p:pic>
          <p:nvPicPr>
            <p:cNvPr id="21" name="Graphic 20" descr="Test tubes outline">
              <a:extLst>
                <a:ext uri="{FF2B5EF4-FFF2-40B4-BE49-F238E27FC236}">
                  <a16:creationId xmlns:a16="http://schemas.microsoft.com/office/drawing/2014/main" id="{593D8B58-B1F1-8E48-9F18-C54EF521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82162" y="3891495"/>
              <a:ext cx="1412566" cy="1412566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A98B1AA-9ED1-CFD0-CCAC-DFD6DDB45714}"/>
              </a:ext>
            </a:extLst>
          </p:cNvPr>
          <p:cNvSpPr/>
          <p:nvPr/>
        </p:nvSpPr>
        <p:spPr>
          <a:xfrm>
            <a:off x="3713011" y="2423886"/>
            <a:ext cx="2622336" cy="3512458"/>
          </a:xfrm>
          <a:prstGeom prst="roundRect">
            <a:avLst/>
          </a:prstGeom>
          <a:noFill/>
          <a:ln w="85725">
            <a:solidFill>
              <a:srgbClr val="C00000">
                <a:alpha val="4488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EC9C3DC-285E-7C67-C6E3-9D9AC0361FCD}"/>
              </a:ext>
            </a:extLst>
          </p:cNvPr>
          <p:cNvSpPr/>
          <p:nvPr/>
        </p:nvSpPr>
        <p:spPr>
          <a:xfrm>
            <a:off x="9257861" y="2423886"/>
            <a:ext cx="2622336" cy="3512458"/>
          </a:xfrm>
          <a:prstGeom prst="roundRect">
            <a:avLst/>
          </a:prstGeom>
          <a:noFill/>
          <a:ln w="85725">
            <a:solidFill>
              <a:srgbClr val="C00000">
                <a:alpha val="44889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823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6FDE75-4C00-D0A6-D4DA-9CE70C3D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Energy Density -</a:t>
            </a:r>
            <a:br>
              <a:rPr lang="en-DE" dirty="0"/>
            </a:br>
            <a:r>
              <a:rPr lang="en-DE" dirty="0"/>
              <a:t>The Old World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0133E0F-B91E-0E6C-6276-BA8F2C15E35C}"/>
              </a:ext>
            </a:extLst>
          </p:cNvPr>
          <p:cNvGrpSpPr>
            <a:grpSpLocks noChangeAspect="1"/>
          </p:cNvGrpSpPr>
          <p:nvPr/>
        </p:nvGrpSpPr>
        <p:grpSpPr>
          <a:xfrm>
            <a:off x="1922375" y="1871629"/>
            <a:ext cx="8347249" cy="4671375"/>
            <a:chOff x="2668415" y="1357951"/>
            <a:chExt cx="8347249" cy="467137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5F9FC8C-0508-0E64-63F2-1B67D97E4101}"/>
                </a:ext>
              </a:extLst>
            </p:cNvPr>
            <p:cNvGrpSpPr/>
            <p:nvPr/>
          </p:nvGrpSpPr>
          <p:grpSpPr>
            <a:xfrm>
              <a:off x="2903444" y="1357951"/>
              <a:ext cx="8112220" cy="4503488"/>
              <a:chOff x="954809" y="929325"/>
              <a:chExt cx="10699195" cy="5810010"/>
            </a:xfrm>
          </p:grpSpPr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3E7EDCEF-DF6F-495E-9AC3-5DC764F42EE0}"/>
                  </a:ext>
                </a:extLst>
              </p:cNvPr>
              <p:cNvCxnSpPr/>
              <p:nvPr/>
            </p:nvCxnSpPr>
            <p:spPr>
              <a:xfrm flipV="1">
                <a:off x="1301122" y="1021020"/>
                <a:ext cx="0" cy="540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36AD4DB-4C6F-A215-D2F0-656BCEEBD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22" y="6418839"/>
                <a:ext cx="10332000" cy="113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48AF653-DD6E-2D09-32DC-6784E12DAB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22" y="37365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7A7C21A-7A8E-1500-8017-46517278AE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9038" y="1133597"/>
                <a:ext cx="5303892" cy="5292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BF67B52-E386-2A15-ED45-B3E7B885C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1122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2504263-69F9-FA10-7F95-AD785F53E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1117994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3B446F9-8AFD-E2AB-933A-35AA68A61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9944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C6D2E71-E4F2-F1AB-2DFC-124B7D9CF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23865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455B42C-547F-F9E3-57A8-4C71A86A5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50865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D63F231-E32A-CF09-DEB7-C405B045A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17097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9A94A67-FD69-3A39-8973-F9FD6016F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30633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FD3B8CB-77D2-133F-1E13-9856D64D8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44133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7996514-396F-F325-232D-2FB27C55F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5756756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9E7FB54-3E30-DDD9-F0EF-CF1847B93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7917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223D948-1E9C-6B8F-7A7B-2DE000E9E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4717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9D575EE-9F9A-8AF7-3370-98D7B691A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8139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9E27224-CDFE-A2F0-CD8A-99692177C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922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DF195328-B989-4FAB-C061-8F89E76C8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790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DCDE96B-6433-508C-B2DB-88284C016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5590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13E97EF-3943-B4C8-E342-CDB47DE1D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588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0D88AA7-1F3D-93ED-C653-23999F5322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3388" y="628261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15C29DF-F528-B337-0DB5-B0B469420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8991" y="6283641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DBC241C-1B07-BCBA-8D6C-689A292DD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791" y="628616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78B1114-88B8-FB0C-9524-4B44E89DE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591" y="6286210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FF24543-D7C5-A152-8F84-4DC604252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9391" y="628167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E65B224-57C5-4A36-2C68-68D630CDB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7917" y="111832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9AA6DE0-AE41-39A6-89AE-D1E6BA980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4717" y="1133597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5C375D8-B5CF-C268-E3E2-FC101F1D35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8139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5183953-8DB3-27F1-7A97-6E9D43459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1122" y="1133597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E315306-370B-2ED4-D80E-645752013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39" y="1133597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D9FD08C-5EDE-562F-5D30-D7682F54E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790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8468AE6-5392-35BF-F56E-89713281D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5590" y="114701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E0B9EF1-09E6-4A39-2B0D-78D2458DCB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9944" y="1152884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5BD81D9-EFE8-B2D0-4EC8-68FC2A4C7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588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765C597-738B-0F4E-57C4-2F4F5A765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3388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FA6BC87-854A-67C8-4035-329BDE737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89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ED27B9D-5335-C67B-B635-07A41F024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7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51C6CE8F-1297-A78E-D1BC-CC1A7CE27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5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2266EA3-2E2A-91E0-2AB8-C11E37EAD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93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A5C8D365-40E2-2F9E-E5CB-CE7D8F90D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5757865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C6A41B6-857E-7B34-D20A-7C01E5870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50865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4119E4E-7977-7E45-4535-A8A256D541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117" y="44133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07209AC-6D69-DB06-FD68-2C5A067CC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117" y="3736942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7DC5220-CCF3-EE1E-3071-20550BF86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30633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3DF82FE-4E7D-3B67-5B38-53867D057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117" y="23865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C01DBFA-1332-4346-F0D4-F8D4BEA29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17097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5C82AF6-F707-7786-D60D-2C4DFDE0E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1117994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870CC9C-F05C-CA11-CB87-40D845AB6F14}"/>
                  </a:ext>
                </a:extLst>
              </p:cNvPr>
              <p:cNvSpPr txBox="1"/>
              <p:nvPr/>
            </p:nvSpPr>
            <p:spPr>
              <a:xfrm>
                <a:off x="962725" y="5536615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10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B1FD3E5-D6B7-87BD-C763-A2093971ED1A}"/>
                  </a:ext>
                </a:extLst>
              </p:cNvPr>
              <p:cNvSpPr txBox="1"/>
              <p:nvPr/>
            </p:nvSpPr>
            <p:spPr>
              <a:xfrm>
                <a:off x="962725" y="4867993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20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873485E-F044-AA94-39B8-FCABD1ECAFCA}"/>
                  </a:ext>
                </a:extLst>
              </p:cNvPr>
              <p:cNvSpPr txBox="1"/>
              <p:nvPr/>
            </p:nvSpPr>
            <p:spPr>
              <a:xfrm>
                <a:off x="964536" y="4195775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30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4B1C935-4680-991E-0AB9-D667AA4F30C7}"/>
                  </a:ext>
                </a:extLst>
              </p:cNvPr>
              <p:cNvSpPr txBox="1"/>
              <p:nvPr/>
            </p:nvSpPr>
            <p:spPr>
              <a:xfrm>
                <a:off x="954814" y="3527155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40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E3D9DB6-3D0A-F08A-C416-1A86D4A6C150}"/>
                  </a:ext>
                </a:extLst>
              </p:cNvPr>
              <p:cNvSpPr txBox="1"/>
              <p:nvPr/>
            </p:nvSpPr>
            <p:spPr>
              <a:xfrm>
                <a:off x="954809" y="2861177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50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5803A03-229A-5AE5-E1B0-62B6FDAA3A4D}"/>
                  </a:ext>
                </a:extLst>
              </p:cNvPr>
              <p:cNvSpPr txBox="1"/>
              <p:nvPr/>
            </p:nvSpPr>
            <p:spPr>
              <a:xfrm>
                <a:off x="961181" y="2172033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60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A5F224-485B-19F9-496F-C203AA02A253}"/>
                  </a:ext>
                </a:extLst>
              </p:cNvPr>
              <p:cNvSpPr txBox="1"/>
              <p:nvPr/>
            </p:nvSpPr>
            <p:spPr>
              <a:xfrm>
                <a:off x="964755" y="1477574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70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F65652B-C7B6-C862-C5AE-9BD0713D305C}"/>
                  </a:ext>
                </a:extLst>
              </p:cNvPr>
              <p:cNvSpPr txBox="1"/>
              <p:nvPr/>
            </p:nvSpPr>
            <p:spPr>
              <a:xfrm>
                <a:off x="961181" y="92932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80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8045332-2F37-575A-A789-607493CFF764}"/>
                  </a:ext>
                </a:extLst>
              </p:cNvPr>
              <p:cNvSpPr txBox="1"/>
              <p:nvPr/>
            </p:nvSpPr>
            <p:spPr>
              <a:xfrm>
                <a:off x="1795936" y="6369674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10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DC0D61A-8F60-F068-F825-D49427C7334D}"/>
                  </a:ext>
                </a:extLst>
              </p:cNvPr>
              <p:cNvSpPr txBox="1"/>
              <p:nvPr/>
            </p:nvSpPr>
            <p:spPr>
              <a:xfrm>
                <a:off x="2485284" y="6366754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20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0EAED66-8658-0D37-51A2-D5B2F479CF6F}"/>
                  </a:ext>
                </a:extLst>
              </p:cNvPr>
              <p:cNvSpPr txBox="1"/>
              <p:nvPr/>
            </p:nvSpPr>
            <p:spPr>
              <a:xfrm>
                <a:off x="3161927" y="636070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30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E877F71-A93F-0E13-40AE-DC729662E977}"/>
                  </a:ext>
                </a:extLst>
              </p:cNvPr>
              <p:cNvSpPr txBox="1"/>
              <p:nvPr/>
            </p:nvSpPr>
            <p:spPr>
              <a:xfrm>
                <a:off x="3831692" y="636070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40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9A420D8-FC7E-ECF9-4D0E-401753818526}"/>
                  </a:ext>
                </a:extLst>
              </p:cNvPr>
              <p:cNvSpPr txBox="1"/>
              <p:nvPr/>
            </p:nvSpPr>
            <p:spPr>
              <a:xfrm>
                <a:off x="4502586" y="636436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50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2AC604C2-A2CF-9618-A86E-A4F03A9F01CC}"/>
                  </a:ext>
                </a:extLst>
              </p:cNvPr>
              <p:cNvSpPr txBox="1"/>
              <p:nvPr/>
            </p:nvSpPr>
            <p:spPr>
              <a:xfrm>
                <a:off x="5190711" y="635725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60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DFCBA47-9D75-98D3-5401-670D2B2FCA34}"/>
                  </a:ext>
                </a:extLst>
              </p:cNvPr>
              <p:cNvSpPr txBox="1"/>
              <p:nvPr/>
            </p:nvSpPr>
            <p:spPr>
              <a:xfrm>
                <a:off x="5863111" y="635550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70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1FCFBEC-495A-B71F-740C-754D593342F8}"/>
                  </a:ext>
                </a:extLst>
              </p:cNvPr>
              <p:cNvSpPr txBox="1"/>
              <p:nvPr/>
            </p:nvSpPr>
            <p:spPr>
              <a:xfrm>
                <a:off x="6538984" y="636564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80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DE90C18-DF85-8311-537B-F3B9F06F450C}"/>
                  </a:ext>
                </a:extLst>
              </p:cNvPr>
              <p:cNvSpPr txBox="1"/>
              <p:nvPr/>
            </p:nvSpPr>
            <p:spPr>
              <a:xfrm>
                <a:off x="7216135" y="636674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90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5E2DD88-35FF-7842-0D53-A3E9154EB98E}"/>
                  </a:ext>
                </a:extLst>
              </p:cNvPr>
              <p:cNvSpPr txBox="1"/>
              <p:nvPr/>
            </p:nvSpPr>
            <p:spPr>
              <a:xfrm>
                <a:off x="7854108" y="63643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100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902F4D6-4407-791B-ACCA-078D1E485CA9}"/>
                  </a:ext>
                </a:extLst>
              </p:cNvPr>
              <p:cNvSpPr txBox="1"/>
              <p:nvPr/>
            </p:nvSpPr>
            <p:spPr>
              <a:xfrm>
                <a:off x="8531243" y="635916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110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38795E5-AB32-FEE8-C88A-5E3E0BF902C1}"/>
                  </a:ext>
                </a:extLst>
              </p:cNvPr>
              <p:cNvSpPr txBox="1"/>
              <p:nvPr/>
            </p:nvSpPr>
            <p:spPr>
              <a:xfrm>
                <a:off x="9206845" y="636192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120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B91E30A8-307E-CA26-B2B7-F1EB48B83C93}"/>
                  </a:ext>
                </a:extLst>
              </p:cNvPr>
              <p:cNvSpPr txBox="1"/>
              <p:nvPr/>
            </p:nvSpPr>
            <p:spPr>
              <a:xfrm>
                <a:off x="9882447" y="635730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130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E5F6F7-3D8D-04CA-7E96-A040C539EE95}"/>
                  </a:ext>
                </a:extLst>
              </p:cNvPr>
              <p:cNvSpPr txBox="1"/>
              <p:nvPr/>
            </p:nvSpPr>
            <p:spPr>
              <a:xfrm>
                <a:off x="10561707" y="635781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140</a:t>
                </a:r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0A853BC-9171-1C9F-E011-B68AC1F3C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591" y="6289928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943367D-E3D1-72A6-E501-8736E04EC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4305" y="1156284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6E229DDB-44FD-28D6-1251-DDBBB233B46F}"/>
                  </a:ext>
                </a:extLst>
              </p:cNvPr>
              <p:cNvSpPr txBox="1"/>
              <p:nvPr/>
            </p:nvSpPr>
            <p:spPr>
              <a:xfrm>
                <a:off x="11238506" y="637000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150</a:t>
                </a: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552AFAD-584E-6356-F882-FA30986C798A}"/>
                </a:ext>
              </a:extLst>
            </p:cNvPr>
            <p:cNvSpPr/>
            <p:nvPr/>
          </p:nvSpPr>
          <p:spPr>
            <a:xfrm>
              <a:off x="5197065" y="3597234"/>
              <a:ext cx="84909" cy="80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630BF54-4B2F-5AA2-7EAB-50E05DB08979}"/>
                </a:ext>
              </a:extLst>
            </p:cNvPr>
            <p:cNvSpPr/>
            <p:nvPr/>
          </p:nvSpPr>
          <p:spPr>
            <a:xfrm>
              <a:off x="4209005" y="5549417"/>
              <a:ext cx="84909" cy="806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4BC5D46-48B6-1FF9-E224-9906F37373B6}"/>
                </a:ext>
              </a:extLst>
            </p:cNvPr>
            <p:cNvSpPr txBox="1"/>
            <p:nvPr/>
          </p:nvSpPr>
          <p:spPr>
            <a:xfrm>
              <a:off x="6786829" y="5731448"/>
              <a:ext cx="449699" cy="297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MJ/kg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0D8164-FD65-9B44-5074-B10E880BF21F}"/>
                </a:ext>
              </a:extLst>
            </p:cNvPr>
            <p:cNvSpPr txBox="1"/>
            <p:nvPr/>
          </p:nvSpPr>
          <p:spPr>
            <a:xfrm rot="16200000">
              <a:off x="2605003" y="3382186"/>
              <a:ext cx="415271" cy="28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MJ/L</a:t>
              </a:r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ECD2D713-39F3-2816-548F-668158B17237}"/>
              </a:ext>
            </a:extLst>
          </p:cNvPr>
          <p:cNvSpPr txBox="1"/>
          <p:nvPr/>
        </p:nvSpPr>
        <p:spPr>
          <a:xfrm>
            <a:off x="3050938" y="6399518"/>
            <a:ext cx="8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COAL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C01C529-80F3-070C-8B1D-6BA31D36D624}"/>
              </a:ext>
            </a:extLst>
          </p:cNvPr>
          <p:cNvSpPr txBox="1"/>
          <p:nvPr/>
        </p:nvSpPr>
        <p:spPr>
          <a:xfrm>
            <a:off x="4795923" y="3718820"/>
            <a:ext cx="8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HFO</a:t>
            </a:r>
          </a:p>
        </p:txBody>
      </p:sp>
      <p:pic>
        <p:nvPicPr>
          <p:cNvPr id="192" name="Graphic 191" descr="Sail Boat (Like Pirate) outline">
            <a:extLst>
              <a:ext uri="{FF2B5EF4-FFF2-40B4-BE49-F238E27FC236}">
                <a16:creationId xmlns:a16="http://schemas.microsoft.com/office/drawing/2014/main" id="{6F3B5ADD-981A-D621-F5C1-124014A85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7901" y="5790225"/>
            <a:ext cx="376243" cy="376243"/>
          </a:xfrm>
          <a:prstGeom prst="rect">
            <a:avLst/>
          </a:prstGeom>
        </p:spPr>
      </p:pic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74297B65-EEFB-9AE9-924F-0FECFD0E3DCC}"/>
              </a:ext>
            </a:extLst>
          </p:cNvPr>
          <p:cNvCxnSpPr>
            <a:stCxn id="192" idx="3"/>
          </p:cNvCxnSpPr>
          <p:nvPr/>
        </p:nvCxnSpPr>
        <p:spPr>
          <a:xfrm flipV="1">
            <a:off x="2764144" y="5978346"/>
            <a:ext cx="682026" cy="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2CCE66A-33AA-0A2B-1789-189E429C2E63}"/>
              </a:ext>
            </a:extLst>
          </p:cNvPr>
          <p:cNvCxnSpPr>
            <a:cxnSpLocks/>
          </p:cNvCxnSpPr>
          <p:nvPr/>
        </p:nvCxnSpPr>
        <p:spPr>
          <a:xfrm flipV="1">
            <a:off x="3518646" y="4272255"/>
            <a:ext cx="932379" cy="168118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Graphic 198" descr="Ecommerce outline">
            <a:extLst>
              <a:ext uri="{FF2B5EF4-FFF2-40B4-BE49-F238E27FC236}">
                <a16:creationId xmlns:a16="http://schemas.microsoft.com/office/drawing/2014/main" id="{79489D0A-367F-094A-83F2-D0B9A9442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0547" y="3422480"/>
            <a:ext cx="914400" cy="914400"/>
          </a:xfrm>
          <a:prstGeom prst="rect">
            <a:avLst/>
          </a:prstGeom>
        </p:spPr>
      </p:pic>
      <p:pic>
        <p:nvPicPr>
          <p:cNvPr id="203" name="Picture 202" descr="World map with flight paths">
            <a:extLst>
              <a:ext uri="{FF2B5EF4-FFF2-40B4-BE49-F238E27FC236}">
                <a16:creationId xmlns:a16="http://schemas.microsoft.com/office/drawing/2014/main" id="{1C4028D3-48EE-B677-E02F-5983D47FB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012" y="2013562"/>
            <a:ext cx="3768774" cy="2576037"/>
          </a:xfrm>
          <a:prstGeom prst="rect">
            <a:avLst/>
          </a:prstGeom>
        </p:spPr>
      </p:pic>
      <p:pic>
        <p:nvPicPr>
          <p:cNvPr id="3" name="Picture 2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90057672-27A0-4FAF-F1A2-DF200AB19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649" y="4787138"/>
            <a:ext cx="7772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6FDE75-4C00-D0A6-D4DA-9CE70C3D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Energy Desity -</a:t>
            </a:r>
            <a:br>
              <a:rPr lang="en-DE" dirty="0"/>
            </a:br>
            <a:r>
              <a:rPr lang="en-DE" dirty="0"/>
              <a:t>Illustrating the NEW World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0133E0F-B91E-0E6C-6276-BA8F2C15E35C}"/>
              </a:ext>
            </a:extLst>
          </p:cNvPr>
          <p:cNvGrpSpPr>
            <a:grpSpLocks noChangeAspect="1"/>
          </p:cNvGrpSpPr>
          <p:nvPr/>
        </p:nvGrpSpPr>
        <p:grpSpPr>
          <a:xfrm>
            <a:off x="1922375" y="2097475"/>
            <a:ext cx="8347249" cy="4671375"/>
            <a:chOff x="2668415" y="1357951"/>
            <a:chExt cx="8347249" cy="467137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5F9FC8C-0508-0E64-63F2-1B67D97E4101}"/>
                </a:ext>
              </a:extLst>
            </p:cNvPr>
            <p:cNvGrpSpPr/>
            <p:nvPr/>
          </p:nvGrpSpPr>
          <p:grpSpPr>
            <a:xfrm>
              <a:off x="2903444" y="1357951"/>
              <a:ext cx="8112220" cy="4503488"/>
              <a:chOff x="954809" y="929325"/>
              <a:chExt cx="10699195" cy="5810010"/>
            </a:xfrm>
          </p:grpSpPr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3E7EDCEF-DF6F-495E-9AC3-5DC764F42EE0}"/>
                  </a:ext>
                </a:extLst>
              </p:cNvPr>
              <p:cNvCxnSpPr/>
              <p:nvPr/>
            </p:nvCxnSpPr>
            <p:spPr>
              <a:xfrm flipV="1">
                <a:off x="1301122" y="1021020"/>
                <a:ext cx="0" cy="5400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436AD4DB-4C6F-A215-D2F0-656BCEEBD3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22" y="6418839"/>
                <a:ext cx="10332000" cy="113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48AF653-DD6E-2D09-32DC-6784E12DAB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22" y="37365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B7A7C21A-7A8E-1500-8017-46517278AE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99038" y="1133597"/>
                <a:ext cx="5303892" cy="5292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BF67B52-E386-2A15-ED45-B3E7B885C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1122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2504263-69F9-FA10-7F95-AD785F53E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1117994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3B446F9-8AFD-E2AB-933A-35AA68A61E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9944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C6D2E71-E4F2-F1AB-2DFC-124B7D9CF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23865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455B42C-547F-F9E3-57A8-4C71A86A5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50865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2D63F231-E32A-CF09-DEB7-C405B045A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17097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39A94A67-FD69-3A39-8973-F9FD6016F3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30633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FD3B8CB-77D2-133F-1E13-9856D64D8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4413309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7996514-396F-F325-232D-2FB27C55F8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1117" y="5756756"/>
                <a:ext cx="1440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9E7FB54-3E30-DDD9-F0EF-CF1847B937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7917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223D948-1E9C-6B8F-7A7B-2DE000E9E3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4717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F9D575EE-9F9A-8AF7-3370-98D7B691A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8139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9E27224-CDFE-A2F0-CD8A-99692177C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922" y="627483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DF195328-B989-4FAB-C061-8F89E76C8F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790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0DCDE96B-6433-508C-B2DB-88284C0161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5590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713E97EF-3943-B4C8-E342-CDB47DE1D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588" y="6281597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0D88AA7-1F3D-93ED-C653-23999F5322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3388" y="628261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15C29DF-F528-B337-0DB5-B0B469420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8991" y="6283641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7DBC241C-1B07-BCBA-8D6C-689A292DD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791" y="628616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78B1114-88B8-FB0C-9524-4B44E89DE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591" y="6286210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FF24543-D7C5-A152-8F84-4DC604252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9391" y="6281679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E65B224-57C5-4A36-2C68-68D630CDB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77917" y="111832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9AA6DE0-AE41-39A6-89AE-D1E6BA980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4717" y="1133597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5C375D8-B5CF-C268-E3E2-FC101F1D35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8139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5183953-8DB3-27F1-7A97-6E9D43459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1122" y="1133597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E315306-370B-2ED4-D80E-645752013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39" y="1133597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6D9FD08C-5EDE-562F-5D30-D7682F54EB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790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8468AE6-5392-35BF-F56E-89713281D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5590" y="114701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E0B9EF1-09E6-4A39-2B0D-78D2458DCB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9944" y="1152884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5BD81D9-EFE8-B2D0-4EC8-68FC2A4C7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588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4765C597-738B-0F4E-57C4-2F4F5A765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63388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FA6BC87-854A-67C8-4035-329BDE737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89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ED27B9D-5335-C67B-B635-07A41F0245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57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51C6CE8F-1297-A78E-D1BC-CC1A7CE27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25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82266EA3-2E2A-91E0-2AB8-C11E37EAD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9391" y="1162509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A5C8D365-40E2-2F9E-E5CB-CE7D8F90D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5757865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C6A41B6-857E-7B34-D20A-7C01E58702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50865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4119E4E-7977-7E45-4535-A8A256D541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117" y="44133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07209AC-6D69-DB06-FD68-2C5A067CC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117" y="3736942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7DC5220-CCF3-EE1E-3071-20550BF86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30633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3DF82FE-4E7D-3B67-5B38-53867D057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117" y="23865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C01DBFA-1332-4346-F0D4-F8D4BEA29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1709709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5C82AF6-F707-7786-D60D-2C4DFDE0E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30369" y="1117994"/>
                <a:ext cx="10080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870CC9C-F05C-CA11-CB87-40D845AB6F14}"/>
                  </a:ext>
                </a:extLst>
              </p:cNvPr>
              <p:cNvSpPr txBox="1"/>
              <p:nvPr/>
            </p:nvSpPr>
            <p:spPr>
              <a:xfrm>
                <a:off x="962725" y="5536615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10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B1FD3E5-D6B7-87BD-C763-A2093971ED1A}"/>
                  </a:ext>
                </a:extLst>
              </p:cNvPr>
              <p:cNvSpPr txBox="1"/>
              <p:nvPr/>
            </p:nvSpPr>
            <p:spPr>
              <a:xfrm>
                <a:off x="962725" y="4867993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20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7873485E-F044-AA94-39B8-FCABD1ECAFCA}"/>
                  </a:ext>
                </a:extLst>
              </p:cNvPr>
              <p:cNvSpPr txBox="1"/>
              <p:nvPr/>
            </p:nvSpPr>
            <p:spPr>
              <a:xfrm>
                <a:off x="964536" y="4195775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30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B4B1C935-4680-991E-0AB9-D667AA4F30C7}"/>
                  </a:ext>
                </a:extLst>
              </p:cNvPr>
              <p:cNvSpPr txBox="1"/>
              <p:nvPr/>
            </p:nvSpPr>
            <p:spPr>
              <a:xfrm>
                <a:off x="954814" y="3527155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40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FE3D9DB6-3D0A-F08A-C416-1A86D4A6C150}"/>
                  </a:ext>
                </a:extLst>
              </p:cNvPr>
              <p:cNvSpPr txBox="1"/>
              <p:nvPr/>
            </p:nvSpPr>
            <p:spPr>
              <a:xfrm>
                <a:off x="954809" y="2861177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50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35803A03-229A-5AE5-E1B0-62B6FDAA3A4D}"/>
                  </a:ext>
                </a:extLst>
              </p:cNvPr>
              <p:cNvSpPr txBox="1"/>
              <p:nvPr/>
            </p:nvSpPr>
            <p:spPr>
              <a:xfrm>
                <a:off x="961181" y="2172033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60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A5F224-485B-19F9-496F-C203AA02A253}"/>
                  </a:ext>
                </a:extLst>
              </p:cNvPr>
              <p:cNvSpPr txBox="1"/>
              <p:nvPr/>
            </p:nvSpPr>
            <p:spPr>
              <a:xfrm>
                <a:off x="964755" y="1477574"/>
                <a:ext cx="338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70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F65652B-C7B6-C862-C5AE-9BD0713D305C}"/>
                  </a:ext>
                </a:extLst>
              </p:cNvPr>
              <p:cNvSpPr txBox="1"/>
              <p:nvPr/>
            </p:nvSpPr>
            <p:spPr>
              <a:xfrm>
                <a:off x="961181" y="92932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80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A8045332-2F37-575A-A789-607493CFF764}"/>
                  </a:ext>
                </a:extLst>
              </p:cNvPr>
              <p:cNvSpPr txBox="1"/>
              <p:nvPr/>
            </p:nvSpPr>
            <p:spPr>
              <a:xfrm>
                <a:off x="1795936" y="6369674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10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DDC0D61A-8F60-F068-F825-D49427C7334D}"/>
                  </a:ext>
                </a:extLst>
              </p:cNvPr>
              <p:cNvSpPr txBox="1"/>
              <p:nvPr/>
            </p:nvSpPr>
            <p:spPr>
              <a:xfrm>
                <a:off x="2485284" y="6366754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20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0EAED66-8658-0D37-51A2-D5B2F479CF6F}"/>
                  </a:ext>
                </a:extLst>
              </p:cNvPr>
              <p:cNvSpPr txBox="1"/>
              <p:nvPr/>
            </p:nvSpPr>
            <p:spPr>
              <a:xfrm>
                <a:off x="3161927" y="636070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30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E877F71-A93F-0E13-40AE-DC729662E977}"/>
                  </a:ext>
                </a:extLst>
              </p:cNvPr>
              <p:cNvSpPr txBox="1"/>
              <p:nvPr/>
            </p:nvSpPr>
            <p:spPr>
              <a:xfrm>
                <a:off x="3831692" y="636070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40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9A420D8-FC7E-ECF9-4D0E-401753818526}"/>
                  </a:ext>
                </a:extLst>
              </p:cNvPr>
              <p:cNvSpPr txBox="1"/>
              <p:nvPr/>
            </p:nvSpPr>
            <p:spPr>
              <a:xfrm>
                <a:off x="4502586" y="6364366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50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2AC604C2-A2CF-9618-A86E-A4F03A9F01CC}"/>
                  </a:ext>
                </a:extLst>
              </p:cNvPr>
              <p:cNvSpPr txBox="1"/>
              <p:nvPr/>
            </p:nvSpPr>
            <p:spPr>
              <a:xfrm>
                <a:off x="5190711" y="635725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60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DFCBA47-9D75-98D3-5401-670D2B2FCA34}"/>
                  </a:ext>
                </a:extLst>
              </p:cNvPr>
              <p:cNvSpPr txBox="1"/>
              <p:nvPr/>
            </p:nvSpPr>
            <p:spPr>
              <a:xfrm>
                <a:off x="5863111" y="635550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70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1FCFBEC-495A-B71F-740C-754D593342F8}"/>
                  </a:ext>
                </a:extLst>
              </p:cNvPr>
              <p:cNvSpPr txBox="1"/>
              <p:nvPr/>
            </p:nvSpPr>
            <p:spPr>
              <a:xfrm>
                <a:off x="6538984" y="636564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80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6DE90C18-DF85-8311-537B-F3B9F06F450C}"/>
                  </a:ext>
                </a:extLst>
              </p:cNvPr>
              <p:cNvSpPr txBox="1"/>
              <p:nvPr/>
            </p:nvSpPr>
            <p:spPr>
              <a:xfrm>
                <a:off x="7216135" y="636674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90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5E2DD88-35FF-7842-0D53-A3E9154EB98E}"/>
                  </a:ext>
                </a:extLst>
              </p:cNvPr>
              <p:cNvSpPr txBox="1"/>
              <p:nvPr/>
            </p:nvSpPr>
            <p:spPr>
              <a:xfrm>
                <a:off x="7854108" y="63643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100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1902F4D6-4407-791B-ACCA-078D1E485CA9}"/>
                  </a:ext>
                </a:extLst>
              </p:cNvPr>
              <p:cNvSpPr txBox="1"/>
              <p:nvPr/>
            </p:nvSpPr>
            <p:spPr>
              <a:xfrm>
                <a:off x="8531243" y="6359167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110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A38795E5-AB32-FEE8-C88A-5E3E0BF902C1}"/>
                  </a:ext>
                </a:extLst>
              </p:cNvPr>
              <p:cNvSpPr txBox="1"/>
              <p:nvPr/>
            </p:nvSpPr>
            <p:spPr>
              <a:xfrm>
                <a:off x="9206845" y="636192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120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B91E30A8-307E-CA26-B2B7-F1EB48B83C93}"/>
                  </a:ext>
                </a:extLst>
              </p:cNvPr>
              <p:cNvSpPr txBox="1"/>
              <p:nvPr/>
            </p:nvSpPr>
            <p:spPr>
              <a:xfrm>
                <a:off x="9882447" y="6357301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130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E5F6F7-3D8D-04CA-7E96-A040C539EE95}"/>
                  </a:ext>
                </a:extLst>
              </p:cNvPr>
              <p:cNvSpPr txBox="1"/>
              <p:nvPr/>
            </p:nvSpPr>
            <p:spPr>
              <a:xfrm>
                <a:off x="10561707" y="635781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140</a:t>
                </a:r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0A853BC-9171-1C9F-E011-B68AC1F3C5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591" y="6289928"/>
                <a:ext cx="0" cy="1440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C943367D-E3D1-72A6-E501-8736E04EC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4305" y="1156284"/>
                <a:ext cx="0" cy="5148000"/>
              </a:xfrm>
              <a:prstGeom prst="line">
                <a:avLst/>
              </a:prstGeom>
              <a:ln>
                <a:solidFill>
                  <a:schemeClr val="bg2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6E229DDB-44FD-28D6-1251-DDBBB233B46F}"/>
                  </a:ext>
                </a:extLst>
              </p:cNvPr>
              <p:cNvSpPr txBox="1"/>
              <p:nvPr/>
            </p:nvSpPr>
            <p:spPr>
              <a:xfrm>
                <a:off x="11238506" y="6370003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E" b="1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150</a:t>
                </a:r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499CAD2-8635-8025-34D8-424DEC491B20}"/>
                </a:ext>
              </a:extLst>
            </p:cNvPr>
            <p:cNvSpPr/>
            <p:nvPr/>
          </p:nvSpPr>
          <p:spPr>
            <a:xfrm>
              <a:off x="5977942" y="4433176"/>
              <a:ext cx="84909" cy="8067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AC74B62-A2F0-28D2-CCB3-76A8766D705F}"/>
                </a:ext>
              </a:extLst>
            </p:cNvPr>
            <p:cNvSpPr/>
            <p:nvPr/>
          </p:nvSpPr>
          <p:spPr>
            <a:xfrm>
              <a:off x="5977942" y="5549417"/>
              <a:ext cx="84909" cy="8067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E6D162B-6B47-CEC9-E1C2-9F5359133233}"/>
                </a:ext>
              </a:extLst>
            </p:cNvPr>
            <p:cNvSpPr/>
            <p:nvPr/>
          </p:nvSpPr>
          <p:spPr>
            <a:xfrm>
              <a:off x="5977942" y="5112512"/>
              <a:ext cx="84909" cy="8067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552AFAD-584E-6356-F882-FA30986C798A}"/>
                </a:ext>
              </a:extLst>
            </p:cNvPr>
            <p:cNvSpPr/>
            <p:nvPr/>
          </p:nvSpPr>
          <p:spPr>
            <a:xfrm>
              <a:off x="5197065" y="3597234"/>
              <a:ext cx="84909" cy="80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4E0353F-0389-112B-D56F-D93A7335CE3C}"/>
                </a:ext>
              </a:extLst>
            </p:cNvPr>
            <p:cNvSpPr/>
            <p:nvPr/>
          </p:nvSpPr>
          <p:spPr>
            <a:xfrm>
              <a:off x="4136254" y="4769755"/>
              <a:ext cx="84909" cy="806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0283751-92A4-199E-C693-730F6E9C86D1}"/>
                </a:ext>
              </a:extLst>
            </p:cNvPr>
            <p:cNvSpPr/>
            <p:nvPr/>
          </p:nvSpPr>
          <p:spPr>
            <a:xfrm>
              <a:off x="4083144" y="4985588"/>
              <a:ext cx="84909" cy="80670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630BF54-4B2F-5AA2-7EAB-50E05DB08979}"/>
                </a:ext>
              </a:extLst>
            </p:cNvPr>
            <p:cNvSpPr/>
            <p:nvPr/>
          </p:nvSpPr>
          <p:spPr>
            <a:xfrm>
              <a:off x="4209005" y="5549417"/>
              <a:ext cx="84909" cy="8067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4FB2E62-26E2-F033-9DDA-EED265F671E7}"/>
                </a:ext>
              </a:extLst>
            </p:cNvPr>
            <p:cNvSpPr/>
            <p:nvPr/>
          </p:nvSpPr>
          <p:spPr>
            <a:xfrm>
              <a:off x="10387575" y="5567956"/>
              <a:ext cx="84909" cy="8067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84546310-2C42-C70A-194E-03BDDAA6D7F6}"/>
                </a:ext>
              </a:extLst>
            </p:cNvPr>
            <p:cNvSpPr/>
            <p:nvPr/>
          </p:nvSpPr>
          <p:spPr>
            <a:xfrm>
              <a:off x="10387575" y="5303936"/>
              <a:ext cx="84909" cy="8067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A81DD55-4C34-1ACD-9ED0-0AD7EB3ED162}"/>
                </a:ext>
              </a:extLst>
            </p:cNvPr>
            <p:cNvSpPr/>
            <p:nvPr/>
          </p:nvSpPr>
          <p:spPr>
            <a:xfrm>
              <a:off x="10387575" y="5064294"/>
              <a:ext cx="84909" cy="8067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4BC5D46-48B6-1FF9-E224-9906F37373B6}"/>
                </a:ext>
              </a:extLst>
            </p:cNvPr>
            <p:cNvSpPr txBox="1"/>
            <p:nvPr/>
          </p:nvSpPr>
          <p:spPr>
            <a:xfrm>
              <a:off x="6786829" y="5731448"/>
              <a:ext cx="449699" cy="297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MJ/kg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B0D8164-FD65-9B44-5074-B10E880BF21F}"/>
                </a:ext>
              </a:extLst>
            </p:cNvPr>
            <p:cNvSpPr txBox="1"/>
            <p:nvPr/>
          </p:nvSpPr>
          <p:spPr>
            <a:xfrm rot="16200000">
              <a:off x="2605003" y="3382186"/>
              <a:ext cx="415271" cy="28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E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MJ/L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09F287D-6B2C-AD25-9BCA-5CA33B4B6C1E}"/>
                </a:ext>
              </a:extLst>
            </p:cNvPr>
            <p:cNvSpPr/>
            <p:nvPr/>
          </p:nvSpPr>
          <p:spPr>
            <a:xfrm>
              <a:off x="3149672" y="5507688"/>
              <a:ext cx="84909" cy="80670"/>
            </a:xfrm>
            <a:prstGeom prst="ellipse">
              <a:avLst/>
            </a:prstGeom>
            <a:solidFill>
              <a:srgbClr val="C04EA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ECD2D713-39F3-2816-548F-668158B17237}"/>
              </a:ext>
            </a:extLst>
          </p:cNvPr>
          <p:cNvSpPr txBox="1"/>
          <p:nvPr/>
        </p:nvSpPr>
        <p:spPr>
          <a:xfrm>
            <a:off x="3096326" y="6529999"/>
            <a:ext cx="8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COAL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3C01C529-80F3-070C-8B1D-6BA31D36D624}"/>
              </a:ext>
            </a:extLst>
          </p:cNvPr>
          <p:cNvSpPr txBox="1"/>
          <p:nvPr/>
        </p:nvSpPr>
        <p:spPr>
          <a:xfrm>
            <a:off x="4781027" y="3952537"/>
            <a:ext cx="8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HFO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62F4C0B-6B22-323F-FCFC-B6F19442EEEB}"/>
              </a:ext>
            </a:extLst>
          </p:cNvPr>
          <p:cNvSpPr txBox="1"/>
          <p:nvPr/>
        </p:nvSpPr>
        <p:spPr>
          <a:xfrm>
            <a:off x="5499659" y="4928977"/>
            <a:ext cx="8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LNG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1CCFB65-0968-8A8B-C0B9-D6DC45F8FE25}"/>
              </a:ext>
            </a:extLst>
          </p:cNvPr>
          <p:cNvSpPr txBox="1"/>
          <p:nvPr/>
        </p:nvSpPr>
        <p:spPr>
          <a:xfrm>
            <a:off x="9756469" y="5516757"/>
            <a:ext cx="89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H2</a:t>
            </a:r>
          </a:p>
        </p:txBody>
      </p:sp>
      <p:pic>
        <p:nvPicPr>
          <p:cNvPr id="188" name="Graphic 187" descr="Grinning with tears of joy face outline with solid fill">
            <a:extLst>
              <a:ext uri="{FF2B5EF4-FFF2-40B4-BE49-F238E27FC236}">
                <a16:creationId xmlns:a16="http://schemas.microsoft.com/office/drawing/2014/main" id="{753C0319-A5DA-D832-48AA-DFFC80A4A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735" y="4979117"/>
            <a:ext cx="870214" cy="870214"/>
          </a:xfrm>
          <a:prstGeom prst="rect">
            <a:avLst/>
          </a:prstGeom>
        </p:spPr>
      </p:pic>
      <p:pic>
        <p:nvPicPr>
          <p:cNvPr id="3" name="Graphic 2" descr="Atom with solid fill">
            <a:extLst>
              <a:ext uri="{FF2B5EF4-FFF2-40B4-BE49-F238E27FC236}">
                <a16:creationId xmlns:a16="http://schemas.microsoft.com/office/drawing/2014/main" id="{EA2967A0-E1ED-F0CE-2570-1A8E7A8A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4805" y="514711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8D5F48-4773-4015-9CF0-ABAF82A57E16}"/>
              </a:ext>
            </a:extLst>
          </p:cNvPr>
          <p:cNvCxnSpPr>
            <a:cxnSpLocks/>
          </p:cNvCxnSpPr>
          <p:nvPr/>
        </p:nvCxnSpPr>
        <p:spPr>
          <a:xfrm flipV="1">
            <a:off x="10871200" y="0"/>
            <a:ext cx="537029" cy="682171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67E10-93B7-0B01-6590-79230489BB25}"/>
              </a:ext>
            </a:extLst>
          </p:cNvPr>
          <p:cNvCxnSpPr>
            <a:cxnSpLocks/>
          </p:cNvCxnSpPr>
          <p:nvPr/>
        </p:nvCxnSpPr>
        <p:spPr>
          <a:xfrm>
            <a:off x="4558243" y="4432068"/>
            <a:ext cx="553035" cy="69828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DC6C37-79F3-65BF-F52A-163A9F4F9F29}"/>
              </a:ext>
            </a:extLst>
          </p:cNvPr>
          <p:cNvCxnSpPr>
            <a:cxnSpLocks/>
          </p:cNvCxnSpPr>
          <p:nvPr/>
        </p:nvCxnSpPr>
        <p:spPr>
          <a:xfrm flipH="1">
            <a:off x="3738336" y="4500237"/>
            <a:ext cx="678718" cy="84862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F6B77E-E266-97B5-39DF-9D7611717C12}"/>
              </a:ext>
            </a:extLst>
          </p:cNvPr>
          <p:cNvCxnSpPr>
            <a:cxnSpLocks/>
          </p:cNvCxnSpPr>
          <p:nvPr/>
        </p:nvCxnSpPr>
        <p:spPr>
          <a:xfrm>
            <a:off x="4697625" y="4364933"/>
            <a:ext cx="4772307" cy="121188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403E6C4D-CDE9-9C9E-21AB-1069CD07009E}"/>
              </a:ext>
            </a:extLst>
          </p:cNvPr>
          <p:cNvSpPr/>
          <p:nvPr/>
        </p:nvSpPr>
        <p:spPr>
          <a:xfrm>
            <a:off x="3143163" y="4360994"/>
            <a:ext cx="228685" cy="1195440"/>
          </a:xfrm>
          <a:prstGeom prst="lef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A4C476F2-2891-C69F-6AE3-A891A0EC759A}"/>
              </a:ext>
            </a:extLst>
          </p:cNvPr>
          <p:cNvSpPr/>
          <p:nvPr/>
        </p:nvSpPr>
        <p:spPr>
          <a:xfrm>
            <a:off x="2976356" y="4353837"/>
            <a:ext cx="217279" cy="1412275"/>
          </a:xfrm>
          <a:prstGeom prst="lef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60A5B251-E86F-9F47-F1E8-85DEFC99FFF3}"/>
              </a:ext>
            </a:extLst>
          </p:cNvPr>
          <p:cNvSpPr/>
          <p:nvPr/>
        </p:nvSpPr>
        <p:spPr>
          <a:xfrm rot="16200000">
            <a:off x="3856883" y="5146678"/>
            <a:ext cx="166565" cy="1057325"/>
          </a:xfrm>
          <a:prstGeom prst="lef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B4420ED-0994-A109-DD12-2DB3EBA10BC5}"/>
              </a:ext>
            </a:extLst>
          </p:cNvPr>
          <p:cNvSpPr/>
          <p:nvPr/>
        </p:nvSpPr>
        <p:spPr>
          <a:xfrm rot="16200000">
            <a:off x="3796964" y="5407852"/>
            <a:ext cx="213909" cy="1094213"/>
          </a:xfrm>
          <a:prstGeom prst="leftBrac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C8F094-35D9-2189-0434-BFCFC9A5929B}"/>
              </a:ext>
            </a:extLst>
          </p:cNvPr>
          <p:cNvCxnSpPr>
            <a:cxnSpLocks/>
          </p:cNvCxnSpPr>
          <p:nvPr/>
        </p:nvCxnSpPr>
        <p:spPr>
          <a:xfrm>
            <a:off x="1305217" y="5589949"/>
            <a:ext cx="971292" cy="67379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C0DA0B7-1D34-6513-C965-D8EB3FFBFF04}"/>
              </a:ext>
            </a:extLst>
          </p:cNvPr>
          <p:cNvSpPr txBox="1"/>
          <p:nvPr/>
        </p:nvSpPr>
        <p:spPr>
          <a:xfrm>
            <a:off x="1591015" y="5368743"/>
            <a:ext cx="122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Ammonia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5B44C9-068D-FBE7-3914-8C2A4F8B0CDE}"/>
              </a:ext>
            </a:extLst>
          </p:cNvPr>
          <p:cNvCxnSpPr>
            <a:cxnSpLocks/>
            <a:endCxn id="101" idx="2"/>
          </p:cNvCxnSpPr>
          <p:nvPr/>
        </p:nvCxnSpPr>
        <p:spPr>
          <a:xfrm>
            <a:off x="2780611" y="5671492"/>
            <a:ext cx="556493" cy="93955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2A8DBC-F6EB-9CC6-25E1-A165B372375B}"/>
              </a:ext>
            </a:extLst>
          </p:cNvPr>
          <p:cNvSpPr txBox="1"/>
          <p:nvPr/>
        </p:nvSpPr>
        <p:spPr>
          <a:xfrm>
            <a:off x="1591015" y="4911945"/>
            <a:ext cx="122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Methanol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C5DC38-ADF6-4D81-41FC-5AC5A9ABCD02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699792" y="5178106"/>
            <a:ext cx="672056" cy="37832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0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06FE-F38F-FCE9-AFDE-0FE38352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Taking a closer look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0787A2-D03F-6CF4-D80F-E36346131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573" y="1987738"/>
            <a:ext cx="2638083" cy="838856"/>
          </a:xfrm>
        </p:spPr>
        <p:txBody>
          <a:bodyPr anchor="b"/>
          <a:lstStyle/>
          <a:p>
            <a:pPr algn="ctr"/>
            <a:r>
              <a:rPr lang="en-DE" dirty="0"/>
              <a:t>Ammonia</a:t>
            </a:r>
          </a:p>
          <a:p>
            <a:endParaRPr lang="en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DD161E-DD9E-4046-F1D8-2276B3862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573" y="2825791"/>
            <a:ext cx="2638083" cy="3363871"/>
          </a:xfrm>
        </p:spPr>
        <p:txBody>
          <a:bodyPr>
            <a:normAutofit lnSpcReduction="10000"/>
          </a:bodyPr>
          <a:lstStyle/>
          <a:p>
            <a:r>
              <a:rPr lang="en-DE" dirty="0"/>
              <a:t>Low in energy.</a:t>
            </a:r>
          </a:p>
          <a:p>
            <a:r>
              <a:rPr lang="en-DE" dirty="0"/>
              <a:t>Higher tank capacity for same range.</a:t>
            </a:r>
          </a:p>
          <a:p>
            <a:r>
              <a:rPr lang="en-DE" dirty="0"/>
              <a:t>Half the energy, means double price.</a:t>
            </a:r>
          </a:p>
          <a:p>
            <a:r>
              <a:rPr lang="en-DE" dirty="0"/>
              <a:t>Toxic</a:t>
            </a:r>
          </a:p>
          <a:p>
            <a:r>
              <a:rPr lang="en-DE" dirty="0"/>
              <a:t>Strong reaction in water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B08BB9-71B4-950A-5160-4B14DE3D2C05}"/>
              </a:ext>
            </a:extLst>
          </p:cNvPr>
          <p:cNvCxnSpPr/>
          <p:nvPr/>
        </p:nvCxnSpPr>
        <p:spPr>
          <a:xfrm>
            <a:off x="3091544" y="2264228"/>
            <a:ext cx="0" cy="404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43BA4B-897C-E549-78F5-CE21F259AB0D}"/>
              </a:ext>
            </a:extLst>
          </p:cNvPr>
          <p:cNvCxnSpPr/>
          <p:nvPr/>
        </p:nvCxnSpPr>
        <p:spPr>
          <a:xfrm>
            <a:off x="474085" y="2162629"/>
            <a:ext cx="0" cy="404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EF8AE0C-0AB4-14F8-A85C-101FBC975A40}"/>
              </a:ext>
            </a:extLst>
          </p:cNvPr>
          <p:cNvSpPr txBox="1">
            <a:spLocks/>
          </p:cNvSpPr>
          <p:nvPr/>
        </p:nvSpPr>
        <p:spPr>
          <a:xfrm>
            <a:off x="3201554" y="1986935"/>
            <a:ext cx="2638083" cy="838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Neue Haas Grotesk Text Pro" panose="020B0504020202020204" pitchFamily="34" charset="0"/>
              <a:buNone/>
              <a:defRPr sz="20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Methanol</a:t>
            </a:r>
          </a:p>
          <a:p>
            <a:endParaRPr lang="en-DE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13CF1C0F-8A57-84C2-853F-F8B5C10B9C00}"/>
              </a:ext>
            </a:extLst>
          </p:cNvPr>
          <p:cNvSpPr txBox="1">
            <a:spLocks/>
          </p:cNvSpPr>
          <p:nvPr/>
        </p:nvSpPr>
        <p:spPr>
          <a:xfrm>
            <a:off x="3201554" y="2889536"/>
            <a:ext cx="2638083" cy="3363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Low in energy.</a:t>
            </a:r>
          </a:p>
          <a:p>
            <a:r>
              <a:rPr lang="en-DE" dirty="0"/>
              <a:t>Higher tank capacity for same range.</a:t>
            </a:r>
          </a:p>
          <a:p>
            <a:r>
              <a:rPr lang="en-DE" dirty="0"/>
              <a:t>Double the volume means double price.</a:t>
            </a:r>
          </a:p>
          <a:p>
            <a:r>
              <a:rPr lang="en-DE" dirty="0"/>
              <a:t>Poisionous, if ingested.</a:t>
            </a:r>
          </a:p>
          <a:p>
            <a:r>
              <a:rPr lang="en-DE" dirty="0"/>
              <a:t>Burns without well visiable flame.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BC81DE-C2DE-64DE-DED7-B6786BE3BD2B}"/>
              </a:ext>
            </a:extLst>
          </p:cNvPr>
          <p:cNvCxnSpPr/>
          <p:nvPr/>
        </p:nvCxnSpPr>
        <p:spPr>
          <a:xfrm>
            <a:off x="5812974" y="2203922"/>
            <a:ext cx="0" cy="404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356A6D4-446B-922D-EBC9-BE2CE0C9BF49}"/>
              </a:ext>
            </a:extLst>
          </p:cNvPr>
          <p:cNvSpPr txBox="1">
            <a:spLocks/>
          </p:cNvSpPr>
          <p:nvPr/>
        </p:nvSpPr>
        <p:spPr>
          <a:xfrm>
            <a:off x="5978664" y="1987737"/>
            <a:ext cx="2638083" cy="838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Neue Haas Grotesk Text Pro" panose="020B0504020202020204" pitchFamily="34" charset="0"/>
              <a:buNone/>
              <a:defRPr sz="20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H2</a:t>
            </a:r>
          </a:p>
          <a:p>
            <a:endParaRPr lang="en-DE" dirty="0"/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D5630B7E-9A67-B1E9-980F-D33131A27804}"/>
              </a:ext>
            </a:extLst>
          </p:cNvPr>
          <p:cNvSpPr txBox="1">
            <a:spLocks/>
          </p:cNvSpPr>
          <p:nvPr/>
        </p:nvSpPr>
        <p:spPr>
          <a:xfrm>
            <a:off x="5978664" y="2825790"/>
            <a:ext cx="2638083" cy="3363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High in energy</a:t>
            </a:r>
          </a:p>
          <a:p>
            <a:r>
              <a:rPr lang="en-DE" dirty="0"/>
              <a:t>High cost</a:t>
            </a:r>
          </a:p>
          <a:p>
            <a:r>
              <a:rPr lang="en-DE" dirty="0"/>
              <a:t>Technically very challenging</a:t>
            </a:r>
          </a:p>
          <a:p>
            <a:r>
              <a:rPr lang="en-DE" dirty="0"/>
              <a:t>Huge boil off / Volumes required</a:t>
            </a:r>
          </a:p>
          <a:p>
            <a:r>
              <a:rPr lang="en-DE" dirty="0"/>
              <a:t>Explosive </a:t>
            </a:r>
          </a:p>
          <a:p>
            <a:r>
              <a:rPr lang="en-DE" dirty="0"/>
              <a:t>Very little expertise available (long term)</a:t>
            </a:r>
          </a:p>
          <a:p>
            <a:endParaRPr lang="en-DE" dirty="0"/>
          </a:p>
          <a:p>
            <a:endParaRPr lang="en-DE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CC47FF7-075E-6A67-F9E6-831E991363E3}"/>
              </a:ext>
            </a:extLst>
          </p:cNvPr>
          <p:cNvSpPr txBox="1">
            <a:spLocks/>
          </p:cNvSpPr>
          <p:nvPr/>
        </p:nvSpPr>
        <p:spPr>
          <a:xfrm>
            <a:off x="8782436" y="1987737"/>
            <a:ext cx="2638083" cy="838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Neue Haas Grotesk Text Pro" panose="020B0504020202020204" pitchFamily="34" charset="0"/>
              <a:buNone/>
              <a:defRPr sz="2000" b="1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DE" dirty="0"/>
              <a:t>LNG</a:t>
            </a:r>
          </a:p>
          <a:p>
            <a:endParaRPr lang="en-DE" dirty="0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4A8DFD3E-F601-651D-C7E7-C98567900D60}"/>
              </a:ext>
            </a:extLst>
          </p:cNvPr>
          <p:cNvSpPr txBox="1">
            <a:spLocks/>
          </p:cNvSpPr>
          <p:nvPr/>
        </p:nvSpPr>
        <p:spPr>
          <a:xfrm>
            <a:off x="8782436" y="2825790"/>
            <a:ext cx="2638083" cy="3363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Neue Haas Grotesk Text Pro" panose="020B05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DE" dirty="0"/>
              <a:t>High in energy</a:t>
            </a:r>
          </a:p>
          <a:p>
            <a:r>
              <a:rPr lang="en-DE" dirty="0"/>
              <a:t>High cost</a:t>
            </a:r>
          </a:p>
          <a:p>
            <a:r>
              <a:rPr lang="en-DE" dirty="0"/>
              <a:t>Double tank capacity for same range</a:t>
            </a:r>
          </a:p>
          <a:p>
            <a:r>
              <a:rPr lang="en-DE" dirty="0"/>
              <a:t>Methane slip concerns</a:t>
            </a:r>
          </a:p>
          <a:p>
            <a:r>
              <a:rPr lang="en-DE" dirty="0"/>
              <a:t>Boil off/Needs to be chilled </a:t>
            </a:r>
          </a:p>
          <a:p>
            <a:endParaRPr lang="en-DE" dirty="0"/>
          </a:p>
          <a:p>
            <a:endParaRPr lang="en-D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52E17F-2015-686C-4CEF-DC6E4ACEC4A5}"/>
              </a:ext>
            </a:extLst>
          </p:cNvPr>
          <p:cNvCxnSpPr/>
          <p:nvPr/>
        </p:nvCxnSpPr>
        <p:spPr>
          <a:xfrm>
            <a:off x="8651807" y="2140176"/>
            <a:ext cx="0" cy="404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144F658-6F85-E2C1-7978-1B7E3498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65" y="6135687"/>
            <a:ext cx="635000" cy="63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8FAE86-6500-65BE-2012-BBF1F21C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34" y="6135687"/>
            <a:ext cx="635000" cy="63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39F0C-E2A8-02BB-9CB9-BA5266B6E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30" y="6113050"/>
            <a:ext cx="635000" cy="63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FC693D-DC6E-870C-D65C-15CB3C242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431" y="6113050"/>
            <a:ext cx="660318" cy="66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DFC93-F2BA-DD14-8F65-A0D324235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351" y="6093734"/>
            <a:ext cx="660317" cy="660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31BC52-22B6-57BD-AD94-73472A59B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70" y="6017632"/>
            <a:ext cx="6350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22A98-D75B-BCE7-A386-B8EB828E9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5996213"/>
            <a:ext cx="635000" cy="63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73DD3E-6569-F277-794F-134E235A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14" y="5996213"/>
            <a:ext cx="635000" cy="63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7ACEA5-5F21-2C35-7644-57E8780B04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14" y="5996213"/>
            <a:ext cx="6350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6A4470-960C-31DF-C9E6-C20E6647C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242" y="6072762"/>
            <a:ext cx="660317" cy="6603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4FE232-8A14-CCCD-BD75-FAAD3C133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428" y="6061795"/>
            <a:ext cx="660318" cy="6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7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976D-1B17-791A-3AD8-453BBFC2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So where are thing likely heading?</a:t>
            </a:r>
            <a:br>
              <a:rPr lang="en-DE" dirty="0"/>
            </a:br>
            <a:r>
              <a:rPr lang="en-DE" dirty="0"/>
              <a:t>Drop - In - Fuels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83D1A-10A2-853B-F68E-F7A18F241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Two paths only with 2 stroke engine.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Either Gas (LNG/Ethane/Propeane) Dual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Or Methanol Dual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Benefits: Route specific dosing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Cost of alternative fuels become more managable till ramp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/>
              <a:t>New ship designs will emerge for specific trading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82BCA4-6A49-4D6F-856F-45045B75F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13790"/>
            <a:ext cx="7134826" cy="42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593983-CAA5-3937-2D07-0A730409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08E3F-BDB3-D7F7-939C-BA63BD516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DE" b="1" dirty="0"/>
              <a:t>Currently there is no silver bullet.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dirty="0"/>
              <a:t>Alternative fuels are </a:t>
            </a:r>
            <a:r>
              <a:rPr lang="en-DE" b="1" dirty="0"/>
              <a:t>inferior</a:t>
            </a:r>
            <a:r>
              <a:rPr lang="en-DE" dirty="0"/>
              <a:t> to current status from pure technical/commercial standpoint </a:t>
            </a:r>
            <a:r>
              <a:rPr lang="en-DE" b="1" dirty="0"/>
              <a:t>without accounting for climate damages.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b="1" dirty="0"/>
              <a:t>Drop in fuels are the future for the majority of the current fleet, </a:t>
            </a:r>
            <a:r>
              <a:rPr lang="en-DE" dirty="0"/>
              <a:t>till there is a better solution.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dirty="0"/>
              <a:t>Due to the application of alternative fuels/biofuels transportation becomes </a:t>
            </a:r>
            <a:r>
              <a:rPr lang="en-DE" b="1" dirty="0"/>
              <a:t>less efficient.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dirty="0"/>
              <a:t>The more alternative fuels are applied the more </a:t>
            </a:r>
            <a:r>
              <a:rPr lang="en-DE" b="1" dirty="0"/>
              <a:t>excessive</a:t>
            </a:r>
            <a:r>
              <a:rPr lang="en-DE" dirty="0"/>
              <a:t> will be the </a:t>
            </a:r>
            <a:r>
              <a:rPr lang="en-DE" b="1" dirty="0"/>
              <a:t>distortion</a:t>
            </a:r>
            <a:r>
              <a:rPr lang="en-DE" dirty="0"/>
              <a:t> of markets.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b="1" dirty="0"/>
              <a:t>Local fuel availability </a:t>
            </a:r>
            <a:r>
              <a:rPr lang="en-DE" dirty="0"/>
              <a:t>and </a:t>
            </a:r>
            <a:r>
              <a:rPr lang="en-DE" b="1" dirty="0"/>
              <a:t>regulation </a:t>
            </a:r>
            <a:r>
              <a:rPr lang="en-DE" dirty="0"/>
              <a:t>will </a:t>
            </a:r>
            <a:r>
              <a:rPr lang="en-DE" b="1" dirty="0"/>
              <a:t>determine trade patterns.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DE" b="1" dirty="0"/>
              <a:t>Level playing field might be gone.</a:t>
            </a:r>
          </a:p>
          <a:p>
            <a:pPr>
              <a:buFont typeface="Arial" panose="020B0604020202020204" pitchFamily="34" charset="0"/>
              <a:buChar char="•"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84706238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111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Angsana New</vt:lpstr>
      <vt:lpstr>Arial</vt:lpstr>
      <vt:lpstr>Neue Haas Grotesk Text Pro</vt:lpstr>
      <vt:lpstr>BjornVTI</vt:lpstr>
      <vt:lpstr>PhySical Limits of alternative fuels – How alternative fuels could change Shipping Forever </vt:lpstr>
      <vt:lpstr>Dimensions of fuel adoption</vt:lpstr>
      <vt:lpstr>Energy Density - The Old World</vt:lpstr>
      <vt:lpstr>Energy Desity - Illustrating the NEW World</vt:lpstr>
      <vt:lpstr>Taking a closer look</vt:lpstr>
      <vt:lpstr>So where are thing likely heading? Drop - In - Fuels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Limits of alternative fuels – How alternative fuels could change Shipping Forever</dc:title>
  <dc:creator>Nikolaus Oldendorff</dc:creator>
  <cp:lastModifiedBy>Loutsiou, Kristie</cp:lastModifiedBy>
  <cp:revision>16</cp:revision>
  <dcterms:created xsi:type="dcterms:W3CDTF">2023-06-01T07:39:25Z</dcterms:created>
  <dcterms:modified xsi:type="dcterms:W3CDTF">2023-06-13T08:17:42Z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2023-06-13T08:17:14Z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da8cbfa0-518a-4e73-b878-48932d3f50c3</vt:lpwstr>
  </property>
  <property fmtid="{D5CDD505-2E9C-101B-9397-08002B2CF9AE}" pid="8" name="MSIP_Label_06c24981-b6df-48f8-949b-0896357b9b03_ContentBits">
    <vt:lpwstr>0</vt:lpwstr>
  </property>
</Properties>
</file>