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21" r:id="rId2"/>
    <p:sldMasterId id="2147483749" r:id="rId3"/>
    <p:sldMasterId id="2147483684" r:id="rId4"/>
  </p:sldMasterIdLst>
  <p:notesMasterIdLst>
    <p:notesMasterId r:id="rId27"/>
  </p:notesMasterIdLst>
  <p:handoutMasterIdLst>
    <p:handoutMasterId r:id="rId28"/>
  </p:handoutMasterIdLst>
  <p:sldIdLst>
    <p:sldId id="256" r:id="rId5"/>
    <p:sldId id="269" r:id="rId6"/>
    <p:sldId id="270" r:id="rId7"/>
    <p:sldId id="268" r:id="rId8"/>
    <p:sldId id="282" r:id="rId9"/>
    <p:sldId id="284" r:id="rId10"/>
    <p:sldId id="283" r:id="rId11"/>
    <p:sldId id="285" r:id="rId12"/>
    <p:sldId id="288" r:id="rId13"/>
    <p:sldId id="277" r:id="rId14"/>
    <p:sldId id="291" r:id="rId15"/>
    <p:sldId id="290" r:id="rId16"/>
    <p:sldId id="289" r:id="rId17"/>
    <p:sldId id="293" r:id="rId18"/>
    <p:sldId id="272" r:id="rId19"/>
    <p:sldId id="296" r:id="rId20"/>
    <p:sldId id="295" r:id="rId21"/>
    <p:sldId id="294" r:id="rId22"/>
    <p:sldId id="286" r:id="rId23"/>
    <p:sldId id="281" r:id="rId24"/>
    <p:sldId id="287" r:id="rId25"/>
    <p:sldId id="26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8" userDrawn="1">
          <p15:clr>
            <a:srgbClr val="A4A3A4"/>
          </p15:clr>
        </p15:guide>
        <p15:guide id="2" pos="34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McLaren" initials="L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E26"/>
    <a:srgbClr val="6D40AA"/>
    <a:srgbClr val="3AC7A7"/>
    <a:srgbClr val="B7DD8F"/>
    <a:srgbClr val="F95D8A"/>
    <a:srgbClr val="9D7FC6"/>
    <a:srgbClr val="CEBFE2"/>
    <a:srgbClr val="1783BD"/>
    <a:srgbClr val="51A2CE"/>
    <a:srgbClr val="8BC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9" autoAdjust="0"/>
    <p:restoredTop sz="95405" autoAdjust="0"/>
  </p:normalViewPr>
  <p:slideViewPr>
    <p:cSldViewPr snapToGrid="0" showGuides="1">
      <p:cViewPr varScale="1">
        <p:scale>
          <a:sx n="86" d="100"/>
          <a:sy n="86" d="100"/>
        </p:scale>
        <p:origin x="893" y="48"/>
      </p:cViewPr>
      <p:guideLst>
        <p:guide orient="horz" pos="2478"/>
        <p:guide pos="346"/>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75" d="100"/>
          <a:sy n="75" d="100"/>
        </p:scale>
        <p:origin x="2866"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FF0A22-9D44-4B3F-8AE0-C6DC373CAB87}" type="datetimeFigureOut">
              <a:rPr lang="en-GB" smtClean="0"/>
              <a:t>21/09/2018</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12FD34-D923-4C24-8E11-557D2F21A7F0}" type="slidenum">
              <a:rPr lang="en-GB" smtClean="0"/>
              <a:t>‹#›</a:t>
            </a:fld>
            <a:endParaRPr lang="en-GB"/>
          </a:p>
        </p:txBody>
      </p:sp>
    </p:spTree>
    <p:extLst>
      <p:ext uri="{BB962C8B-B14F-4D97-AF65-F5344CB8AC3E}">
        <p14:creationId xmlns:p14="http://schemas.microsoft.com/office/powerpoint/2010/main" val="1359144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096C4-C78E-4B59-A49C-91EDB7DEDD51}" type="datetimeFigureOut">
              <a:rPr lang="en-GB" smtClean="0"/>
              <a:t>21/09/2018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BC3753-E9A9-4008-831E-DB0013435A7C}" type="slidenum">
              <a:rPr lang="en-GB" smtClean="0"/>
              <a:t>‹#›</a:t>
            </a:fld>
            <a:endParaRPr lang="en-GB"/>
          </a:p>
        </p:txBody>
      </p:sp>
    </p:spTree>
    <p:extLst>
      <p:ext uri="{BB962C8B-B14F-4D97-AF65-F5344CB8AC3E}">
        <p14:creationId xmlns:p14="http://schemas.microsoft.com/office/powerpoint/2010/main" val="1969037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D5BC3753-E9A9-4008-831E-DB0013435A7C}" type="slidenum">
              <a:rPr lang="en-GB" smtClean="0"/>
              <a:t>1</a:t>
            </a:fld>
            <a:endParaRPr lang="en-GB"/>
          </a:p>
        </p:txBody>
      </p:sp>
    </p:spTree>
    <p:extLst>
      <p:ext uri="{BB962C8B-B14F-4D97-AF65-F5344CB8AC3E}">
        <p14:creationId xmlns:p14="http://schemas.microsoft.com/office/powerpoint/2010/main" val="1460602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8</a:t>
            </a:fld>
            <a:endParaRPr lang="en-GB"/>
          </a:p>
        </p:txBody>
      </p:sp>
    </p:spTree>
    <p:extLst>
      <p:ext uri="{BB962C8B-B14F-4D97-AF65-F5344CB8AC3E}">
        <p14:creationId xmlns:p14="http://schemas.microsoft.com/office/powerpoint/2010/main" val="1461838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7435" y="3820886"/>
            <a:ext cx="5851398" cy="659127"/>
          </a:xfrm>
        </p:spPr>
        <p:txBody>
          <a:bodyPr anchor="b"/>
          <a:lstStyle>
            <a:lvl1pPr algn="l">
              <a:defRPr sz="2800">
                <a:solidFill>
                  <a:srgbClr val="455560"/>
                </a:solidFill>
              </a:defRPr>
            </a:lvl1pPr>
          </a:lstStyle>
          <a:p>
            <a:r>
              <a:rPr kumimoji="0" lang="en-US" sz="2100" b="0" i="0" u="none" strike="noStrike" kern="1200" cap="none" spc="0" normalizeH="0" baseline="0" noProof="0" smtClean="0">
                <a:ln>
                  <a:noFill/>
                </a:ln>
                <a:solidFill>
                  <a:srgbClr val="3C008D"/>
                </a:solidFill>
                <a:effectLst/>
                <a:uLnTx/>
                <a:uFillTx/>
                <a:latin typeface="Times" panose="02020603050405020304" pitchFamily="18" charset="0"/>
                <a:ea typeface="+mj-ea"/>
                <a:cs typeface="Times" panose="02020603050405020304" pitchFamily="18" charset="0"/>
              </a:rPr>
              <a:t>Click to edit Master title style</a:t>
            </a:r>
            <a:endParaRPr lang="en-GB" dirty="0"/>
          </a:p>
        </p:txBody>
      </p:sp>
      <p:sp>
        <p:nvSpPr>
          <p:cNvPr id="3" name="Subtitle 2"/>
          <p:cNvSpPr>
            <a:spLocks noGrp="1"/>
          </p:cNvSpPr>
          <p:nvPr>
            <p:ph type="subTitle" idx="1"/>
          </p:nvPr>
        </p:nvSpPr>
        <p:spPr>
          <a:xfrm>
            <a:off x="437435" y="4626970"/>
            <a:ext cx="4275387" cy="1655762"/>
          </a:xfrm>
        </p:spPr>
        <p:txBody>
          <a:bodyPr>
            <a:noAutofit/>
          </a:bodyPr>
          <a:lstStyle>
            <a:lvl1pPr marL="0" indent="0" algn="l">
              <a:buNone/>
              <a:defRPr sz="1350">
                <a:solidFill>
                  <a:srgbClr val="45556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dirty="0"/>
          </a:p>
        </p:txBody>
      </p:sp>
    </p:spTree>
    <p:extLst>
      <p:ext uri="{BB962C8B-B14F-4D97-AF65-F5344CB8AC3E}">
        <p14:creationId xmlns:p14="http://schemas.microsoft.com/office/powerpoint/2010/main" val="900875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5500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971553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3887391" y="1247616"/>
            <a:ext cx="4629150" cy="4613437"/>
          </a:xfrm>
        </p:spPr>
        <p:txBody>
          <a:bodyPr anchor="t">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699541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4606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4876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2" name="Rectangle 9"/>
          <p:cNvSpPr>
            <a:spLocks noChangeArrowheads="1"/>
          </p:cNvSpPr>
          <p:nvPr userDrawn="1"/>
        </p:nvSpPr>
        <p:spPr bwMode="auto">
          <a:xfrm>
            <a:off x="107504" y="6126165"/>
            <a:ext cx="648072" cy="536575"/>
          </a:xfrm>
          <a:prstGeom prst="rect">
            <a:avLst/>
          </a:prstGeom>
          <a:noFill/>
          <a:ln w="9525">
            <a:noFill/>
            <a:miter lim="800000"/>
            <a:headEnd/>
            <a:tailEnd/>
          </a:ln>
          <a:effectLst/>
        </p:spPr>
        <p:txBody>
          <a:bodyPr lIns="69677" tIns="34839" rIns="69677" bIns="34839" anchor="b"/>
          <a:lstStyle/>
          <a:p>
            <a:pPr algn="r" defTabSz="696516" eaLnBrk="0" hangingPunct="0"/>
            <a:fld id="{E9B3BC67-2591-4AF8-8C3E-70CDA4CB9A46}" type="slidenum">
              <a:rPr lang="en-GB" sz="750">
                <a:solidFill>
                  <a:schemeClr val="bg1"/>
                </a:solidFill>
                <a:latin typeface="Arial MT" pitchFamily="34" charset="0"/>
              </a:rPr>
              <a:pPr algn="r" defTabSz="696516" eaLnBrk="0" hangingPunct="0"/>
              <a:t>‹#›</a:t>
            </a:fld>
            <a:endParaRPr lang="en-GB" sz="750" dirty="0">
              <a:solidFill>
                <a:schemeClr val="bg1"/>
              </a:solidFill>
              <a:latin typeface="Arial MT" pitchFamily="34" charset="0"/>
            </a:endParaRPr>
          </a:p>
        </p:txBody>
      </p:sp>
    </p:spTree>
    <p:extLst>
      <p:ext uri="{BB962C8B-B14F-4D97-AF65-F5344CB8AC3E}">
        <p14:creationId xmlns:p14="http://schemas.microsoft.com/office/powerpoint/2010/main" val="2790848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slide - Print version">
    <p:spTree>
      <p:nvGrpSpPr>
        <p:cNvPr id="1" name=""/>
        <p:cNvGrpSpPr/>
        <p:nvPr/>
      </p:nvGrpSpPr>
      <p:grpSpPr>
        <a:xfrm>
          <a:off x="0" y="0"/>
          <a:ext cx="0" cy="0"/>
          <a:chOff x="0" y="0"/>
          <a:chExt cx="0" cy="0"/>
        </a:xfrm>
      </p:grpSpPr>
      <p:sp>
        <p:nvSpPr>
          <p:cNvPr id="3" name="Title 1"/>
          <p:cNvSpPr txBox="1">
            <a:spLocks/>
          </p:cNvSpPr>
          <p:nvPr userDrawn="1"/>
        </p:nvSpPr>
        <p:spPr>
          <a:xfrm>
            <a:off x="436723" y="1709741"/>
            <a:ext cx="5915025" cy="285273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000" kern="1200">
                <a:solidFill>
                  <a:srgbClr val="455560"/>
                </a:solidFill>
                <a:latin typeface="Times" panose="02020603050405020304" pitchFamily="18" charset="0"/>
                <a:ea typeface="+mj-ea"/>
                <a:cs typeface="Times" panose="02020603050405020304" pitchFamily="18" charset="0"/>
              </a:defRPr>
            </a:lvl1pPr>
          </a:lstStyle>
          <a:p>
            <a:r>
              <a:rPr lang="en-US" sz="4000" dirty="0"/>
              <a:t>Thank you</a:t>
            </a:r>
            <a:endParaRPr lang="en-GB" sz="4000" dirty="0"/>
          </a:p>
        </p:txBody>
      </p:sp>
      <p:sp>
        <p:nvSpPr>
          <p:cNvPr id="4" name="Text Box 8"/>
          <p:cNvSpPr txBox="1">
            <a:spLocks noChangeArrowheads="1"/>
          </p:cNvSpPr>
          <p:nvPr userDrawn="1"/>
        </p:nvSpPr>
        <p:spPr bwMode="auto">
          <a:xfrm>
            <a:off x="436723" y="4770846"/>
            <a:ext cx="4577237" cy="1477328"/>
          </a:xfrm>
          <a:prstGeom prst="rect">
            <a:avLst/>
          </a:prstGeom>
          <a:noFill/>
          <a:ln w="9525">
            <a:noFill/>
            <a:miter lim="800000"/>
            <a:headEnd/>
            <a:tailEnd/>
          </a:ln>
          <a:effectLst/>
        </p:spPr>
        <p:txBody>
          <a:bodyPr wrap="square">
            <a:spAutoFit/>
          </a:bodyPr>
          <a:lstStyle/>
          <a:p>
            <a:r>
              <a:rPr lang="en-GB" sz="900" dirty="0">
                <a:solidFill>
                  <a:srgbClr val="455560"/>
                </a:solidFill>
                <a:latin typeface="Arial" panose="020B0604020202020204" pitchFamily="34" charset="0"/>
                <a:cs typeface="Arial" panose="020B0604020202020204" pitchFamily="34" charset="0"/>
              </a:rPr>
              <a:t>This </a:t>
            </a:r>
            <a:r>
              <a:rPr lang="en-GB" sz="900" dirty="0" err="1">
                <a:solidFill>
                  <a:srgbClr val="455560"/>
                </a:solidFill>
                <a:latin typeface="Arial" panose="020B0604020202020204" pitchFamily="34" charset="0"/>
                <a:cs typeface="Arial" panose="020B0604020202020204" pitchFamily="34" charset="0"/>
              </a:rPr>
              <a:t>Powerpoint</a:t>
            </a:r>
            <a:r>
              <a:rPr lang="en-GB" sz="900" dirty="0">
                <a:solidFill>
                  <a:srgbClr val="455560"/>
                </a:solidFill>
                <a:latin typeface="Arial" panose="020B0604020202020204" pitchFamily="34" charset="0"/>
                <a:cs typeface="Arial" panose="020B0604020202020204" pitchFamily="34" charset="0"/>
              </a:rPr>
              <a:t> presentation contains confidential information belonging to Club VITA LLP (CV). CV are the owner or the licensee of all intellectual property rights in the </a:t>
            </a:r>
            <a:r>
              <a:rPr lang="en-GB" sz="900" dirty="0" err="1">
                <a:solidFill>
                  <a:srgbClr val="455560"/>
                </a:solidFill>
                <a:latin typeface="Arial" panose="020B0604020202020204" pitchFamily="34" charset="0"/>
                <a:cs typeface="Arial" panose="020B0604020202020204" pitchFamily="34" charset="0"/>
              </a:rPr>
              <a:t>Powerpoint</a:t>
            </a:r>
            <a:r>
              <a:rPr lang="en-GB" sz="900" dirty="0">
                <a:solidFill>
                  <a:srgbClr val="455560"/>
                </a:solidFill>
                <a:latin typeface="Arial" panose="020B0604020202020204" pitchFamily="34" charset="0"/>
                <a:cs typeface="Arial" panose="020B0604020202020204" pitchFamily="34" charset="0"/>
              </a:rPr>
              <a:t> presentation. All such rights are reserved. The material and charts included herewith are provided as background information for illustration purposes only. This </a:t>
            </a:r>
            <a:r>
              <a:rPr lang="en-GB" sz="900" dirty="0" err="1">
                <a:solidFill>
                  <a:srgbClr val="455560"/>
                </a:solidFill>
                <a:latin typeface="Arial" panose="020B0604020202020204" pitchFamily="34" charset="0"/>
                <a:cs typeface="Arial" panose="020B0604020202020204" pitchFamily="34" charset="0"/>
              </a:rPr>
              <a:t>Powerpoint</a:t>
            </a:r>
            <a:r>
              <a:rPr lang="en-GB" sz="900" dirty="0">
                <a:solidFill>
                  <a:srgbClr val="455560"/>
                </a:solidFill>
                <a:latin typeface="Arial" panose="020B0604020202020204" pitchFamily="34" charset="0"/>
                <a:cs typeface="Arial" panose="020B0604020202020204" pitchFamily="34" charset="0"/>
              </a:rPr>
              <a:t> presentation is not a definitive analysis of the subjects covered and should not be regarded as a substitute for specific advice in relation to the matters addressed. It is not advice and should not be relied upon. This </a:t>
            </a:r>
            <a:r>
              <a:rPr lang="en-GB" sz="900" dirty="0" err="1">
                <a:solidFill>
                  <a:srgbClr val="455560"/>
                </a:solidFill>
                <a:latin typeface="Arial" panose="020B0604020202020204" pitchFamily="34" charset="0"/>
                <a:cs typeface="Arial" panose="020B0604020202020204" pitchFamily="34" charset="0"/>
              </a:rPr>
              <a:t>Powerpoint</a:t>
            </a:r>
            <a:r>
              <a:rPr lang="en-GB" sz="900" dirty="0">
                <a:solidFill>
                  <a:srgbClr val="455560"/>
                </a:solidFill>
                <a:latin typeface="Arial" panose="020B0604020202020204" pitchFamily="34" charset="0"/>
                <a:cs typeface="Arial" panose="020B0604020202020204" pitchFamily="34" charset="0"/>
              </a:rPr>
              <a:t> presentation should not be released or otherwise disclosed to any third party without prior consent from CV. CV accept no liability for errors or omissions or reliance upon any statement or opinion herein.</a:t>
            </a:r>
          </a:p>
        </p:txBody>
      </p:sp>
    </p:spTree>
    <p:extLst>
      <p:ext uri="{BB962C8B-B14F-4D97-AF65-F5344CB8AC3E}">
        <p14:creationId xmlns:p14="http://schemas.microsoft.com/office/powerpoint/2010/main" val="3621659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slide - Print versio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35079" y="3984227"/>
            <a:ext cx="5032071" cy="1810183"/>
          </a:xfrm>
          <a:prstGeom prst="rect">
            <a:avLst/>
          </a:prstGeom>
        </p:spPr>
        <p:txBody>
          <a:bodyPr vert="horz" lIns="91440" tIns="45720" rIns="91440" bIns="45720" rtlCol="0" anchor="ctr">
            <a:noAutofit/>
          </a:bodyPr>
          <a:lstStyle/>
          <a:p>
            <a:r>
              <a:rPr lang="en-US" dirty="0"/>
              <a:t>Click to edit Section title style</a:t>
            </a:r>
          </a:p>
        </p:txBody>
      </p:sp>
    </p:spTree>
    <p:extLst>
      <p:ext uri="{BB962C8B-B14F-4D97-AF65-F5344CB8AC3E}">
        <p14:creationId xmlns:p14="http://schemas.microsoft.com/office/powerpoint/2010/main" val="1941629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slide - screen version">
    <p:spTree>
      <p:nvGrpSpPr>
        <p:cNvPr id="1" name=""/>
        <p:cNvGrpSpPr/>
        <p:nvPr/>
      </p:nvGrpSpPr>
      <p:grpSpPr>
        <a:xfrm>
          <a:off x="0" y="0"/>
          <a:ext cx="0" cy="0"/>
          <a:chOff x="0" y="0"/>
          <a:chExt cx="0" cy="0"/>
        </a:xfrm>
      </p:grpSpPr>
      <p:sp>
        <p:nvSpPr>
          <p:cNvPr id="6" name="Title 1"/>
          <p:cNvSpPr txBox="1">
            <a:spLocks/>
          </p:cNvSpPr>
          <p:nvPr userDrawn="1"/>
        </p:nvSpPr>
        <p:spPr>
          <a:xfrm>
            <a:off x="436723" y="1709741"/>
            <a:ext cx="5915025" cy="285273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000" kern="1200">
                <a:solidFill>
                  <a:srgbClr val="455560"/>
                </a:solidFill>
                <a:latin typeface="Times" panose="02020603050405020304" pitchFamily="18" charset="0"/>
                <a:ea typeface="+mj-ea"/>
                <a:cs typeface="Times" panose="02020603050405020304" pitchFamily="18" charset="0"/>
              </a:defRPr>
            </a:lvl1pPr>
          </a:lstStyle>
          <a:p>
            <a:r>
              <a:rPr lang="en-US" sz="4000" dirty="0">
                <a:solidFill>
                  <a:schemeClr val="bg1"/>
                </a:solidFill>
              </a:rPr>
              <a:t>Thank you</a:t>
            </a:r>
            <a:endParaRPr lang="en-GB" sz="4000" dirty="0">
              <a:solidFill>
                <a:schemeClr val="bg1"/>
              </a:solidFill>
            </a:endParaRPr>
          </a:p>
        </p:txBody>
      </p:sp>
      <p:sp>
        <p:nvSpPr>
          <p:cNvPr id="3" name="Text Box 8"/>
          <p:cNvSpPr txBox="1">
            <a:spLocks noChangeArrowheads="1"/>
          </p:cNvSpPr>
          <p:nvPr userDrawn="1"/>
        </p:nvSpPr>
        <p:spPr bwMode="auto">
          <a:xfrm>
            <a:off x="436723" y="4770846"/>
            <a:ext cx="4577237" cy="1477328"/>
          </a:xfrm>
          <a:prstGeom prst="rect">
            <a:avLst/>
          </a:prstGeom>
          <a:noFill/>
          <a:ln w="9525">
            <a:noFill/>
            <a:miter lim="800000"/>
            <a:headEnd/>
            <a:tailEnd/>
          </a:ln>
          <a:effectLst/>
        </p:spPr>
        <p:txBody>
          <a:bodyPr wrap="square">
            <a:spAutoFit/>
          </a:bodyPr>
          <a:lstStyle/>
          <a:p>
            <a:r>
              <a:rPr lang="en-GB" sz="900" dirty="0">
                <a:solidFill>
                  <a:schemeClr val="bg1"/>
                </a:solidFill>
                <a:latin typeface="Arial" panose="020B0604020202020204" pitchFamily="34" charset="0"/>
                <a:cs typeface="Arial" panose="020B0604020202020204" pitchFamily="34" charset="0"/>
              </a:rPr>
              <a:t>This </a:t>
            </a:r>
            <a:r>
              <a:rPr lang="en-GB" sz="900" dirty="0" err="1">
                <a:solidFill>
                  <a:schemeClr val="bg1"/>
                </a:solidFill>
                <a:latin typeface="Arial" panose="020B0604020202020204" pitchFamily="34" charset="0"/>
                <a:cs typeface="Arial" panose="020B0604020202020204" pitchFamily="34" charset="0"/>
              </a:rPr>
              <a:t>Powerpoint</a:t>
            </a:r>
            <a:r>
              <a:rPr lang="en-GB" sz="900" dirty="0">
                <a:solidFill>
                  <a:schemeClr val="bg1"/>
                </a:solidFill>
                <a:latin typeface="Arial" panose="020B0604020202020204" pitchFamily="34" charset="0"/>
                <a:cs typeface="Arial" panose="020B0604020202020204" pitchFamily="34" charset="0"/>
              </a:rPr>
              <a:t> presentation contains confidential information belonging to Club VITA LLP (CV). CV are the owner or the licensee of all intellectual property rights in the </a:t>
            </a:r>
            <a:r>
              <a:rPr lang="en-GB" sz="900" dirty="0" err="1">
                <a:solidFill>
                  <a:schemeClr val="bg1"/>
                </a:solidFill>
                <a:latin typeface="Arial" panose="020B0604020202020204" pitchFamily="34" charset="0"/>
                <a:cs typeface="Arial" panose="020B0604020202020204" pitchFamily="34" charset="0"/>
              </a:rPr>
              <a:t>Powerpoint</a:t>
            </a:r>
            <a:r>
              <a:rPr lang="en-GB" sz="900" dirty="0">
                <a:solidFill>
                  <a:schemeClr val="bg1"/>
                </a:solidFill>
                <a:latin typeface="Arial" panose="020B0604020202020204" pitchFamily="34" charset="0"/>
                <a:cs typeface="Arial" panose="020B0604020202020204" pitchFamily="34" charset="0"/>
              </a:rPr>
              <a:t> presentation. All such rights are reserved. The material and charts included herewith are provided as background information for illustration purposes only. This </a:t>
            </a:r>
            <a:r>
              <a:rPr lang="en-GB" sz="900" dirty="0" err="1">
                <a:solidFill>
                  <a:schemeClr val="bg1"/>
                </a:solidFill>
                <a:latin typeface="Arial" panose="020B0604020202020204" pitchFamily="34" charset="0"/>
                <a:cs typeface="Arial" panose="020B0604020202020204" pitchFamily="34" charset="0"/>
              </a:rPr>
              <a:t>Powerpoint</a:t>
            </a:r>
            <a:r>
              <a:rPr lang="en-GB" sz="900" dirty="0">
                <a:solidFill>
                  <a:schemeClr val="bg1"/>
                </a:solidFill>
                <a:latin typeface="Arial" panose="020B0604020202020204" pitchFamily="34" charset="0"/>
                <a:cs typeface="Arial" panose="020B0604020202020204" pitchFamily="34" charset="0"/>
              </a:rPr>
              <a:t> presentation is not a definitive analysis of the subjects covered and should not be regarded as a substitute for specific advice in relation to the matters addressed. It is not advice and should not be relied upon. This </a:t>
            </a:r>
            <a:r>
              <a:rPr lang="en-GB" sz="900" dirty="0" err="1">
                <a:solidFill>
                  <a:schemeClr val="bg1"/>
                </a:solidFill>
                <a:latin typeface="Arial" panose="020B0604020202020204" pitchFamily="34" charset="0"/>
                <a:cs typeface="Arial" panose="020B0604020202020204" pitchFamily="34" charset="0"/>
              </a:rPr>
              <a:t>Powerpoint</a:t>
            </a:r>
            <a:r>
              <a:rPr lang="en-GB" sz="900" dirty="0">
                <a:solidFill>
                  <a:schemeClr val="bg1"/>
                </a:solidFill>
                <a:latin typeface="Arial" panose="020B0604020202020204" pitchFamily="34" charset="0"/>
                <a:cs typeface="Arial" panose="020B0604020202020204" pitchFamily="34" charset="0"/>
              </a:rPr>
              <a:t> presentation should not be released or otherwise disclosed to any third party without prior consent from CV. CV accept no liability for errors or omissions or reliance upon any statement or opinion herein.</a:t>
            </a:r>
          </a:p>
        </p:txBody>
      </p:sp>
    </p:spTree>
    <p:extLst>
      <p:ext uri="{BB962C8B-B14F-4D97-AF65-F5344CB8AC3E}">
        <p14:creationId xmlns:p14="http://schemas.microsoft.com/office/powerpoint/2010/main" val="2377039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slide - screen versio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35079" y="3984227"/>
            <a:ext cx="5032071" cy="1810183"/>
          </a:xfrm>
          <a:prstGeom prst="rect">
            <a:avLst/>
          </a:prstGeom>
        </p:spPr>
        <p:txBody>
          <a:bodyPr vert="horz" lIns="91440" tIns="45720" rIns="91440" bIns="45720" rtlCol="0" anchor="ctr">
            <a:noAutofit/>
          </a:bodyPr>
          <a:lstStyle/>
          <a:p>
            <a:r>
              <a:rPr lang="en-US" dirty="0"/>
              <a:t>Click to edit Section title style</a:t>
            </a:r>
          </a:p>
        </p:txBody>
      </p:sp>
    </p:spTree>
    <p:extLst>
      <p:ext uri="{BB962C8B-B14F-4D97-AF65-F5344CB8AC3E}">
        <p14:creationId xmlns:p14="http://schemas.microsoft.com/office/powerpoint/2010/main" val="546081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3499842"/>
            <a:ext cx="4465304" cy="89254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idx="1"/>
          </p:nvPr>
        </p:nvSpPr>
        <p:spPr>
          <a:xfrm>
            <a:off x="457201" y="4474341"/>
            <a:ext cx="4465304" cy="905878"/>
          </a:xfrm>
          <a:prstGeom prst="rect">
            <a:avLst/>
          </a:prstGeom>
        </p:spPr>
        <p:txBody>
          <a:bodyPr vert="horz" lIns="91440" tIns="45720" rIns="91440" bIns="45720" rtlCol="0">
            <a:noAutofit/>
          </a:bodyPr>
          <a:lstStyle/>
          <a:p>
            <a:pPr lvl="0"/>
            <a:r>
              <a:rPr lang="en-US" smtClean="0"/>
              <a:t>Click to edit Master text styles</a:t>
            </a:r>
          </a:p>
        </p:txBody>
      </p:sp>
    </p:spTree>
    <p:extLst>
      <p:ext uri="{BB962C8B-B14F-4D97-AF65-F5344CB8AC3E}">
        <p14:creationId xmlns:p14="http://schemas.microsoft.com/office/powerpoint/2010/main" val="173027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4911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5079" y="1122363"/>
            <a:ext cx="4424516" cy="2387600"/>
          </a:xfrm>
        </p:spPr>
        <p:txBody>
          <a:bodyPr anchor="b">
            <a:normAutofit/>
          </a:bodyPr>
          <a:lstStyle>
            <a:lvl1pPr algn="l">
              <a:defRPr sz="3000">
                <a:solidFill>
                  <a:srgbClr val="455560"/>
                </a:solidFill>
                <a:latin typeface="Times" panose="02020603050405020304" pitchFamily="18" charset="0"/>
                <a:cs typeface="Times"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435078" y="3954782"/>
            <a:ext cx="6858000" cy="418117"/>
          </a:xfrm>
        </p:spPr>
        <p:txBody>
          <a:bodyPr>
            <a:normAutofit/>
          </a:bodyPr>
          <a:lstStyle>
            <a:lvl1pPr marL="0" indent="0" algn="l">
              <a:buNone/>
              <a:defRPr sz="1350">
                <a:solidFill>
                  <a:srgbClr val="455560"/>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455765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p:txBody>
          <a:bodyPr/>
          <a:lstStyle>
            <a:lvl2pPr marL="627063" indent="-284163">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4052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4300" y="1709741"/>
            <a:ext cx="3711892" cy="2062161"/>
          </a:xfrm>
        </p:spPr>
        <p:txBody>
          <a:bodyPr anchor="b">
            <a:normAutofit/>
          </a:bodyPr>
          <a:lstStyle>
            <a:lvl1pPr>
              <a:defRPr sz="3000">
                <a:solidFill>
                  <a:srgbClr val="455560"/>
                </a:solidFill>
              </a:defRPr>
            </a:lvl1pPr>
          </a:lstStyle>
          <a:p>
            <a:r>
              <a:rPr lang="en-US" dirty="0"/>
              <a:t>Click to edit Master title style</a:t>
            </a:r>
          </a:p>
        </p:txBody>
      </p:sp>
      <p:sp>
        <p:nvSpPr>
          <p:cNvPr id="3" name="Text Placeholder 2"/>
          <p:cNvSpPr>
            <a:spLocks noGrp="1"/>
          </p:cNvSpPr>
          <p:nvPr>
            <p:ph type="body" idx="1"/>
          </p:nvPr>
        </p:nvSpPr>
        <p:spPr>
          <a:xfrm>
            <a:off x="444300" y="4033206"/>
            <a:ext cx="7886700" cy="1500187"/>
          </a:xfrm>
        </p:spPr>
        <p:txBody>
          <a:bodyPr/>
          <a:lstStyle>
            <a:lvl1pPr marL="0" indent="0">
              <a:buNone/>
              <a:defRPr sz="1800">
                <a:solidFill>
                  <a:srgbClr val="455560"/>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910057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4334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6888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828800"/>
            <a:ext cx="3868340" cy="603116"/>
          </a:xfrm>
        </p:spPr>
        <p:txBody>
          <a:bodyPr anchor="b"/>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1" y="1828800"/>
            <a:ext cx="3887391" cy="603116"/>
          </a:xfrm>
        </p:spPr>
        <p:txBody>
          <a:bodyPr anchor="b"/>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4447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910428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4.jpe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6.jpeg"/><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image" Target="../media/image8.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180"/>
            <a:ext cx="9144000" cy="3281863"/>
          </a:xfrm>
          <a:prstGeom prst="rect">
            <a:avLst/>
          </a:prstGeom>
          <a:gradFill>
            <a:gsLst>
              <a:gs pos="2190">
                <a:schemeClr val="accent1"/>
              </a:gs>
              <a:gs pos="83956">
                <a:srgbClr val="3AC7A7"/>
              </a:gs>
              <a:gs pos="58000">
                <a:schemeClr val="accent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itle Placeholder 1"/>
          <p:cNvSpPr>
            <a:spLocks noGrp="1"/>
          </p:cNvSpPr>
          <p:nvPr>
            <p:ph type="title"/>
          </p:nvPr>
        </p:nvSpPr>
        <p:spPr>
          <a:xfrm>
            <a:off x="457201" y="3830950"/>
            <a:ext cx="6036905"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4" name="Text Placeholder 2"/>
          <p:cNvSpPr>
            <a:spLocks noGrp="1"/>
          </p:cNvSpPr>
          <p:nvPr>
            <p:ph type="body" idx="1"/>
          </p:nvPr>
        </p:nvSpPr>
        <p:spPr>
          <a:xfrm>
            <a:off x="457201" y="5156513"/>
            <a:ext cx="6036905" cy="905878"/>
          </a:xfrm>
          <a:prstGeom prst="rect">
            <a:avLst/>
          </a:prstGeom>
        </p:spPr>
        <p:txBody>
          <a:bodyPr vert="horz" lIns="91440" tIns="45720" rIns="91440" bIns="45720" rtlCol="0">
            <a:noAutofit/>
          </a:bodyPr>
          <a:lstStyle/>
          <a:p>
            <a:pPr lvl="0"/>
            <a:r>
              <a:rPr lang="en-GB" dirty="0"/>
              <a:t>Click to edit Master text styles</a:t>
            </a:r>
          </a:p>
        </p:txBody>
      </p:sp>
      <p:sp>
        <p:nvSpPr>
          <p:cNvPr id="37" name="Text Box 8"/>
          <p:cNvSpPr txBox="1">
            <a:spLocks noChangeArrowheads="1"/>
          </p:cNvSpPr>
          <p:nvPr userDrawn="1"/>
        </p:nvSpPr>
        <p:spPr bwMode="auto">
          <a:xfrm>
            <a:off x="457201" y="6308725"/>
            <a:ext cx="6699379" cy="369332"/>
          </a:xfrm>
          <a:prstGeom prst="rect">
            <a:avLst/>
          </a:prstGeom>
          <a:noFill/>
          <a:ln w="9525">
            <a:noFill/>
            <a:miter lim="800000"/>
            <a:headEnd/>
            <a:tailEnd/>
          </a:ln>
          <a:effectLst/>
        </p:spPr>
        <p:txBody>
          <a:bodyPr wrap="square">
            <a:spAutoFit/>
          </a:bodyPr>
          <a:lstStyle/>
          <a:p>
            <a:pPr eaLnBrk="0" hangingPunct="0"/>
            <a:r>
              <a:rPr lang="en-GB" sz="900" dirty="0">
                <a:solidFill>
                  <a:srgbClr val="455560"/>
                </a:solidFill>
                <a:latin typeface="Arial MT" pitchFamily="34" charset="0"/>
              </a:rPr>
              <a:t>Club Vita LLP is an appointed representative of Hymans Robertson LLP, which is authorised and regulated by the </a:t>
            </a:r>
            <a:br>
              <a:rPr lang="en-GB" sz="900" dirty="0">
                <a:solidFill>
                  <a:srgbClr val="455560"/>
                </a:solidFill>
                <a:latin typeface="Arial MT" pitchFamily="34" charset="0"/>
              </a:rPr>
            </a:br>
            <a:r>
              <a:rPr lang="en-GB" sz="900" dirty="0">
                <a:solidFill>
                  <a:srgbClr val="455560"/>
                </a:solidFill>
                <a:latin typeface="Arial MT" pitchFamily="34" charset="0"/>
              </a:rPr>
              <a:t>Financial Conduct Authority and Licensed by the Institute and Faculty of Actuaries for a range of investment business activities.</a:t>
            </a:r>
          </a:p>
        </p:txBody>
      </p:sp>
      <p:pic>
        <p:nvPicPr>
          <p:cNvPr id="26" name="Picture 2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0105" y="344259"/>
            <a:ext cx="1137920" cy="405466"/>
          </a:xfrm>
          <a:prstGeom prst="rect">
            <a:avLst/>
          </a:prstGeom>
        </p:spPr>
      </p:pic>
      <p:pic>
        <p:nvPicPr>
          <p:cNvPr id="3" name="Picture 2"/>
          <p:cNvPicPr>
            <a:picLocks noChangeAspect="1"/>
          </p:cNvPicPr>
          <p:nvPr userDrawn="1"/>
        </p:nvPicPr>
        <p:blipFill rotWithShape="1">
          <a:blip r:embed="rId6" cstate="print">
            <a:extLst>
              <a:ext uri="{28A0092B-C50C-407E-A947-70E740481C1C}">
                <a14:useLocalDpi xmlns:a14="http://schemas.microsoft.com/office/drawing/2010/main" val="0"/>
              </a:ext>
            </a:extLst>
          </a:blip>
          <a:srcRect t="13099" r="43856" b="39009"/>
          <a:stretch/>
        </p:blipFill>
        <p:spPr>
          <a:xfrm>
            <a:off x="5297675" y="0"/>
            <a:ext cx="3836994" cy="3284376"/>
          </a:xfrm>
          <a:prstGeom prst="rect">
            <a:avLst/>
          </a:prstGeom>
        </p:spPr>
      </p:pic>
      <p:sp>
        <p:nvSpPr>
          <p:cNvPr id="27" name="Rectangle 57"/>
          <p:cNvSpPr>
            <a:spLocks noChangeArrowheads="1"/>
          </p:cNvSpPr>
          <p:nvPr userDrawn="1"/>
        </p:nvSpPr>
        <p:spPr bwMode="gray">
          <a:xfrm>
            <a:off x="-380650" y="426386"/>
            <a:ext cx="337492" cy="431801"/>
          </a:xfrm>
          <a:prstGeom prst="rect">
            <a:avLst/>
          </a:prstGeom>
          <a:solidFill>
            <a:srgbClr val="3C008D"/>
          </a:solidFill>
          <a:ln w="6350">
            <a:noFill/>
            <a:miter lim="800000"/>
            <a:headEnd/>
            <a:tailEnd/>
          </a:ln>
          <a:effectLst/>
        </p:spPr>
        <p:txBody>
          <a:bodyPr wrap="none" lIns="27000" tIns="33338" rIns="27000" bIns="33338" anchor="ctr"/>
          <a:lstStyle/>
          <a:p>
            <a:pPr algn="r">
              <a:lnSpc>
                <a:spcPct val="90000"/>
              </a:lnSpc>
              <a:defRPr/>
            </a:pPr>
            <a:r>
              <a:rPr lang="de-DE" sz="1000" dirty="0">
                <a:solidFill>
                  <a:schemeClr val="bg1"/>
                </a:solidFill>
              </a:rPr>
              <a:t>60</a:t>
            </a:r>
          </a:p>
          <a:p>
            <a:pPr algn="r">
              <a:lnSpc>
                <a:spcPct val="90000"/>
              </a:lnSpc>
              <a:defRPr/>
            </a:pPr>
            <a:r>
              <a:rPr lang="de-DE" sz="1000" dirty="0">
                <a:solidFill>
                  <a:schemeClr val="bg1"/>
                </a:solidFill>
              </a:rPr>
              <a:t>0</a:t>
            </a:r>
          </a:p>
          <a:p>
            <a:pPr algn="r">
              <a:lnSpc>
                <a:spcPct val="90000"/>
              </a:lnSpc>
              <a:defRPr/>
            </a:pPr>
            <a:r>
              <a:rPr lang="de-DE" sz="1000" dirty="0">
                <a:solidFill>
                  <a:schemeClr val="bg1"/>
                </a:solidFill>
              </a:rPr>
              <a:t>141</a:t>
            </a:r>
          </a:p>
        </p:txBody>
      </p:sp>
      <p:sp>
        <p:nvSpPr>
          <p:cNvPr id="28" name="Rectangle 71"/>
          <p:cNvSpPr>
            <a:spLocks noChangeArrowheads="1"/>
          </p:cNvSpPr>
          <p:nvPr userDrawn="1"/>
        </p:nvSpPr>
        <p:spPr bwMode="gray">
          <a:xfrm>
            <a:off x="-380650" y="858185"/>
            <a:ext cx="337492" cy="431800"/>
          </a:xfrm>
          <a:prstGeom prst="rect">
            <a:avLst/>
          </a:prstGeom>
          <a:solidFill>
            <a:srgbClr val="6D40AA"/>
          </a:solidFill>
          <a:ln w="6350">
            <a:noFill/>
            <a:miter lim="800000"/>
            <a:headEnd/>
            <a:tailEnd/>
          </a:ln>
          <a:effectLst/>
        </p:spPr>
        <p:txBody>
          <a:bodyPr wrap="none" lIns="27000" tIns="33338" rIns="27000" bIns="33338" anchor="ctr"/>
          <a:lstStyle/>
          <a:p>
            <a:pPr algn="r">
              <a:lnSpc>
                <a:spcPct val="90000"/>
              </a:lnSpc>
              <a:defRPr/>
            </a:pPr>
            <a:r>
              <a:rPr lang="de-DE" sz="1000" dirty="0">
                <a:solidFill>
                  <a:schemeClr val="bg1"/>
                </a:solidFill>
              </a:rPr>
              <a:t>109</a:t>
            </a:r>
          </a:p>
          <a:p>
            <a:pPr algn="r">
              <a:lnSpc>
                <a:spcPct val="90000"/>
              </a:lnSpc>
              <a:defRPr/>
            </a:pPr>
            <a:r>
              <a:rPr lang="de-DE" sz="1000" dirty="0">
                <a:solidFill>
                  <a:schemeClr val="bg1"/>
                </a:solidFill>
              </a:rPr>
              <a:t>64</a:t>
            </a:r>
          </a:p>
          <a:p>
            <a:pPr algn="r">
              <a:lnSpc>
                <a:spcPct val="90000"/>
              </a:lnSpc>
              <a:defRPr/>
            </a:pPr>
            <a:r>
              <a:rPr lang="de-DE" sz="1000" dirty="0">
                <a:solidFill>
                  <a:schemeClr val="bg1"/>
                </a:solidFill>
              </a:rPr>
              <a:t>170</a:t>
            </a:r>
          </a:p>
        </p:txBody>
      </p:sp>
      <p:sp>
        <p:nvSpPr>
          <p:cNvPr id="31" name="Rectangle 72"/>
          <p:cNvSpPr>
            <a:spLocks noChangeArrowheads="1"/>
          </p:cNvSpPr>
          <p:nvPr userDrawn="1"/>
        </p:nvSpPr>
        <p:spPr bwMode="gray">
          <a:xfrm>
            <a:off x="-380650" y="1289985"/>
            <a:ext cx="337492" cy="431800"/>
          </a:xfrm>
          <a:prstGeom prst="rect">
            <a:avLst/>
          </a:prstGeom>
          <a:solidFill>
            <a:srgbClr val="9D7FC6"/>
          </a:solidFill>
          <a:ln w="6350">
            <a:noFill/>
            <a:miter lim="800000"/>
            <a:headEnd/>
            <a:tailEnd/>
          </a:ln>
          <a:effectLst/>
        </p:spPr>
        <p:txBody>
          <a:bodyPr wrap="none" lIns="27000" tIns="33338" rIns="27000" bIns="33338" anchor="ctr"/>
          <a:lstStyle/>
          <a:p>
            <a:pPr algn="r">
              <a:lnSpc>
                <a:spcPct val="90000"/>
              </a:lnSpc>
              <a:defRPr/>
            </a:pPr>
            <a:r>
              <a:rPr lang="de-DE" sz="1000" dirty="0">
                <a:solidFill>
                  <a:schemeClr val="bg1"/>
                </a:solidFill>
              </a:rPr>
              <a:t>157</a:t>
            </a:r>
          </a:p>
          <a:p>
            <a:pPr algn="r">
              <a:lnSpc>
                <a:spcPct val="90000"/>
              </a:lnSpc>
              <a:defRPr/>
            </a:pPr>
            <a:r>
              <a:rPr lang="de-DE" sz="1000" dirty="0">
                <a:solidFill>
                  <a:schemeClr val="bg1"/>
                </a:solidFill>
              </a:rPr>
              <a:t>127</a:t>
            </a:r>
          </a:p>
          <a:p>
            <a:pPr algn="r">
              <a:lnSpc>
                <a:spcPct val="90000"/>
              </a:lnSpc>
              <a:defRPr/>
            </a:pPr>
            <a:r>
              <a:rPr lang="de-DE" sz="1000" dirty="0">
                <a:solidFill>
                  <a:schemeClr val="bg1"/>
                </a:solidFill>
              </a:rPr>
              <a:t>198</a:t>
            </a:r>
          </a:p>
        </p:txBody>
      </p:sp>
      <p:sp>
        <p:nvSpPr>
          <p:cNvPr id="36" name="Rectangle 73"/>
          <p:cNvSpPr>
            <a:spLocks noChangeArrowheads="1"/>
          </p:cNvSpPr>
          <p:nvPr userDrawn="1"/>
        </p:nvSpPr>
        <p:spPr bwMode="gray">
          <a:xfrm>
            <a:off x="-380650" y="1721785"/>
            <a:ext cx="337492" cy="431800"/>
          </a:xfrm>
          <a:prstGeom prst="rect">
            <a:avLst/>
          </a:prstGeom>
          <a:solidFill>
            <a:srgbClr val="CEBFE2"/>
          </a:solidFill>
          <a:ln w="6350">
            <a:noFill/>
            <a:miter lim="800000"/>
            <a:headEnd/>
            <a:tailEnd/>
          </a:ln>
          <a:effectLst/>
        </p:spPr>
        <p:txBody>
          <a:bodyPr wrap="none" lIns="27000" tIns="33338" rIns="27000" bIns="33338" anchor="ctr"/>
          <a:lstStyle/>
          <a:p>
            <a:pPr algn="r">
              <a:lnSpc>
                <a:spcPct val="90000"/>
              </a:lnSpc>
              <a:defRPr/>
            </a:pPr>
            <a:r>
              <a:rPr lang="de-DE" sz="1000" dirty="0">
                <a:solidFill>
                  <a:srgbClr val="4B4B4B"/>
                </a:solidFill>
              </a:rPr>
              <a:t>206</a:t>
            </a:r>
          </a:p>
          <a:p>
            <a:pPr algn="r">
              <a:lnSpc>
                <a:spcPct val="90000"/>
              </a:lnSpc>
              <a:defRPr/>
            </a:pPr>
            <a:r>
              <a:rPr lang="de-DE" sz="1000" dirty="0">
                <a:solidFill>
                  <a:srgbClr val="4B4B4B"/>
                </a:solidFill>
              </a:rPr>
              <a:t>191</a:t>
            </a:r>
          </a:p>
          <a:p>
            <a:pPr algn="r">
              <a:lnSpc>
                <a:spcPct val="90000"/>
              </a:lnSpc>
              <a:defRPr/>
            </a:pPr>
            <a:r>
              <a:rPr lang="de-DE" sz="1000" dirty="0">
                <a:solidFill>
                  <a:srgbClr val="4B4B4B"/>
                </a:solidFill>
              </a:rPr>
              <a:t>226</a:t>
            </a:r>
          </a:p>
        </p:txBody>
      </p:sp>
      <p:sp>
        <p:nvSpPr>
          <p:cNvPr id="38" name="Rectangle 74"/>
          <p:cNvSpPr>
            <a:spLocks noChangeArrowheads="1"/>
          </p:cNvSpPr>
          <p:nvPr userDrawn="1"/>
        </p:nvSpPr>
        <p:spPr bwMode="gray">
          <a:xfrm>
            <a:off x="-380650" y="2153585"/>
            <a:ext cx="337492" cy="431800"/>
          </a:xfrm>
          <a:prstGeom prst="rect">
            <a:avLst/>
          </a:prstGeom>
          <a:solidFill>
            <a:srgbClr val="1783BD"/>
          </a:solidFill>
          <a:ln w="6350">
            <a:noFill/>
            <a:miter lim="800000"/>
            <a:headEnd/>
            <a:tailEnd/>
          </a:ln>
          <a:effectLst/>
        </p:spPr>
        <p:txBody>
          <a:bodyPr wrap="none" lIns="27000" tIns="33338" rIns="27000" bIns="33338" anchor="ctr"/>
          <a:lstStyle/>
          <a:p>
            <a:pPr algn="r">
              <a:lnSpc>
                <a:spcPct val="90000"/>
              </a:lnSpc>
              <a:defRPr/>
            </a:pPr>
            <a:r>
              <a:rPr lang="de-DE" sz="1000" dirty="0">
                <a:solidFill>
                  <a:schemeClr val="bg1"/>
                </a:solidFill>
              </a:rPr>
              <a:t>23</a:t>
            </a:r>
          </a:p>
          <a:p>
            <a:pPr algn="r">
              <a:lnSpc>
                <a:spcPct val="90000"/>
              </a:lnSpc>
              <a:defRPr/>
            </a:pPr>
            <a:r>
              <a:rPr lang="de-DE" sz="1000" dirty="0">
                <a:solidFill>
                  <a:schemeClr val="bg1"/>
                </a:solidFill>
              </a:rPr>
              <a:t>131</a:t>
            </a:r>
          </a:p>
          <a:p>
            <a:pPr algn="r">
              <a:lnSpc>
                <a:spcPct val="90000"/>
              </a:lnSpc>
              <a:defRPr/>
            </a:pPr>
            <a:r>
              <a:rPr lang="de-DE" sz="1000" dirty="0">
                <a:solidFill>
                  <a:schemeClr val="bg1"/>
                </a:solidFill>
              </a:rPr>
              <a:t>189</a:t>
            </a:r>
          </a:p>
        </p:txBody>
      </p:sp>
      <p:sp>
        <p:nvSpPr>
          <p:cNvPr id="39" name="Rectangle 75"/>
          <p:cNvSpPr>
            <a:spLocks noChangeArrowheads="1"/>
          </p:cNvSpPr>
          <p:nvPr userDrawn="1"/>
        </p:nvSpPr>
        <p:spPr bwMode="gray">
          <a:xfrm>
            <a:off x="-380650" y="3006998"/>
            <a:ext cx="337492" cy="431800"/>
          </a:xfrm>
          <a:prstGeom prst="rect">
            <a:avLst/>
          </a:prstGeom>
          <a:solidFill>
            <a:srgbClr val="8BC1DE"/>
          </a:solidFill>
          <a:ln w="6350">
            <a:noFill/>
            <a:miter lim="800000"/>
            <a:headEnd/>
            <a:tailEnd/>
          </a:ln>
          <a:effectLst/>
        </p:spPr>
        <p:txBody>
          <a:bodyPr wrap="none" lIns="27000" tIns="33338" rIns="27000" bIns="33338" anchor="ctr"/>
          <a:lstStyle/>
          <a:p>
            <a:pPr algn="r">
              <a:lnSpc>
                <a:spcPct val="90000"/>
              </a:lnSpc>
              <a:defRPr/>
            </a:pPr>
            <a:r>
              <a:rPr lang="de-DE" sz="1000" dirty="0">
                <a:solidFill>
                  <a:srgbClr val="4B4B4B"/>
                </a:solidFill>
              </a:rPr>
              <a:t>139</a:t>
            </a:r>
          </a:p>
          <a:p>
            <a:pPr algn="r">
              <a:lnSpc>
                <a:spcPct val="90000"/>
              </a:lnSpc>
              <a:defRPr/>
            </a:pPr>
            <a:r>
              <a:rPr lang="de-DE" sz="1000" dirty="0">
                <a:solidFill>
                  <a:srgbClr val="4B4B4B"/>
                </a:solidFill>
              </a:rPr>
              <a:t>193</a:t>
            </a:r>
          </a:p>
          <a:p>
            <a:pPr algn="r">
              <a:lnSpc>
                <a:spcPct val="90000"/>
              </a:lnSpc>
              <a:defRPr/>
            </a:pPr>
            <a:r>
              <a:rPr lang="de-DE" sz="1000" dirty="0">
                <a:solidFill>
                  <a:srgbClr val="4B4B4B"/>
                </a:solidFill>
              </a:rPr>
              <a:t>222</a:t>
            </a:r>
          </a:p>
        </p:txBody>
      </p:sp>
      <p:sp>
        <p:nvSpPr>
          <p:cNvPr id="40" name="Rectangle 76"/>
          <p:cNvSpPr>
            <a:spLocks noChangeArrowheads="1"/>
          </p:cNvSpPr>
          <p:nvPr userDrawn="1"/>
        </p:nvSpPr>
        <p:spPr bwMode="gray">
          <a:xfrm>
            <a:off x="-380650" y="2581199"/>
            <a:ext cx="337492" cy="431800"/>
          </a:xfrm>
          <a:prstGeom prst="rect">
            <a:avLst/>
          </a:prstGeom>
          <a:solidFill>
            <a:srgbClr val="51A2CE"/>
          </a:solidFill>
          <a:ln w="6350">
            <a:noFill/>
            <a:miter lim="800000"/>
            <a:headEnd/>
            <a:tailEnd/>
          </a:ln>
          <a:effectLst/>
        </p:spPr>
        <p:txBody>
          <a:bodyPr wrap="none" lIns="27000" tIns="33338" rIns="27000" bIns="33338" anchor="ctr"/>
          <a:lstStyle/>
          <a:p>
            <a:pPr algn="r">
              <a:lnSpc>
                <a:spcPct val="90000"/>
              </a:lnSpc>
              <a:defRPr/>
            </a:pPr>
            <a:r>
              <a:rPr lang="de-DE" sz="1000" dirty="0">
                <a:solidFill>
                  <a:schemeClr val="bg1"/>
                </a:solidFill>
              </a:rPr>
              <a:t>81</a:t>
            </a:r>
          </a:p>
          <a:p>
            <a:pPr algn="r">
              <a:lnSpc>
                <a:spcPct val="90000"/>
              </a:lnSpc>
              <a:defRPr/>
            </a:pPr>
            <a:r>
              <a:rPr lang="de-DE" sz="1000" dirty="0">
                <a:solidFill>
                  <a:schemeClr val="bg1"/>
                </a:solidFill>
              </a:rPr>
              <a:t>162</a:t>
            </a:r>
          </a:p>
          <a:p>
            <a:pPr algn="r">
              <a:lnSpc>
                <a:spcPct val="90000"/>
              </a:lnSpc>
              <a:defRPr/>
            </a:pPr>
            <a:r>
              <a:rPr lang="de-DE" sz="1000" dirty="0">
                <a:solidFill>
                  <a:schemeClr val="bg1"/>
                </a:solidFill>
              </a:rPr>
              <a:t>206</a:t>
            </a:r>
          </a:p>
        </p:txBody>
      </p:sp>
      <p:sp>
        <p:nvSpPr>
          <p:cNvPr id="41" name="Rectangle 77"/>
          <p:cNvSpPr>
            <a:spLocks noChangeArrowheads="1"/>
          </p:cNvSpPr>
          <p:nvPr userDrawn="1"/>
        </p:nvSpPr>
        <p:spPr bwMode="gray">
          <a:xfrm>
            <a:off x="-380650" y="3434908"/>
            <a:ext cx="337492" cy="431800"/>
          </a:xfrm>
          <a:prstGeom prst="rect">
            <a:avLst/>
          </a:prstGeom>
          <a:solidFill>
            <a:srgbClr val="C5E0EE"/>
          </a:solidFill>
          <a:ln w="6350">
            <a:noFill/>
            <a:miter lim="800000"/>
            <a:headEnd/>
            <a:tailEnd/>
          </a:ln>
          <a:effectLst/>
        </p:spPr>
        <p:txBody>
          <a:bodyPr wrap="none" lIns="27000" tIns="33338" rIns="27000" bIns="33338" anchor="ctr"/>
          <a:lstStyle/>
          <a:p>
            <a:pPr algn="r">
              <a:lnSpc>
                <a:spcPct val="90000"/>
              </a:lnSpc>
              <a:defRPr/>
            </a:pPr>
            <a:r>
              <a:rPr lang="de-DE" sz="1000" dirty="0">
                <a:solidFill>
                  <a:srgbClr val="4B4B4B"/>
                </a:solidFill>
              </a:rPr>
              <a:t>197</a:t>
            </a:r>
          </a:p>
          <a:p>
            <a:pPr algn="r">
              <a:lnSpc>
                <a:spcPct val="90000"/>
              </a:lnSpc>
              <a:defRPr/>
            </a:pPr>
            <a:r>
              <a:rPr lang="de-DE" sz="1000" dirty="0">
                <a:solidFill>
                  <a:srgbClr val="4B4B4B"/>
                </a:solidFill>
              </a:rPr>
              <a:t>224</a:t>
            </a:r>
          </a:p>
          <a:p>
            <a:pPr algn="r">
              <a:lnSpc>
                <a:spcPct val="90000"/>
              </a:lnSpc>
              <a:defRPr/>
            </a:pPr>
            <a:r>
              <a:rPr lang="de-DE" sz="1000" dirty="0">
                <a:solidFill>
                  <a:srgbClr val="4B4B4B"/>
                </a:solidFill>
              </a:rPr>
              <a:t>238</a:t>
            </a:r>
          </a:p>
        </p:txBody>
      </p:sp>
      <p:sp>
        <p:nvSpPr>
          <p:cNvPr id="42" name="Rectangle 78"/>
          <p:cNvSpPr>
            <a:spLocks noChangeArrowheads="1"/>
          </p:cNvSpPr>
          <p:nvPr userDrawn="1"/>
        </p:nvSpPr>
        <p:spPr bwMode="gray">
          <a:xfrm>
            <a:off x="-380650" y="3866708"/>
            <a:ext cx="337492" cy="431800"/>
          </a:xfrm>
          <a:prstGeom prst="rect">
            <a:avLst/>
          </a:prstGeom>
          <a:solidFill>
            <a:srgbClr val="70BC1F"/>
          </a:solidFill>
          <a:ln w="6350">
            <a:noFill/>
            <a:miter lim="800000"/>
            <a:headEnd/>
            <a:tailEnd/>
          </a:ln>
          <a:effectLst/>
        </p:spPr>
        <p:txBody>
          <a:bodyPr wrap="none" lIns="27000" tIns="33338" rIns="27000" bIns="33338" anchor="ctr"/>
          <a:lstStyle/>
          <a:p>
            <a:pPr algn="r">
              <a:lnSpc>
                <a:spcPct val="90000"/>
              </a:lnSpc>
              <a:defRPr/>
            </a:pPr>
            <a:r>
              <a:rPr lang="de-DE" sz="1000" dirty="0">
                <a:solidFill>
                  <a:schemeClr val="bg1"/>
                </a:solidFill>
              </a:rPr>
              <a:t>112</a:t>
            </a:r>
          </a:p>
          <a:p>
            <a:pPr algn="r">
              <a:lnSpc>
                <a:spcPct val="90000"/>
              </a:lnSpc>
              <a:defRPr/>
            </a:pPr>
            <a:r>
              <a:rPr lang="de-DE" sz="1000" dirty="0">
                <a:solidFill>
                  <a:schemeClr val="bg1"/>
                </a:solidFill>
              </a:rPr>
              <a:t>188</a:t>
            </a:r>
          </a:p>
          <a:p>
            <a:pPr algn="r">
              <a:lnSpc>
                <a:spcPct val="90000"/>
              </a:lnSpc>
              <a:defRPr/>
            </a:pPr>
            <a:r>
              <a:rPr lang="de-DE" sz="1000" dirty="0">
                <a:solidFill>
                  <a:schemeClr val="bg1"/>
                </a:solidFill>
              </a:rPr>
              <a:t>31</a:t>
            </a:r>
          </a:p>
        </p:txBody>
      </p:sp>
      <p:sp>
        <p:nvSpPr>
          <p:cNvPr id="43" name="Rectangle 78"/>
          <p:cNvSpPr>
            <a:spLocks noChangeArrowheads="1"/>
          </p:cNvSpPr>
          <p:nvPr userDrawn="1"/>
        </p:nvSpPr>
        <p:spPr bwMode="gray">
          <a:xfrm>
            <a:off x="-380650" y="4286883"/>
            <a:ext cx="337492" cy="431800"/>
          </a:xfrm>
          <a:prstGeom prst="rect">
            <a:avLst/>
          </a:prstGeom>
          <a:solidFill>
            <a:srgbClr val="94CD57"/>
          </a:solidFill>
          <a:ln w="6350">
            <a:noFill/>
            <a:miter lim="800000"/>
            <a:headEnd/>
            <a:tailEnd/>
          </a:ln>
          <a:effectLst/>
        </p:spPr>
        <p:txBody>
          <a:bodyPr wrap="none" lIns="27000" tIns="33338" rIns="27000" bIns="33338" anchor="ctr"/>
          <a:lstStyle/>
          <a:p>
            <a:pPr algn="r">
              <a:lnSpc>
                <a:spcPct val="90000"/>
              </a:lnSpc>
              <a:defRPr/>
            </a:pPr>
            <a:r>
              <a:rPr lang="de-DE" sz="1000" dirty="0">
                <a:solidFill>
                  <a:srgbClr val="4B4B4B"/>
                </a:solidFill>
              </a:rPr>
              <a:t>148</a:t>
            </a:r>
          </a:p>
          <a:p>
            <a:pPr algn="r">
              <a:lnSpc>
                <a:spcPct val="90000"/>
              </a:lnSpc>
              <a:defRPr/>
            </a:pPr>
            <a:r>
              <a:rPr lang="de-DE" sz="1000" dirty="0">
                <a:solidFill>
                  <a:srgbClr val="4B4B4B"/>
                </a:solidFill>
              </a:rPr>
              <a:t>205</a:t>
            </a:r>
          </a:p>
          <a:p>
            <a:pPr algn="r">
              <a:lnSpc>
                <a:spcPct val="90000"/>
              </a:lnSpc>
              <a:defRPr/>
            </a:pPr>
            <a:r>
              <a:rPr lang="de-DE" sz="1000" dirty="0">
                <a:solidFill>
                  <a:srgbClr val="4B4B4B"/>
                </a:solidFill>
              </a:rPr>
              <a:t>87</a:t>
            </a:r>
          </a:p>
        </p:txBody>
      </p:sp>
      <p:sp>
        <p:nvSpPr>
          <p:cNvPr id="44" name="Rectangle 78"/>
          <p:cNvSpPr>
            <a:spLocks noChangeArrowheads="1"/>
          </p:cNvSpPr>
          <p:nvPr userDrawn="1"/>
        </p:nvSpPr>
        <p:spPr bwMode="gray">
          <a:xfrm>
            <a:off x="-380650" y="4711228"/>
            <a:ext cx="337492" cy="431800"/>
          </a:xfrm>
          <a:prstGeom prst="rect">
            <a:avLst/>
          </a:prstGeom>
          <a:solidFill>
            <a:srgbClr val="B7DD8F"/>
          </a:solidFill>
          <a:ln w="6350">
            <a:noFill/>
            <a:miter lim="800000"/>
            <a:headEnd/>
            <a:tailEnd/>
          </a:ln>
          <a:effectLst/>
        </p:spPr>
        <p:txBody>
          <a:bodyPr wrap="none" lIns="27000" tIns="33338" rIns="27000" bIns="33338" anchor="ctr"/>
          <a:lstStyle/>
          <a:p>
            <a:pPr algn="r">
              <a:lnSpc>
                <a:spcPct val="90000"/>
              </a:lnSpc>
              <a:defRPr/>
            </a:pPr>
            <a:r>
              <a:rPr lang="de-DE" sz="1000" dirty="0">
                <a:solidFill>
                  <a:srgbClr val="4B4B4B"/>
                </a:solidFill>
              </a:rPr>
              <a:t>183</a:t>
            </a:r>
          </a:p>
          <a:p>
            <a:pPr algn="r">
              <a:lnSpc>
                <a:spcPct val="90000"/>
              </a:lnSpc>
              <a:defRPr/>
            </a:pPr>
            <a:r>
              <a:rPr lang="de-DE" sz="1000" dirty="0">
                <a:solidFill>
                  <a:srgbClr val="4B4B4B"/>
                </a:solidFill>
              </a:rPr>
              <a:t>221</a:t>
            </a:r>
          </a:p>
          <a:p>
            <a:pPr algn="r">
              <a:lnSpc>
                <a:spcPct val="90000"/>
              </a:lnSpc>
              <a:defRPr/>
            </a:pPr>
            <a:r>
              <a:rPr lang="de-DE" sz="1000" dirty="0">
                <a:solidFill>
                  <a:srgbClr val="4B4B4B"/>
                </a:solidFill>
              </a:rPr>
              <a:t>143</a:t>
            </a:r>
          </a:p>
        </p:txBody>
      </p:sp>
      <p:sp>
        <p:nvSpPr>
          <p:cNvPr id="45" name="Rectangle 78"/>
          <p:cNvSpPr>
            <a:spLocks noChangeArrowheads="1"/>
          </p:cNvSpPr>
          <p:nvPr userDrawn="1"/>
        </p:nvSpPr>
        <p:spPr bwMode="gray">
          <a:xfrm>
            <a:off x="-380650" y="5144360"/>
            <a:ext cx="337492" cy="431800"/>
          </a:xfrm>
          <a:prstGeom prst="rect">
            <a:avLst/>
          </a:prstGeom>
          <a:solidFill>
            <a:srgbClr val="DBEEC7"/>
          </a:solidFill>
          <a:ln w="6350">
            <a:noFill/>
            <a:miter lim="800000"/>
            <a:headEnd/>
            <a:tailEnd/>
          </a:ln>
          <a:effectLst/>
        </p:spPr>
        <p:txBody>
          <a:bodyPr wrap="none" lIns="27000" tIns="33338" rIns="27000" bIns="33338" anchor="ctr"/>
          <a:lstStyle/>
          <a:p>
            <a:pPr algn="r">
              <a:lnSpc>
                <a:spcPct val="90000"/>
              </a:lnSpc>
              <a:defRPr/>
            </a:pPr>
            <a:r>
              <a:rPr lang="de-DE" sz="1000" dirty="0">
                <a:solidFill>
                  <a:srgbClr val="4B4B4B"/>
                </a:solidFill>
              </a:rPr>
              <a:t>219</a:t>
            </a:r>
          </a:p>
          <a:p>
            <a:pPr algn="r">
              <a:lnSpc>
                <a:spcPct val="90000"/>
              </a:lnSpc>
              <a:defRPr/>
            </a:pPr>
            <a:r>
              <a:rPr lang="de-DE" sz="1000" dirty="0">
                <a:solidFill>
                  <a:srgbClr val="4B4B4B"/>
                </a:solidFill>
              </a:rPr>
              <a:t>238</a:t>
            </a:r>
          </a:p>
          <a:p>
            <a:pPr algn="r">
              <a:lnSpc>
                <a:spcPct val="90000"/>
              </a:lnSpc>
              <a:defRPr/>
            </a:pPr>
            <a:r>
              <a:rPr lang="de-DE" sz="1000" dirty="0">
                <a:solidFill>
                  <a:srgbClr val="4B4B4B"/>
                </a:solidFill>
              </a:rPr>
              <a:t>199</a:t>
            </a:r>
          </a:p>
        </p:txBody>
      </p:sp>
      <p:sp>
        <p:nvSpPr>
          <p:cNvPr id="46" name="Rectangle 78"/>
          <p:cNvSpPr>
            <a:spLocks noChangeArrowheads="1"/>
          </p:cNvSpPr>
          <p:nvPr userDrawn="1"/>
        </p:nvSpPr>
        <p:spPr bwMode="gray">
          <a:xfrm>
            <a:off x="-382990" y="5994471"/>
            <a:ext cx="337492" cy="431800"/>
          </a:xfrm>
          <a:prstGeom prst="rect">
            <a:avLst/>
          </a:prstGeom>
          <a:solidFill>
            <a:srgbClr val="212121"/>
          </a:solidFill>
          <a:ln w="6350">
            <a:noFill/>
            <a:miter lim="800000"/>
            <a:headEnd/>
            <a:tailEnd/>
          </a:ln>
          <a:effectLst/>
        </p:spPr>
        <p:txBody>
          <a:bodyPr wrap="none" lIns="27000" tIns="33338" rIns="27000" bIns="33338" anchor="ctr"/>
          <a:lstStyle/>
          <a:p>
            <a:pPr algn="r">
              <a:lnSpc>
                <a:spcPct val="90000"/>
              </a:lnSpc>
              <a:defRPr/>
            </a:pPr>
            <a:r>
              <a:rPr lang="de-DE" sz="1000" dirty="0">
                <a:solidFill>
                  <a:schemeClr val="bg1"/>
                </a:solidFill>
              </a:rPr>
              <a:t>33</a:t>
            </a:r>
          </a:p>
          <a:p>
            <a:pPr algn="r">
              <a:lnSpc>
                <a:spcPct val="90000"/>
              </a:lnSpc>
              <a:defRPr/>
            </a:pPr>
            <a:r>
              <a:rPr lang="de-DE" sz="1000" dirty="0">
                <a:solidFill>
                  <a:schemeClr val="bg1"/>
                </a:solidFill>
              </a:rPr>
              <a:t>33</a:t>
            </a:r>
          </a:p>
          <a:p>
            <a:pPr algn="r">
              <a:lnSpc>
                <a:spcPct val="90000"/>
              </a:lnSpc>
              <a:defRPr/>
            </a:pPr>
            <a:r>
              <a:rPr lang="de-DE" sz="1000" dirty="0">
                <a:solidFill>
                  <a:schemeClr val="bg1"/>
                </a:solidFill>
              </a:rPr>
              <a:t>33</a:t>
            </a:r>
          </a:p>
        </p:txBody>
      </p:sp>
      <p:sp>
        <p:nvSpPr>
          <p:cNvPr id="47" name="Rectangle 78"/>
          <p:cNvSpPr>
            <a:spLocks noChangeArrowheads="1"/>
          </p:cNvSpPr>
          <p:nvPr userDrawn="1"/>
        </p:nvSpPr>
        <p:spPr bwMode="gray">
          <a:xfrm>
            <a:off x="-380650" y="6426200"/>
            <a:ext cx="337492" cy="431800"/>
          </a:xfrm>
          <a:prstGeom prst="rect">
            <a:avLst/>
          </a:prstGeom>
          <a:solidFill>
            <a:srgbClr val="45555F"/>
          </a:solidFill>
          <a:ln w="6350">
            <a:noFill/>
            <a:miter lim="800000"/>
            <a:headEnd/>
            <a:tailEnd/>
          </a:ln>
          <a:effectLst/>
        </p:spPr>
        <p:txBody>
          <a:bodyPr wrap="none" lIns="27000" tIns="33338" rIns="27000" bIns="33338" anchor="ctr"/>
          <a:lstStyle/>
          <a:p>
            <a:pPr algn="r">
              <a:lnSpc>
                <a:spcPct val="90000"/>
              </a:lnSpc>
              <a:defRPr/>
            </a:pPr>
            <a:r>
              <a:rPr lang="de-DE" sz="1000" dirty="0">
                <a:solidFill>
                  <a:schemeClr val="bg1"/>
                </a:solidFill>
              </a:rPr>
              <a:t>69</a:t>
            </a:r>
          </a:p>
          <a:p>
            <a:pPr algn="r">
              <a:lnSpc>
                <a:spcPct val="90000"/>
              </a:lnSpc>
              <a:defRPr/>
            </a:pPr>
            <a:r>
              <a:rPr lang="de-DE" sz="1000" dirty="0">
                <a:solidFill>
                  <a:schemeClr val="bg1"/>
                </a:solidFill>
              </a:rPr>
              <a:t>85</a:t>
            </a:r>
          </a:p>
          <a:p>
            <a:pPr algn="r">
              <a:lnSpc>
                <a:spcPct val="90000"/>
              </a:lnSpc>
              <a:defRPr/>
            </a:pPr>
            <a:r>
              <a:rPr lang="de-DE" sz="1000" dirty="0">
                <a:solidFill>
                  <a:schemeClr val="bg1"/>
                </a:solidFill>
              </a:rPr>
              <a:t>95</a:t>
            </a:r>
          </a:p>
        </p:txBody>
      </p:sp>
      <p:sp>
        <p:nvSpPr>
          <p:cNvPr id="48" name="Rectangle 78"/>
          <p:cNvSpPr>
            <a:spLocks noChangeArrowheads="1"/>
          </p:cNvSpPr>
          <p:nvPr userDrawn="1"/>
        </p:nvSpPr>
        <p:spPr bwMode="gray">
          <a:xfrm>
            <a:off x="-380985" y="5570029"/>
            <a:ext cx="337492" cy="431800"/>
          </a:xfrm>
          <a:prstGeom prst="rect">
            <a:avLst/>
          </a:prstGeom>
          <a:solidFill>
            <a:srgbClr val="696765"/>
          </a:solidFill>
          <a:ln w="6350">
            <a:noFill/>
            <a:miter lim="800000"/>
            <a:headEnd/>
            <a:tailEnd/>
          </a:ln>
          <a:effectLst/>
        </p:spPr>
        <p:txBody>
          <a:bodyPr wrap="none" lIns="27000" tIns="33338" rIns="27000" bIns="33338" anchor="ctr"/>
          <a:lstStyle/>
          <a:p>
            <a:pPr algn="r">
              <a:lnSpc>
                <a:spcPct val="90000"/>
              </a:lnSpc>
              <a:defRPr/>
            </a:pPr>
            <a:r>
              <a:rPr lang="de-DE" sz="1000" dirty="0">
                <a:solidFill>
                  <a:schemeClr val="bg1"/>
                </a:solidFill>
              </a:rPr>
              <a:t>105</a:t>
            </a:r>
          </a:p>
          <a:p>
            <a:pPr algn="r">
              <a:lnSpc>
                <a:spcPct val="90000"/>
              </a:lnSpc>
              <a:defRPr/>
            </a:pPr>
            <a:r>
              <a:rPr lang="de-DE" sz="1000" dirty="0">
                <a:solidFill>
                  <a:schemeClr val="bg1"/>
                </a:solidFill>
              </a:rPr>
              <a:t>103</a:t>
            </a:r>
          </a:p>
          <a:p>
            <a:pPr algn="r">
              <a:lnSpc>
                <a:spcPct val="90000"/>
              </a:lnSpc>
              <a:defRPr/>
            </a:pPr>
            <a:r>
              <a:rPr lang="de-DE" sz="1000" dirty="0">
                <a:solidFill>
                  <a:schemeClr val="bg1"/>
                </a:solidFill>
              </a:rPr>
              <a:t>101</a:t>
            </a:r>
          </a:p>
        </p:txBody>
      </p:sp>
    </p:spTree>
    <p:extLst>
      <p:ext uri="{BB962C8B-B14F-4D97-AF65-F5344CB8AC3E}">
        <p14:creationId xmlns:p14="http://schemas.microsoft.com/office/powerpoint/2010/main" val="4197543869"/>
      </p:ext>
    </p:extLst>
  </p:cSld>
  <p:clrMap bg1="lt1" tx1="dk1" bg2="lt2" tx2="dk2" accent1="accent1" accent2="accent2" accent3="accent3" accent4="accent4" accent5="accent5" accent6="accent6" hlink="hlink" folHlink="folHlink"/>
  <p:sldLayoutIdLst>
    <p:sldLayoutId id="2147483736" r:id="rId1"/>
    <p:sldLayoutId id="2147483679" r:id="rId2"/>
    <p:sldLayoutId id="2147483752" r:id="rId3"/>
  </p:sldLayoutIdLst>
  <p:txStyles>
    <p:titleStyle>
      <a:lvl1pPr algn="l" defTabSz="685800" rtl="0" eaLnBrk="1" latinLnBrk="0" hangingPunct="1">
        <a:lnSpc>
          <a:spcPct val="90000"/>
        </a:lnSpc>
        <a:spcBef>
          <a:spcPct val="0"/>
        </a:spcBef>
        <a:buNone/>
        <a:defRPr sz="2800" kern="1200">
          <a:solidFill>
            <a:srgbClr val="3C008D"/>
          </a:solidFill>
          <a:latin typeface="Times" panose="02020603050405020304" pitchFamily="18" charset="0"/>
          <a:ea typeface="+mj-ea"/>
          <a:cs typeface="Times" panose="02020603050405020304" pitchFamily="18"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1800" b="1" kern="1200">
          <a:solidFill>
            <a:srgbClr val="45555F"/>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455560"/>
        </a:buClr>
        <a:buFont typeface="Arial" panose="020B0604020202020204" pitchFamily="34" charset="0"/>
        <a:buChar char="‒"/>
        <a:defRPr sz="1500" kern="1200">
          <a:solidFill>
            <a:srgbClr val="455560"/>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rgbClr val="455560"/>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455560"/>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rgbClr val="455560"/>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p:cNvPicPr>
            <a:picLocks noChangeAspect="1"/>
          </p:cNvPicPr>
          <p:nvPr userDrawn="1"/>
        </p:nvPicPr>
        <p:blipFill rotWithShape="1">
          <a:blip r:embed="rId14" cstate="print">
            <a:extLst>
              <a:ext uri="{28A0092B-C50C-407E-A947-70E740481C1C}">
                <a14:useLocalDpi xmlns:a14="http://schemas.microsoft.com/office/drawing/2010/main" val="0"/>
              </a:ext>
            </a:extLst>
          </a:blip>
          <a:srcRect l="15116" t="47493" r="47995" b="14975"/>
          <a:stretch/>
        </p:blipFill>
        <p:spPr>
          <a:xfrm rot="5400000">
            <a:off x="7460981" y="5179465"/>
            <a:ext cx="1672530" cy="1686602"/>
          </a:xfrm>
          <a:prstGeom prst="rect">
            <a:avLst/>
          </a:prstGeom>
        </p:spPr>
      </p:pic>
      <p:sp>
        <p:nvSpPr>
          <p:cNvPr id="2" name="Title Placeholder 1"/>
          <p:cNvSpPr>
            <a:spLocks noGrp="1"/>
          </p:cNvSpPr>
          <p:nvPr>
            <p:ph type="title"/>
          </p:nvPr>
        </p:nvSpPr>
        <p:spPr>
          <a:xfrm>
            <a:off x="435078" y="365126"/>
            <a:ext cx="7888543" cy="104334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35078" y="1641275"/>
            <a:ext cx="7888543"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a:p>
            <a:pPr lvl="4"/>
            <a:endParaRPr lang="en-US" dirty="0"/>
          </a:p>
        </p:txBody>
      </p:sp>
      <p:sp>
        <p:nvSpPr>
          <p:cNvPr id="39" name="Slide Number Placeholder 5"/>
          <p:cNvSpPr txBox="1">
            <a:spLocks/>
          </p:cNvSpPr>
          <p:nvPr userDrawn="1"/>
        </p:nvSpPr>
        <p:spPr>
          <a:xfrm>
            <a:off x="8764360" y="6491630"/>
            <a:ext cx="379640" cy="365125"/>
          </a:xfrm>
          <a:prstGeom prst="rect">
            <a:avLst/>
          </a:prstGeom>
        </p:spPr>
        <p:txBody>
          <a:bodyPr vert="horz" lIns="68580" tIns="34290" rIns="68580" bIns="34290" rtlCol="0" anchor="ctr"/>
          <a:lstStyle>
            <a:defPPr>
              <a:defRPr lang="en-US"/>
            </a:defPPr>
            <a:lvl1pPr marL="0" algn="l" defTabSz="914400" rtl="0" eaLnBrk="1" latinLnBrk="0" hangingPunct="1">
              <a:defRPr sz="1000" kern="1200">
                <a:solidFill>
                  <a:srgbClr val="45556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AF44F93-D416-4E63-91B3-F80DF5C50B60}" type="slidenum">
              <a:rPr lang="en-GB" sz="1000" smtClean="0">
                <a:solidFill>
                  <a:srgbClr val="455560"/>
                </a:solidFill>
              </a:rPr>
              <a:pPr algn="ctr"/>
              <a:t>‹#›</a:t>
            </a:fld>
            <a:endParaRPr lang="en-GB" sz="1000" dirty="0">
              <a:solidFill>
                <a:srgbClr val="455560"/>
              </a:solidFill>
            </a:endParaRPr>
          </a:p>
        </p:txBody>
      </p:sp>
      <p:sp>
        <p:nvSpPr>
          <p:cNvPr id="33" name="Rectangle 57"/>
          <p:cNvSpPr>
            <a:spLocks noChangeArrowheads="1"/>
          </p:cNvSpPr>
          <p:nvPr userDrawn="1"/>
        </p:nvSpPr>
        <p:spPr bwMode="gray">
          <a:xfrm>
            <a:off x="-380650" y="426386"/>
            <a:ext cx="337492" cy="431801"/>
          </a:xfrm>
          <a:prstGeom prst="rect">
            <a:avLst/>
          </a:prstGeom>
          <a:solidFill>
            <a:srgbClr val="3C008D"/>
          </a:solidFill>
          <a:ln w="6350">
            <a:noFill/>
            <a:miter lim="800000"/>
            <a:headEnd/>
            <a:tailEnd/>
          </a:ln>
          <a:effectLst/>
        </p:spPr>
        <p:txBody>
          <a:bodyPr wrap="none" lIns="27000" tIns="33338" rIns="27000" bIns="33338" anchor="ctr"/>
          <a:lstStyle/>
          <a:p>
            <a:pPr algn="r">
              <a:lnSpc>
                <a:spcPct val="90000"/>
              </a:lnSpc>
              <a:defRPr/>
            </a:pPr>
            <a:r>
              <a:rPr lang="de-DE" sz="1000" dirty="0">
                <a:solidFill>
                  <a:schemeClr val="bg1"/>
                </a:solidFill>
              </a:rPr>
              <a:t>60</a:t>
            </a:r>
          </a:p>
          <a:p>
            <a:pPr algn="r">
              <a:lnSpc>
                <a:spcPct val="90000"/>
              </a:lnSpc>
              <a:defRPr/>
            </a:pPr>
            <a:r>
              <a:rPr lang="de-DE" sz="1000" dirty="0">
                <a:solidFill>
                  <a:schemeClr val="bg1"/>
                </a:solidFill>
              </a:rPr>
              <a:t>0</a:t>
            </a:r>
          </a:p>
          <a:p>
            <a:pPr algn="r">
              <a:lnSpc>
                <a:spcPct val="90000"/>
              </a:lnSpc>
              <a:defRPr/>
            </a:pPr>
            <a:r>
              <a:rPr lang="de-DE" sz="1000" dirty="0">
                <a:solidFill>
                  <a:schemeClr val="bg1"/>
                </a:solidFill>
              </a:rPr>
              <a:t>141</a:t>
            </a:r>
          </a:p>
        </p:txBody>
      </p:sp>
      <p:sp>
        <p:nvSpPr>
          <p:cNvPr id="35" name="Rectangle 71"/>
          <p:cNvSpPr>
            <a:spLocks noChangeArrowheads="1"/>
          </p:cNvSpPr>
          <p:nvPr userDrawn="1"/>
        </p:nvSpPr>
        <p:spPr bwMode="gray">
          <a:xfrm>
            <a:off x="-380650" y="858185"/>
            <a:ext cx="337492" cy="431800"/>
          </a:xfrm>
          <a:prstGeom prst="rect">
            <a:avLst/>
          </a:prstGeom>
          <a:solidFill>
            <a:srgbClr val="6D40AA"/>
          </a:solidFill>
          <a:ln w="6350">
            <a:noFill/>
            <a:miter lim="800000"/>
            <a:headEnd/>
            <a:tailEnd/>
          </a:ln>
          <a:effectLst/>
        </p:spPr>
        <p:txBody>
          <a:bodyPr wrap="none" lIns="27000" tIns="33338" rIns="27000" bIns="33338" anchor="ctr"/>
          <a:lstStyle/>
          <a:p>
            <a:pPr algn="r">
              <a:lnSpc>
                <a:spcPct val="90000"/>
              </a:lnSpc>
              <a:defRPr/>
            </a:pPr>
            <a:r>
              <a:rPr lang="de-DE" sz="1000" dirty="0">
                <a:solidFill>
                  <a:schemeClr val="bg1"/>
                </a:solidFill>
              </a:rPr>
              <a:t>109</a:t>
            </a:r>
          </a:p>
          <a:p>
            <a:pPr algn="r">
              <a:lnSpc>
                <a:spcPct val="90000"/>
              </a:lnSpc>
              <a:defRPr/>
            </a:pPr>
            <a:r>
              <a:rPr lang="de-DE" sz="1000" dirty="0">
                <a:solidFill>
                  <a:schemeClr val="bg1"/>
                </a:solidFill>
              </a:rPr>
              <a:t>64</a:t>
            </a:r>
          </a:p>
          <a:p>
            <a:pPr algn="r">
              <a:lnSpc>
                <a:spcPct val="90000"/>
              </a:lnSpc>
              <a:defRPr/>
            </a:pPr>
            <a:r>
              <a:rPr lang="de-DE" sz="1000" dirty="0">
                <a:solidFill>
                  <a:schemeClr val="bg1"/>
                </a:solidFill>
              </a:rPr>
              <a:t>170</a:t>
            </a:r>
          </a:p>
        </p:txBody>
      </p:sp>
      <p:sp>
        <p:nvSpPr>
          <p:cNvPr id="36" name="Rectangle 72"/>
          <p:cNvSpPr>
            <a:spLocks noChangeArrowheads="1"/>
          </p:cNvSpPr>
          <p:nvPr userDrawn="1"/>
        </p:nvSpPr>
        <p:spPr bwMode="gray">
          <a:xfrm>
            <a:off x="-380650" y="1289985"/>
            <a:ext cx="337492" cy="431800"/>
          </a:xfrm>
          <a:prstGeom prst="rect">
            <a:avLst/>
          </a:prstGeom>
          <a:solidFill>
            <a:srgbClr val="9D7FC6"/>
          </a:solidFill>
          <a:ln w="6350">
            <a:noFill/>
            <a:miter lim="800000"/>
            <a:headEnd/>
            <a:tailEnd/>
          </a:ln>
          <a:effectLst/>
        </p:spPr>
        <p:txBody>
          <a:bodyPr wrap="none" lIns="27000" tIns="33338" rIns="27000" bIns="33338" anchor="ctr"/>
          <a:lstStyle/>
          <a:p>
            <a:pPr algn="r">
              <a:lnSpc>
                <a:spcPct val="90000"/>
              </a:lnSpc>
              <a:defRPr/>
            </a:pPr>
            <a:r>
              <a:rPr lang="de-DE" sz="1000" dirty="0">
                <a:solidFill>
                  <a:schemeClr val="bg1"/>
                </a:solidFill>
              </a:rPr>
              <a:t>157</a:t>
            </a:r>
          </a:p>
          <a:p>
            <a:pPr algn="r">
              <a:lnSpc>
                <a:spcPct val="90000"/>
              </a:lnSpc>
              <a:defRPr/>
            </a:pPr>
            <a:r>
              <a:rPr lang="de-DE" sz="1000" dirty="0">
                <a:solidFill>
                  <a:schemeClr val="bg1"/>
                </a:solidFill>
              </a:rPr>
              <a:t>127</a:t>
            </a:r>
          </a:p>
          <a:p>
            <a:pPr algn="r">
              <a:lnSpc>
                <a:spcPct val="90000"/>
              </a:lnSpc>
              <a:defRPr/>
            </a:pPr>
            <a:r>
              <a:rPr lang="de-DE" sz="1000" dirty="0">
                <a:solidFill>
                  <a:schemeClr val="bg1"/>
                </a:solidFill>
              </a:rPr>
              <a:t>198</a:t>
            </a:r>
          </a:p>
        </p:txBody>
      </p:sp>
      <p:sp>
        <p:nvSpPr>
          <p:cNvPr id="37" name="Rectangle 73"/>
          <p:cNvSpPr>
            <a:spLocks noChangeArrowheads="1"/>
          </p:cNvSpPr>
          <p:nvPr userDrawn="1"/>
        </p:nvSpPr>
        <p:spPr bwMode="gray">
          <a:xfrm>
            <a:off x="-380650" y="1721785"/>
            <a:ext cx="337492" cy="431800"/>
          </a:xfrm>
          <a:prstGeom prst="rect">
            <a:avLst/>
          </a:prstGeom>
          <a:solidFill>
            <a:srgbClr val="CEBFE2"/>
          </a:solidFill>
          <a:ln w="6350">
            <a:noFill/>
            <a:miter lim="800000"/>
            <a:headEnd/>
            <a:tailEnd/>
          </a:ln>
          <a:effectLst/>
        </p:spPr>
        <p:txBody>
          <a:bodyPr wrap="none" lIns="27000" tIns="33338" rIns="27000" bIns="33338" anchor="ctr"/>
          <a:lstStyle/>
          <a:p>
            <a:pPr algn="r">
              <a:lnSpc>
                <a:spcPct val="90000"/>
              </a:lnSpc>
              <a:defRPr/>
            </a:pPr>
            <a:r>
              <a:rPr lang="de-DE" sz="1000" dirty="0">
                <a:solidFill>
                  <a:srgbClr val="4B4B4B"/>
                </a:solidFill>
              </a:rPr>
              <a:t>206</a:t>
            </a:r>
          </a:p>
          <a:p>
            <a:pPr algn="r">
              <a:lnSpc>
                <a:spcPct val="90000"/>
              </a:lnSpc>
              <a:defRPr/>
            </a:pPr>
            <a:r>
              <a:rPr lang="de-DE" sz="1000" dirty="0">
                <a:solidFill>
                  <a:srgbClr val="4B4B4B"/>
                </a:solidFill>
              </a:rPr>
              <a:t>191</a:t>
            </a:r>
          </a:p>
          <a:p>
            <a:pPr algn="r">
              <a:lnSpc>
                <a:spcPct val="90000"/>
              </a:lnSpc>
              <a:defRPr/>
            </a:pPr>
            <a:r>
              <a:rPr lang="de-DE" sz="1000" dirty="0">
                <a:solidFill>
                  <a:srgbClr val="4B4B4B"/>
                </a:solidFill>
              </a:rPr>
              <a:t>226</a:t>
            </a:r>
          </a:p>
        </p:txBody>
      </p:sp>
      <p:sp>
        <p:nvSpPr>
          <p:cNvPr id="38" name="Rectangle 74"/>
          <p:cNvSpPr>
            <a:spLocks noChangeArrowheads="1"/>
          </p:cNvSpPr>
          <p:nvPr userDrawn="1"/>
        </p:nvSpPr>
        <p:spPr bwMode="gray">
          <a:xfrm>
            <a:off x="-380650" y="2153585"/>
            <a:ext cx="337492" cy="431800"/>
          </a:xfrm>
          <a:prstGeom prst="rect">
            <a:avLst/>
          </a:prstGeom>
          <a:solidFill>
            <a:srgbClr val="1783BD"/>
          </a:solidFill>
          <a:ln w="6350">
            <a:noFill/>
            <a:miter lim="800000"/>
            <a:headEnd/>
            <a:tailEnd/>
          </a:ln>
          <a:effectLst/>
        </p:spPr>
        <p:txBody>
          <a:bodyPr wrap="none" lIns="27000" tIns="33338" rIns="27000" bIns="33338" anchor="ctr"/>
          <a:lstStyle/>
          <a:p>
            <a:pPr algn="r">
              <a:lnSpc>
                <a:spcPct val="90000"/>
              </a:lnSpc>
              <a:defRPr/>
            </a:pPr>
            <a:r>
              <a:rPr lang="de-DE" sz="1000" dirty="0">
                <a:solidFill>
                  <a:schemeClr val="bg1"/>
                </a:solidFill>
              </a:rPr>
              <a:t>23</a:t>
            </a:r>
          </a:p>
          <a:p>
            <a:pPr algn="r">
              <a:lnSpc>
                <a:spcPct val="90000"/>
              </a:lnSpc>
              <a:defRPr/>
            </a:pPr>
            <a:r>
              <a:rPr lang="de-DE" sz="1000" dirty="0">
                <a:solidFill>
                  <a:schemeClr val="bg1"/>
                </a:solidFill>
              </a:rPr>
              <a:t>131</a:t>
            </a:r>
          </a:p>
          <a:p>
            <a:pPr algn="r">
              <a:lnSpc>
                <a:spcPct val="90000"/>
              </a:lnSpc>
              <a:defRPr/>
            </a:pPr>
            <a:r>
              <a:rPr lang="de-DE" sz="1000" dirty="0">
                <a:solidFill>
                  <a:schemeClr val="bg1"/>
                </a:solidFill>
              </a:rPr>
              <a:t>189</a:t>
            </a:r>
          </a:p>
        </p:txBody>
      </p:sp>
      <p:sp>
        <p:nvSpPr>
          <p:cNvPr id="41" name="Rectangle 75"/>
          <p:cNvSpPr>
            <a:spLocks noChangeArrowheads="1"/>
          </p:cNvSpPr>
          <p:nvPr userDrawn="1"/>
        </p:nvSpPr>
        <p:spPr bwMode="gray">
          <a:xfrm>
            <a:off x="-380650" y="3006998"/>
            <a:ext cx="337492" cy="431800"/>
          </a:xfrm>
          <a:prstGeom prst="rect">
            <a:avLst/>
          </a:prstGeom>
          <a:solidFill>
            <a:srgbClr val="8BC1DE"/>
          </a:solidFill>
          <a:ln w="6350">
            <a:noFill/>
            <a:miter lim="800000"/>
            <a:headEnd/>
            <a:tailEnd/>
          </a:ln>
          <a:effectLst/>
        </p:spPr>
        <p:txBody>
          <a:bodyPr wrap="none" lIns="27000" tIns="33338" rIns="27000" bIns="33338" anchor="ctr"/>
          <a:lstStyle/>
          <a:p>
            <a:pPr algn="r">
              <a:lnSpc>
                <a:spcPct val="90000"/>
              </a:lnSpc>
              <a:defRPr/>
            </a:pPr>
            <a:r>
              <a:rPr lang="de-DE" sz="1000" dirty="0">
                <a:solidFill>
                  <a:srgbClr val="4B4B4B"/>
                </a:solidFill>
              </a:rPr>
              <a:t>139</a:t>
            </a:r>
          </a:p>
          <a:p>
            <a:pPr algn="r">
              <a:lnSpc>
                <a:spcPct val="90000"/>
              </a:lnSpc>
              <a:defRPr/>
            </a:pPr>
            <a:r>
              <a:rPr lang="de-DE" sz="1000" dirty="0">
                <a:solidFill>
                  <a:srgbClr val="4B4B4B"/>
                </a:solidFill>
              </a:rPr>
              <a:t>193</a:t>
            </a:r>
          </a:p>
          <a:p>
            <a:pPr algn="r">
              <a:lnSpc>
                <a:spcPct val="90000"/>
              </a:lnSpc>
              <a:defRPr/>
            </a:pPr>
            <a:r>
              <a:rPr lang="de-DE" sz="1000" dirty="0">
                <a:solidFill>
                  <a:srgbClr val="4B4B4B"/>
                </a:solidFill>
              </a:rPr>
              <a:t>222</a:t>
            </a:r>
          </a:p>
        </p:txBody>
      </p:sp>
      <p:sp>
        <p:nvSpPr>
          <p:cNvPr id="42" name="Rectangle 76"/>
          <p:cNvSpPr>
            <a:spLocks noChangeArrowheads="1"/>
          </p:cNvSpPr>
          <p:nvPr userDrawn="1"/>
        </p:nvSpPr>
        <p:spPr bwMode="gray">
          <a:xfrm>
            <a:off x="-380650" y="2581199"/>
            <a:ext cx="337492" cy="431800"/>
          </a:xfrm>
          <a:prstGeom prst="rect">
            <a:avLst/>
          </a:prstGeom>
          <a:solidFill>
            <a:srgbClr val="51A2CE"/>
          </a:solidFill>
          <a:ln w="6350">
            <a:noFill/>
            <a:miter lim="800000"/>
            <a:headEnd/>
            <a:tailEnd/>
          </a:ln>
          <a:effectLst/>
        </p:spPr>
        <p:txBody>
          <a:bodyPr wrap="none" lIns="27000" tIns="33338" rIns="27000" bIns="33338" anchor="ctr"/>
          <a:lstStyle/>
          <a:p>
            <a:pPr algn="r">
              <a:lnSpc>
                <a:spcPct val="90000"/>
              </a:lnSpc>
              <a:defRPr/>
            </a:pPr>
            <a:r>
              <a:rPr lang="de-DE" sz="1000" dirty="0">
                <a:solidFill>
                  <a:schemeClr val="bg1"/>
                </a:solidFill>
              </a:rPr>
              <a:t>81</a:t>
            </a:r>
          </a:p>
          <a:p>
            <a:pPr algn="r">
              <a:lnSpc>
                <a:spcPct val="90000"/>
              </a:lnSpc>
              <a:defRPr/>
            </a:pPr>
            <a:r>
              <a:rPr lang="de-DE" sz="1000" dirty="0">
                <a:solidFill>
                  <a:schemeClr val="bg1"/>
                </a:solidFill>
              </a:rPr>
              <a:t>162</a:t>
            </a:r>
          </a:p>
          <a:p>
            <a:pPr algn="r">
              <a:lnSpc>
                <a:spcPct val="90000"/>
              </a:lnSpc>
              <a:defRPr/>
            </a:pPr>
            <a:r>
              <a:rPr lang="de-DE" sz="1000" dirty="0">
                <a:solidFill>
                  <a:schemeClr val="bg1"/>
                </a:solidFill>
              </a:rPr>
              <a:t>206</a:t>
            </a:r>
          </a:p>
        </p:txBody>
      </p:sp>
      <p:sp>
        <p:nvSpPr>
          <p:cNvPr id="43" name="Rectangle 77"/>
          <p:cNvSpPr>
            <a:spLocks noChangeArrowheads="1"/>
          </p:cNvSpPr>
          <p:nvPr userDrawn="1"/>
        </p:nvSpPr>
        <p:spPr bwMode="gray">
          <a:xfrm>
            <a:off x="-380650" y="3434908"/>
            <a:ext cx="337492" cy="431800"/>
          </a:xfrm>
          <a:prstGeom prst="rect">
            <a:avLst/>
          </a:prstGeom>
          <a:solidFill>
            <a:srgbClr val="C5E0EE"/>
          </a:solidFill>
          <a:ln w="6350">
            <a:noFill/>
            <a:miter lim="800000"/>
            <a:headEnd/>
            <a:tailEnd/>
          </a:ln>
          <a:effectLst/>
        </p:spPr>
        <p:txBody>
          <a:bodyPr wrap="none" lIns="27000" tIns="33338" rIns="27000" bIns="33338" anchor="ctr"/>
          <a:lstStyle/>
          <a:p>
            <a:pPr algn="r">
              <a:lnSpc>
                <a:spcPct val="90000"/>
              </a:lnSpc>
              <a:defRPr/>
            </a:pPr>
            <a:r>
              <a:rPr lang="de-DE" sz="1000" dirty="0">
                <a:solidFill>
                  <a:srgbClr val="4B4B4B"/>
                </a:solidFill>
              </a:rPr>
              <a:t>197</a:t>
            </a:r>
          </a:p>
          <a:p>
            <a:pPr algn="r">
              <a:lnSpc>
                <a:spcPct val="90000"/>
              </a:lnSpc>
              <a:defRPr/>
            </a:pPr>
            <a:r>
              <a:rPr lang="de-DE" sz="1000" dirty="0">
                <a:solidFill>
                  <a:srgbClr val="4B4B4B"/>
                </a:solidFill>
              </a:rPr>
              <a:t>224</a:t>
            </a:r>
          </a:p>
          <a:p>
            <a:pPr algn="r">
              <a:lnSpc>
                <a:spcPct val="90000"/>
              </a:lnSpc>
              <a:defRPr/>
            </a:pPr>
            <a:r>
              <a:rPr lang="de-DE" sz="1000" dirty="0">
                <a:solidFill>
                  <a:srgbClr val="4B4B4B"/>
                </a:solidFill>
              </a:rPr>
              <a:t>238</a:t>
            </a:r>
          </a:p>
        </p:txBody>
      </p:sp>
      <p:sp>
        <p:nvSpPr>
          <p:cNvPr id="44" name="Rectangle 78"/>
          <p:cNvSpPr>
            <a:spLocks noChangeArrowheads="1"/>
          </p:cNvSpPr>
          <p:nvPr userDrawn="1"/>
        </p:nvSpPr>
        <p:spPr bwMode="gray">
          <a:xfrm>
            <a:off x="-380650" y="3866708"/>
            <a:ext cx="337492" cy="431800"/>
          </a:xfrm>
          <a:prstGeom prst="rect">
            <a:avLst/>
          </a:prstGeom>
          <a:solidFill>
            <a:srgbClr val="70BC1F"/>
          </a:solidFill>
          <a:ln w="6350">
            <a:noFill/>
            <a:miter lim="800000"/>
            <a:headEnd/>
            <a:tailEnd/>
          </a:ln>
          <a:effectLst/>
        </p:spPr>
        <p:txBody>
          <a:bodyPr wrap="none" lIns="27000" tIns="33338" rIns="27000" bIns="33338" anchor="ctr"/>
          <a:lstStyle/>
          <a:p>
            <a:pPr algn="r">
              <a:lnSpc>
                <a:spcPct val="90000"/>
              </a:lnSpc>
              <a:defRPr/>
            </a:pPr>
            <a:r>
              <a:rPr lang="de-DE" sz="1000" dirty="0">
                <a:solidFill>
                  <a:schemeClr val="bg1"/>
                </a:solidFill>
              </a:rPr>
              <a:t>112</a:t>
            </a:r>
          </a:p>
          <a:p>
            <a:pPr algn="r">
              <a:lnSpc>
                <a:spcPct val="90000"/>
              </a:lnSpc>
              <a:defRPr/>
            </a:pPr>
            <a:r>
              <a:rPr lang="de-DE" sz="1000" dirty="0">
                <a:solidFill>
                  <a:schemeClr val="bg1"/>
                </a:solidFill>
              </a:rPr>
              <a:t>188</a:t>
            </a:r>
          </a:p>
          <a:p>
            <a:pPr algn="r">
              <a:lnSpc>
                <a:spcPct val="90000"/>
              </a:lnSpc>
              <a:defRPr/>
            </a:pPr>
            <a:r>
              <a:rPr lang="de-DE" sz="1000" dirty="0">
                <a:solidFill>
                  <a:schemeClr val="bg1"/>
                </a:solidFill>
              </a:rPr>
              <a:t>31</a:t>
            </a:r>
          </a:p>
        </p:txBody>
      </p:sp>
      <p:sp>
        <p:nvSpPr>
          <p:cNvPr id="45" name="Rectangle 78"/>
          <p:cNvSpPr>
            <a:spLocks noChangeArrowheads="1"/>
          </p:cNvSpPr>
          <p:nvPr userDrawn="1"/>
        </p:nvSpPr>
        <p:spPr bwMode="gray">
          <a:xfrm>
            <a:off x="-380650" y="4286883"/>
            <a:ext cx="337492" cy="431800"/>
          </a:xfrm>
          <a:prstGeom prst="rect">
            <a:avLst/>
          </a:prstGeom>
          <a:solidFill>
            <a:srgbClr val="94CD57"/>
          </a:solidFill>
          <a:ln w="6350">
            <a:noFill/>
            <a:miter lim="800000"/>
            <a:headEnd/>
            <a:tailEnd/>
          </a:ln>
          <a:effectLst/>
        </p:spPr>
        <p:txBody>
          <a:bodyPr wrap="none" lIns="27000" tIns="33338" rIns="27000" bIns="33338" anchor="ctr"/>
          <a:lstStyle/>
          <a:p>
            <a:pPr algn="r">
              <a:lnSpc>
                <a:spcPct val="90000"/>
              </a:lnSpc>
              <a:defRPr/>
            </a:pPr>
            <a:r>
              <a:rPr lang="de-DE" sz="1000" dirty="0">
                <a:solidFill>
                  <a:srgbClr val="4B4B4B"/>
                </a:solidFill>
              </a:rPr>
              <a:t>148</a:t>
            </a:r>
          </a:p>
          <a:p>
            <a:pPr algn="r">
              <a:lnSpc>
                <a:spcPct val="90000"/>
              </a:lnSpc>
              <a:defRPr/>
            </a:pPr>
            <a:r>
              <a:rPr lang="de-DE" sz="1000" dirty="0">
                <a:solidFill>
                  <a:srgbClr val="4B4B4B"/>
                </a:solidFill>
              </a:rPr>
              <a:t>205</a:t>
            </a:r>
          </a:p>
          <a:p>
            <a:pPr algn="r">
              <a:lnSpc>
                <a:spcPct val="90000"/>
              </a:lnSpc>
              <a:defRPr/>
            </a:pPr>
            <a:r>
              <a:rPr lang="de-DE" sz="1000" dirty="0">
                <a:solidFill>
                  <a:srgbClr val="4B4B4B"/>
                </a:solidFill>
              </a:rPr>
              <a:t>87</a:t>
            </a:r>
          </a:p>
        </p:txBody>
      </p:sp>
      <p:sp>
        <p:nvSpPr>
          <p:cNvPr id="46" name="Rectangle 78"/>
          <p:cNvSpPr>
            <a:spLocks noChangeArrowheads="1"/>
          </p:cNvSpPr>
          <p:nvPr userDrawn="1"/>
        </p:nvSpPr>
        <p:spPr bwMode="gray">
          <a:xfrm>
            <a:off x="-380650" y="4711228"/>
            <a:ext cx="337492" cy="431800"/>
          </a:xfrm>
          <a:prstGeom prst="rect">
            <a:avLst/>
          </a:prstGeom>
          <a:solidFill>
            <a:srgbClr val="B7DD8F"/>
          </a:solidFill>
          <a:ln w="6350">
            <a:noFill/>
            <a:miter lim="800000"/>
            <a:headEnd/>
            <a:tailEnd/>
          </a:ln>
          <a:effectLst/>
        </p:spPr>
        <p:txBody>
          <a:bodyPr wrap="none" lIns="27000" tIns="33338" rIns="27000" bIns="33338" anchor="ctr"/>
          <a:lstStyle/>
          <a:p>
            <a:pPr algn="r">
              <a:lnSpc>
                <a:spcPct val="90000"/>
              </a:lnSpc>
              <a:defRPr/>
            </a:pPr>
            <a:r>
              <a:rPr lang="de-DE" sz="1000" dirty="0">
                <a:solidFill>
                  <a:srgbClr val="4B4B4B"/>
                </a:solidFill>
              </a:rPr>
              <a:t>183</a:t>
            </a:r>
          </a:p>
          <a:p>
            <a:pPr algn="r">
              <a:lnSpc>
                <a:spcPct val="90000"/>
              </a:lnSpc>
              <a:defRPr/>
            </a:pPr>
            <a:r>
              <a:rPr lang="de-DE" sz="1000" dirty="0">
                <a:solidFill>
                  <a:srgbClr val="4B4B4B"/>
                </a:solidFill>
              </a:rPr>
              <a:t>221</a:t>
            </a:r>
          </a:p>
          <a:p>
            <a:pPr algn="r">
              <a:lnSpc>
                <a:spcPct val="90000"/>
              </a:lnSpc>
              <a:defRPr/>
            </a:pPr>
            <a:r>
              <a:rPr lang="de-DE" sz="1000" dirty="0">
                <a:solidFill>
                  <a:srgbClr val="4B4B4B"/>
                </a:solidFill>
              </a:rPr>
              <a:t>143</a:t>
            </a:r>
          </a:p>
        </p:txBody>
      </p:sp>
      <p:sp>
        <p:nvSpPr>
          <p:cNvPr id="47" name="Rectangle 78"/>
          <p:cNvSpPr>
            <a:spLocks noChangeArrowheads="1"/>
          </p:cNvSpPr>
          <p:nvPr userDrawn="1"/>
        </p:nvSpPr>
        <p:spPr bwMode="gray">
          <a:xfrm>
            <a:off x="-380650" y="5144360"/>
            <a:ext cx="337492" cy="431800"/>
          </a:xfrm>
          <a:prstGeom prst="rect">
            <a:avLst/>
          </a:prstGeom>
          <a:solidFill>
            <a:srgbClr val="DBEEC7"/>
          </a:solidFill>
          <a:ln w="6350">
            <a:noFill/>
            <a:miter lim="800000"/>
            <a:headEnd/>
            <a:tailEnd/>
          </a:ln>
          <a:effectLst/>
        </p:spPr>
        <p:txBody>
          <a:bodyPr wrap="none" lIns="27000" tIns="33338" rIns="27000" bIns="33338" anchor="ctr"/>
          <a:lstStyle/>
          <a:p>
            <a:pPr algn="r">
              <a:lnSpc>
                <a:spcPct val="90000"/>
              </a:lnSpc>
              <a:defRPr/>
            </a:pPr>
            <a:r>
              <a:rPr lang="de-DE" sz="1000" dirty="0">
                <a:solidFill>
                  <a:srgbClr val="4B4B4B"/>
                </a:solidFill>
              </a:rPr>
              <a:t>219</a:t>
            </a:r>
          </a:p>
          <a:p>
            <a:pPr algn="r">
              <a:lnSpc>
                <a:spcPct val="90000"/>
              </a:lnSpc>
              <a:defRPr/>
            </a:pPr>
            <a:r>
              <a:rPr lang="de-DE" sz="1000" dirty="0">
                <a:solidFill>
                  <a:srgbClr val="4B4B4B"/>
                </a:solidFill>
              </a:rPr>
              <a:t>238</a:t>
            </a:r>
          </a:p>
          <a:p>
            <a:pPr algn="r">
              <a:lnSpc>
                <a:spcPct val="90000"/>
              </a:lnSpc>
              <a:defRPr/>
            </a:pPr>
            <a:r>
              <a:rPr lang="de-DE" sz="1000" dirty="0">
                <a:solidFill>
                  <a:srgbClr val="4B4B4B"/>
                </a:solidFill>
              </a:rPr>
              <a:t>199</a:t>
            </a:r>
          </a:p>
        </p:txBody>
      </p:sp>
      <p:sp>
        <p:nvSpPr>
          <p:cNvPr id="48" name="Rectangle 78"/>
          <p:cNvSpPr>
            <a:spLocks noChangeArrowheads="1"/>
          </p:cNvSpPr>
          <p:nvPr userDrawn="1"/>
        </p:nvSpPr>
        <p:spPr bwMode="gray">
          <a:xfrm>
            <a:off x="-382990" y="5994471"/>
            <a:ext cx="337492" cy="431800"/>
          </a:xfrm>
          <a:prstGeom prst="rect">
            <a:avLst/>
          </a:prstGeom>
          <a:solidFill>
            <a:srgbClr val="212121"/>
          </a:solidFill>
          <a:ln w="6350">
            <a:noFill/>
            <a:miter lim="800000"/>
            <a:headEnd/>
            <a:tailEnd/>
          </a:ln>
          <a:effectLst/>
        </p:spPr>
        <p:txBody>
          <a:bodyPr wrap="none" lIns="27000" tIns="33338" rIns="27000" bIns="33338" anchor="ctr"/>
          <a:lstStyle/>
          <a:p>
            <a:pPr algn="r">
              <a:lnSpc>
                <a:spcPct val="90000"/>
              </a:lnSpc>
              <a:defRPr/>
            </a:pPr>
            <a:r>
              <a:rPr lang="de-DE" sz="1000" dirty="0">
                <a:solidFill>
                  <a:schemeClr val="bg1"/>
                </a:solidFill>
              </a:rPr>
              <a:t>33</a:t>
            </a:r>
          </a:p>
          <a:p>
            <a:pPr algn="r">
              <a:lnSpc>
                <a:spcPct val="90000"/>
              </a:lnSpc>
              <a:defRPr/>
            </a:pPr>
            <a:r>
              <a:rPr lang="de-DE" sz="1000" dirty="0">
                <a:solidFill>
                  <a:schemeClr val="bg1"/>
                </a:solidFill>
              </a:rPr>
              <a:t>33</a:t>
            </a:r>
          </a:p>
          <a:p>
            <a:pPr algn="r">
              <a:lnSpc>
                <a:spcPct val="90000"/>
              </a:lnSpc>
              <a:defRPr/>
            </a:pPr>
            <a:r>
              <a:rPr lang="de-DE" sz="1000" dirty="0">
                <a:solidFill>
                  <a:schemeClr val="bg1"/>
                </a:solidFill>
              </a:rPr>
              <a:t>33</a:t>
            </a:r>
          </a:p>
        </p:txBody>
      </p:sp>
      <p:sp>
        <p:nvSpPr>
          <p:cNvPr id="49" name="Rectangle 78"/>
          <p:cNvSpPr>
            <a:spLocks noChangeArrowheads="1"/>
          </p:cNvSpPr>
          <p:nvPr userDrawn="1"/>
        </p:nvSpPr>
        <p:spPr bwMode="gray">
          <a:xfrm>
            <a:off x="-380650" y="6426200"/>
            <a:ext cx="337492" cy="431800"/>
          </a:xfrm>
          <a:prstGeom prst="rect">
            <a:avLst/>
          </a:prstGeom>
          <a:solidFill>
            <a:srgbClr val="45555F"/>
          </a:solidFill>
          <a:ln w="6350">
            <a:noFill/>
            <a:miter lim="800000"/>
            <a:headEnd/>
            <a:tailEnd/>
          </a:ln>
          <a:effectLst/>
        </p:spPr>
        <p:txBody>
          <a:bodyPr wrap="none" lIns="27000" tIns="33338" rIns="27000" bIns="33338" anchor="ctr"/>
          <a:lstStyle/>
          <a:p>
            <a:pPr algn="r">
              <a:lnSpc>
                <a:spcPct val="90000"/>
              </a:lnSpc>
              <a:defRPr/>
            </a:pPr>
            <a:r>
              <a:rPr lang="de-DE" sz="1000" dirty="0">
                <a:solidFill>
                  <a:schemeClr val="bg1"/>
                </a:solidFill>
              </a:rPr>
              <a:t>69</a:t>
            </a:r>
          </a:p>
          <a:p>
            <a:pPr algn="r">
              <a:lnSpc>
                <a:spcPct val="90000"/>
              </a:lnSpc>
              <a:defRPr/>
            </a:pPr>
            <a:r>
              <a:rPr lang="de-DE" sz="1000" dirty="0">
                <a:solidFill>
                  <a:schemeClr val="bg1"/>
                </a:solidFill>
              </a:rPr>
              <a:t>85</a:t>
            </a:r>
          </a:p>
          <a:p>
            <a:pPr algn="r">
              <a:lnSpc>
                <a:spcPct val="90000"/>
              </a:lnSpc>
              <a:defRPr/>
            </a:pPr>
            <a:r>
              <a:rPr lang="de-DE" sz="1000" dirty="0">
                <a:solidFill>
                  <a:schemeClr val="bg1"/>
                </a:solidFill>
              </a:rPr>
              <a:t>95</a:t>
            </a:r>
          </a:p>
        </p:txBody>
      </p:sp>
      <p:sp>
        <p:nvSpPr>
          <p:cNvPr id="50" name="Rectangle 78"/>
          <p:cNvSpPr>
            <a:spLocks noChangeArrowheads="1"/>
          </p:cNvSpPr>
          <p:nvPr userDrawn="1"/>
        </p:nvSpPr>
        <p:spPr bwMode="gray">
          <a:xfrm>
            <a:off x="-380985" y="5570029"/>
            <a:ext cx="337492" cy="431800"/>
          </a:xfrm>
          <a:prstGeom prst="rect">
            <a:avLst/>
          </a:prstGeom>
          <a:solidFill>
            <a:srgbClr val="696765"/>
          </a:solidFill>
          <a:ln w="6350">
            <a:noFill/>
            <a:miter lim="800000"/>
            <a:headEnd/>
            <a:tailEnd/>
          </a:ln>
          <a:effectLst/>
        </p:spPr>
        <p:txBody>
          <a:bodyPr wrap="none" lIns="27000" tIns="33338" rIns="27000" bIns="33338" anchor="ctr"/>
          <a:lstStyle/>
          <a:p>
            <a:pPr algn="r">
              <a:lnSpc>
                <a:spcPct val="90000"/>
              </a:lnSpc>
              <a:defRPr/>
            </a:pPr>
            <a:r>
              <a:rPr lang="de-DE" sz="1000" dirty="0">
                <a:solidFill>
                  <a:schemeClr val="bg1"/>
                </a:solidFill>
              </a:rPr>
              <a:t>105</a:t>
            </a:r>
          </a:p>
          <a:p>
            <a:pPr algn="r">
              <a:lnSpc>
                <a:spcPct val="90000"/>
              </a:lnSpc>
              <a:defRPr/>
            </a:pPr>
            <a:r>
              <a:rPr lang="de-DE" sz="1000" dirty="0">
                <a:solidFill>
                  <a:schemeClr val="bg1"/>
                </a:solidFill>
              </a:rPr>
              <a:t>103</a:t>
            </a:r>
          </a:p>
          <a:p>
            <a:pPr algn="r">
              <a:lnSpc>
                <a:spcPct val="90000"/>
              </a:lnSpc>
              <a:defRPr/>
            </a:pPr>
            <a:r>
              <a:rPr lang="de-DE" sz="1000" dirty="0">
                <a:solidFill>
                  <a:schemeClr val="bg1"/>
                </a:solidFill>
              </a:rPr>
              <a:t>101</a:t>
            </a:r>
          </a:p>
        </p:txBody>
      </p:sp>
      <p:pic>
        <p:nvPicPr>
          <p:cNvPr id="23" name="Picture 2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35078" y="6390873"/>
            <a:ext cx="791496" cy="283319"/>
          </a:xfrm>
          <a:prstGeom prst="rect">
            <a:avLst/>
          </a:prstGeom>
        </p:spPr>
      </p:pic>
    </p:spTree>
    <p:extLst>
      <p:ext uri="{BB962C8B-B14F-4D97-AF65-F5344CB8AC3E}">
        <p14:creationId xmlns:p14="http://schemas.microsoft.com/office/powerpoint/2010/main" val="424530375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l" defTabSz="685800" rtl="0" eaLnBrk="1" latinLnBrk="0" hangingPunct="1">
        <a:lnSpc>
          <a:spcPct val="90000"/>
        </a:lnSpc>
        <a:spcBef>
          <a:spcPct val="0"/>
        </a:spcBef>
        <a:buNone/>
        <a:defRPr sz="3200" kern="1200">
          <a:solidFill>
            <a:schemeClr val="accent1"/>
          </a:solidFill>
          <a:latin typeface="Times" panose="02020603050405020304" pitchFamily="18" charset="0"/>
          <a:ea typeface="+mj-ea"/>
          <a:cs typeface="Times" panose="02020603050405020304" pitchFamily="18" charset="0"/>
        </a:defRPr>
      </a:lvl1pPr>
    </p:titleStyle>
    <p:bodyStyle>
      <a:lvl1pPr marL="268288" indent="-268288" algn="l" defTabSz="685800" rtl="0" eaLnBrk="1" latinLnBrk="0" hangingPunct="1">
        <a:lnSpc>
          <a:spcPct val="90000"/>
        </a:lnSpc>
        <a:spcBef>
          <a:spcPts val="750"/>
        </a:spcBef>
        <a:buClr>
          <a:schemeClr val="accent1"/>
        </a:buClr>
        <a:buFont typeface="Arial" panose="020B0604020202020204" pitchFamily="34" charset="0"/>
        <a:buChar char="•"/>
        <a:defRPr sz="2400" kern="1200">
          <a:solidFill>
            <a:srgbClr val="45555F"/>
          </a:solidFill>
          <a:latin typeface="Arial" panose="020B0604020202020204" pitchFamily="34" charset="0"/>
          <a:ea typeface="+mn-ea"/>
          <a:cs typeface="Arial" panose="020B0604020202020204" pitchFamily="34" charset="0"/>
        </a:defRPr>
      </a:lvl1pPr>
      <a:lvl2pPr marL="539750" indent="-196850" algn="l" defTabSz="685800" rtl="0" eaLnBrk="1" latinLnBrk="0" hangingPunct="1">
        <a:lnSpc>
          <a:spcPct val="90000"/>
        </a:lnSpc>
        <a:spcBef>
          <a:spcPts val="375"/>
        </a:spcBef>
        <a:buClr>
          <a:schemeClr val="accent1"/>
        </a:buClr>
        <a:buFont typeface="Arial" panose="020B0604020202020204" pitchFamily="34" charset="0"/>
        <a:buChar char="‒"/>
        <a:defRPr sz="2000" kern="1200">
          <a:solidFill>
            <a:srgbClr val="45555F"/>
          </a:solidFill>
          <a:latin typeface="Arial" panose="020B0604020202020204" pitchFamily="34" charset="0"/>
          <a:ea typeface="+mn-ea"/>
          <a:cs typeface="Arial" panose="020B0604020202020204" pitchFamily="34" charset="0"/>
        </a:defRPr>
      </a:lvl2pPr>
      <a:lvl3pPr marL="896938" indent="-211138"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rgbClr val="45555F"/>
          </a:solidFill>
          <a:latin typeface="Arial" panose="020B0604020202020204" pitchFamily="34" charset="0"/>
          <a:ea typeface="+mn-ea"/>
          <a:cs typeface="Arial" panose="020B0604020202020204" pitchFamily="34" charset="0"/>
        </a:defRPr>
      </a:lvl3pPr>
      <a:lvl4pPr marL="1254125" indent="-225425"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rgbClr val="45555F"/>
          </a:solidFill>
          <a:latin typeface="Arial" panose="020B0604020202020204" pitchFamily="34" charset="0"/>
          <a:ea typeface="+mn-ea"/>
          <a:cs typeface="Arial" panose="020B0604020202020204" pitchFamily="34" charset="0"/>
        </a:defRPr>
      </a:lvl4pPr>
      <a:lvl5pPr marL="1611313" indent="-239713" algn="l" defTabSz="685800" rtl="0" eaLnBrk="1" latinLnBrk="0" hangingPunct="1">
        <a:lnSpc>
          <a:spcPct val="90000"/>
        </a:lnSpc>
        <a:spcBef>
          <a:spcPts val="375"/>
        </a:spcBef>
        <a:buClr>
          <a:schemeClr val="accent1"/>
        </a:buClr>
        <a:buFont typeface="Arial" panose="020B0604020202020204" pitchFamily="34" charset="0"/>
        <a:buChar char="•"/>
        <a:defRPr sz="1400" kern="1200">
          <a:solidFill>
            <a:srgbClr val="45555F"/>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l="53553" t="6516" b="19481"/>
          <a:stretch/>
        </p:blipFill>
        <p:spPr>
          <a:xfrm rot="10800000">
            <a:off x="4842357" y="0"/>
            <a:ext cx="4301642" cy="6879164"/>
          </a:xfrm>
          <a:prstGeom prst="rect">
            <a:avLst/>
          </a:prstGeom>
        </p:spPr>
      </p:pic>
      <p:sp>
        <p:nvSpPr>
          <p:cNvPr id="8" name="Slide Number Placeholder 5"/>
          <p:cNvSpPr txBox="1">
            <a:spLocks/>
          </p:cNvSpPr>
          <p:nvPr userDrawn="1"/>
        </p:nvSpPr>
        <p:spPr>
          <a:xfrm>
            <a:off x="444300" y="6432553"/>
            <a:ext cx="2057400" cy="365125"/>
          </a:xfrm>
          <a:prstGeom prst="rect">
            <a:avLst/>
          </a:prstGeom>
        </p:spPr>
        <p:txBody>
          <a:bodyPr vert="horz" lIns="68580" tIns="34290" rIns="68580" bIns="34290" rtlCol="0" anchor="ctr"/>
          <a:lstStyle>
            <a:defPPr>
              <a:defRPr lang="en-US"/>
            </a:defPPr>
            <a:lvl1pPr marL="0" algn="l" defTabSz="914400" rtl="0" eaLnBrk="1" latinLnBrk="0" hangingPunct="1">
              <a:defRPr sz="1000" kern="1200">
                <a:solidFill>
                  <a:srgbClr val="45556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F44F93-D416-4E63-91B3-F80DF5C50B60}" type="slidenum">
              <a:rPr lang="en-GB" sz="750" smtClean="0">
                <a:solidFill>
                  <a:srgbClr val="455560"/>
                </a:solidFill>
              </a:rPr>
              <a:pPr/>
              <a:t>‹#›</a:t>
            </a:fld>
            <a:endParaRPr lang="en-GB" sz="750" dirty="0">
              <a:solidFill>
                <a:srgbClr val="455560"/>
              </a:solidFill>
            </a:endParaRPr>
          </a:p>
        </p:txBody>
      </p:sp>
      <p:sp>
        <p:nvSpPr>
          <p:cNvPr id="10" name="Rectangle 9"/>
          <p:cNvSpPr/>
          <p:nvPr userDrawn="1"/>
        </p:nvSpPr>
        <p:spPr>
          <a:xfrm>
            <a:off x="1" y="-449876"/>
            <a:ext cx="6857999" cy="219291"/>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dirty="0">
                <a:ln>
                  <a:noFill/>
                </a:ln>
                <a:solidFill>
                  <a:srgbClr val="455560"/>
                </a:solidFill>
                <a:effectLst/>
                <a:uLnTx/>
                <a:uFillTx/>
                <a:latin typeface="Arial" panose="020B0604020202020204" pitchFamily="34" charset="0"/>
                <a:ea typeface="+mn-ea"/>
                <a:cs typeface="Arial" panose="020B0604020202020204" pitchFamily="34" charset="0"/>
              </a:rPr>
              <a:t>When using section slides use the white background for printing and grey background for on screen</a:t>
            </a:r>
          </a:p>
        </p:txBody>
      </p:sp>
      <p:sp>
        <p:nvSpPr>
          <p:cNvPr id="5" name="Title Placeholder 1"/>
          <p:cNvSpPr>
            <a:spLocks noGrp="1"/>
          </p:cNvSpPr>
          <p:nvPr>
            <p:ph type="title"/>
          </p:nvPr>
        </p:nvSpPr>
        <p:spPr>
          <a:xfrm>
            <a:off x="435079" y="3984227"/>
            <a:ext cx="5032071" cy="1810183"/>
          </a:xfrm>
          <a:prstGeom prst="rect">
            <a:avLst/>
          </a:prstGeom>
        </p:spPr>
        <p:txBody>
          <a:bodyPr vert="horz" lIns="91440" tIns="45720" rIns="91440" bIns="45720" rtlCol="0" anchor="ctr">
            <a:noAutofit/>
          </a:bodyPr>
          <a:lstStyle/>
          <a:p>
            <a:r>
              <a:rPr lang="en-US" dirty="0"/>
              <a:t>Click to edit Section title style</a:t>
            </a:r>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80105" y="343331"/>
            <a:ext cx="1137920" cy="407322"/>
          </a:xfrm>
          <a:prstGeom prst="rect">
            <a:avLst/>
          </a:prstGeom>
        </p:spPr>
      </p:pic>
    </p:spTree>
    <p:extLst>
      <p:ext uri="{BB962C8B-B14F-4D97-AF65-F5344CB8AC3E}">
        <p14:creationId xmlns:p14="http://schemas.microsoft.com/office/powerpoint/2010/main" val="3740088206"/>
      </p:ext>
    </p:extLst>
  </p:cSld>
  <p:clrMap bg1="lt1" tx1="dk1" bg2="lt2" tx2="dk2" accent1="accent1" accent2="accent2" accent3="accent3" accent4="accent4" accent5="accent5" accent6="accent6" hlink="hlink" folHlink="folHlink"/>
  <p:sldLayoutIdLst>
    <p:sldLayoutId id="2147483751" r:id="rId1"/>
    <p:sldLayoutId id="2147483750" r:id="rId2"/>
  </p:sldLayoutIdLst>
  <p:txStyles>
    <p:titleStyle>
      <a:lvl1pPr algn="l" defTabSz="685800" rtl="0" eaLnBrk="1" latinLnBrk="0" hangingPunct="1">
        <a:lnSpc>
          <a:spcPct val="90000"/>
        </a:lnSpc>
        <a:spcBef>
          <a:spcPct val="0"/>
        </a:spcBef>
        <a:buNone/>
        <a:defRPr sz="3000" kern="1200">
          <a:solidFill>
            <a:srgbClr val="455560"/>
          </a:solidFill>
          <a:latin typeface="Times" panose="02020603050405020304" pitchFamily="18" charset="0"/>
          <a:ea typeface="+mj-ea"/>
          <a:cs typeface="Times"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455560"/>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455560"/>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55560"/>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455560"/>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455560"/>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4">
            <a:extLst>
              <a:ext uri="{28A0092B-C50C-407E-A947-70E740481C1C}">
                <a14:useLocalDpi xmlns:a14="http://schemas.microsoft.com/office/drawing/2010/main" val="0"/>
              </a:ext>
            </a:extLst>
          </a:blip>
          <a:srcRect l="13163" t="-157" r="12405" b="683"/>
          <a:stretch/>
        </p:blipFill>
        <p:spPr>
          <a:xfrm rot="10800000">
            <a:off x="-3" y="-12000"/>
            <a:ext cx="9152711" cy="6880800"/>
          </a:xfrm>
          <a:prstGeom prst="rect">
            <a:avLst/>
          </a:prstGeom>
        </p:spPr>
      </p:pic>
      <p:sp>
        <p:nvSpPr>
          <p:cNvPr id="5" name="Title Placeholder 1"/>
          <p:cNvSpPr>
            <a:spLocks noGrp="1"/>
          </p:cNvSpPr>
          <p:nvPr>
            <p:ph type="title"/>
          </p:nvPr>
        </p:nvSpPr>
        <p:spPr>
          <a:xfrm>
            <a:off x="435079" y="3984227"/>
            <a:ext cx="5032071" cy="1810183"/>
          </a:xfrm>
          <a:prstGeom prst="rect">
            <a:avLst/>
          </a:prstGeom>
        </p:spPr>
        <p:txBody>
          <a:bodyPr vert="horz" lIns="91440" tIns="45720" rIns="91440" bIns="45720" rtlCol="0" anchor="ctr">
            <a:noAutofit/>
          </a:bodyPr>
          <a:lstStyle/>
          <a:p>
            <a:r>
              <a:rPr lang="en-US" dirty="0"/>
              <a:t>Click to edit Section title style</a:t>
            </a:r>
          </a:p>
        </p:txBody>
      </p:sp>
      <p:sp>
        <p:nvSpPr>
          <p:cNvPr id="8" name="Slide Number Placeholder 5"/>
          <p:cNvSpPr txBox="1">
            <a:spLocks/>
          </p:cNvSpPr>
          <p:nvPr userDrawn="1"/>
        </p:nvSpPr>
        <p:spPr>
          <a:xfrm>
            <a:off x="444300" y="6432553"/>
            <a:ext cx="2057400" cy="365125"/>
          </a:xfrm>
          <a:prstGeom prst="rect">
            <a:avLst/>
          </a:prstGeom>
        </p:spPr>
        <p:txBody>
          <a:bodyPr vert="horz" lIns="68580" tIns="34290" rIns="68580" bIns="34290" rtlCol="0" anchor="ctr"/>
          <a:lstStyle>
            <a:defPPr>
              <a:defRPr lang="en-US"/>
            </a:defPPr>
            <a:lvl1pPr marL="0" algn="l" defTabSz="914400" rtl="0" eaLnBrk="1" latinLnBrk="0" hangingPunct="1">
              <a:defRPr sz="1000" kern="1200">
                <a:solidFill>
                  <a:srgbClr val="45556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F44F93-D416-4E63-91B3-F80DF5C50B60}" type="slidenum">
              <a:rPr lang="en-GB" sz="750" smtClean="0">
                <a:solidFill>
                  <a:schemeClr val="bg1"/>
                </a:solidFill>
              </a:rPr>
              <a:pPr/>
              <a:t>‹#›</a:t>
            </a:fld>
            <a:endParaRPr lang="en-GB" sz="750" dirty="0">
              <a:solidFill>
                <a:schemeClr val="bg1"/>
              </a:solidFill>
            </a:endParaRPr>
          </a:p>
        </p:txBody>
      </p:sp>
      <p:sp>
        <p:nvSpPr>
          <p:cNvPr id="10" name="Rectangle 9"/>
          <p:cNvSpPr/>
          <p:nvPr userDrawn="1"/>
        </p:nvSpPr>
        <p:spPr>
          <a:xfrm>
            <a:off x="1" y="-449876"/>
            <a:ext cx="6857999" cy="219291"/>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dirty="0">
                <a:ln>
                  <a:noFill/>
                </a:ln>
                <a:solidFill>
                  <a:srgbClr val="455560"/>
                </a:solidFill>
                <a:effectLst/>
                <a:uLnTx/>
                <a:uFillTx/>
                <a:latin typeface="Arial" panose="020B0604020202020204" pitchFamily="34" charset="0"/>
                <a:ea typeface="+mn-ea"/>
                <a:cs typeface="Arial" panose="020B0604020202020204" pitchFamily="34" charset="0"/>
              </a:rPr>
              <a:t>When using section slides use the white background for printing and grey background for on screen</a:t>
            </a: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0105" y="344259"/>
            <a:ext cx="1137920" cy="405466"/>
          </a:xfrm>
          <a:prstGeom prst="rect">
            <a:avLst/>
          </a:prstGeom>
        </p:spPr>
      </p:pic>
    </p:spTree>
    <p:extLst>
      <p:ext uri="{BB962C8B-B14F-4D97-AF65-F5344CB8AC3E}">
        <p14:creationId xmlns:p14="http://schemas.microsoft.com/office/powerpoint/2010/main" val="559866314"/>
      </p:ext>
    </p:extLst>
  </p:cSld>
  <p:clrMap bg1="lt1" tx1="dk1" bg2="lt2" tx2="dk2" accent1="accent1" accent2="accent2" accent3="accent3" accent4="accent4" accent5="accent5" accent6="accent6" hlink="hlink" folHlink="folHlink"/>
  <p:sldLayoutIdLst>
    <p:sldLayoutId id="2147483687" r:id="rId1"/>
    <p:sldLayoutId id="2147483685" r:id="rId2"/>
  </p:sldLayoutIdLst>
  <p:txStyles>
    <p:titleStyle>
      <a:lvl1pPr algn="l" defTabSz="685800" rtl="0" eaLnBrk="1" latinLnBrk="0" hangingPunct="1">
        <a:lnSpc>
          <a:spcPct val="90000"/>
        </a:lnSpc>
        <a:spcBef>
          <a:spcPct val="0"/>
        </a:spcBef>
        <a:buNone/>
        <a:defRPr sz="3000" kern="1200">
          <a:solidFill>
            <a:schemeClr val="bg1"/>
          </a:solidFill>
          <a:latin typeface="Times" panose="02020603050405020304" pitchFamily="18" charset="0"/>
          <a:ea typeface="+mj-ea"/>
          <a:cs typeface="Times"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455560"/>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455560"/>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55560"/>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455560"/>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455560"/>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0.png"/><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8.png"/><Relationship Id="rId4" Type="http://schemas.openxmlformats.org/officeDocument/2006/relationships/image" Target="../media/image20.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1" y="3499842"/>
            <a:ext cx="6946776" cy="892544"/>
          </a:xfrm>
        </p:spPr>
        <p:txBody>
          <a:bodyPr/>
          <a:lstStyle/>
          <a:p>
            <a:r>
              <a:rPr lang="en-GB" dirty="0"/>
              <a:t>Creating effective and innovative index-based longevity solutions</a:t>
            </a:r>
            <a:endParaRPr lang="en-US" dirty="0"/>
          </a:p>
        </p:txBody>
      </p:sp>
      <p:sp>
        <p:nvSpPr>
          <p:cNvPr id="11" name="Subtitle 10"/>
          <p:cNvSpPr>
            <a:spLocks noGrp="1"/>
          </p:cNvSpPr>
          <p:nvPr>
            <p:ph type="subTitle" idx="1"/>
          </p:nvPr>
        </p:nvSpPr>
        <p:spPr/>
        <p:txBody>
          <a:bodyPr/>
          <a:lstStyle/>
          <a:p>
            <a:r>
              <a:rPr lang="en-GB" dirty="0" smtClean="0"/>
              <a:t>Longevity 14</a:t>
            </a:r>
            <a:endParaRPr lang="en-GB" dirty="0"/>
          </a:p>
          <a:p>
            <a:endParaRPr lang="en-GB" b="0" dirty="0"/>
          </a:p>
          <a:p>
            <a:r>
              <a:rPr lang="en-GB" b="0" dirty="0"/>
              <a:t>James Maloney</a:t>
            </a:r>
          </a:p>
          <a:p>
            <a:r>
              <a:rPr lang="en-GB" b="0" dirty="0"/>
              <a:t>21 September 2018</a:t>
            </a:r>
          </a:p>
        </p:txBody>
      </p:sp>
    </p:spTree>
    <p:extLst>
      <p:ext uri="{BB962C8B-B14F-4D97-AF65-F5344CB8AC3E}">
        <p14:creationId xmlns:p14="http://schemas.microsoft.com/office/powerpoint/2010/main" val="2487615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M7-M5 model</a:t>
            </a:r>
            <a:br>
              <a:rPr lang="en-GB" dirty="0" smtClean="0"/>
            </a:br>
            <a:r>
              <a:rPr lang="en-GB" sz="2400" dirty="0" smtClean="0">
                <a:solidFill>
                  <a:schemeClr val="accent3"/>
                </a:solidFill>
              </a:rPr>
              <a:t>Population-book approach</a:t>
            </a:r>
            <a:endParaRPr lang="en-GB" dirty="0">
              <a:solidFill>
                <a:schemeClr val="accent3"/>
              </a:solidFill>
            </a:endParaRPr>
          </a:p>
        </p:txBody>
      </p:sp>
      <p:sp>
        <p:nvSpPr>
          <p:cNvPr id="6" name="Oval 5"/>
          <p:cNvSpPr/>
          <p:nvPr/>
        </p:nvSpPr>
        <p:spPr>
          <a:xfrm>
            <a:off x="369763" y="3000723"/>
            <a:ext cx="3157208" cy="2575484"/>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Reference Population</a:t>
            </a:r>
            <a:endParaRPr lang="en-GB" dirty="0"/>
          </a:p>
        </p:txBody>
      </p:sp>
      <p:sp>
        <p:nvSpPr>
          <p:cNvPr id="9" name="Oval 8"/>
          <p:cNvSpPr/>
          <p:nvPr/>
        </p:nvSpPr>
        <p:spPr>
          <a:xfrm>
            <a:off x="1739913" y="4633581"/>
            <a:ext cx="1398465" cy="624063"/>
          </a:xfrm>
          <a:prstGeom prst="ellipse">
            <a:avLst/>
          </a:prstGeom>
          <a:solidFill>
            <a:srgbClr val="F68E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Portfolio</a:t>
            </a:r>
            <a:endParaRPr lang="en-GB" dirty="0"/>
          </a:p>
        </p:txBody>
      </p:sp>
      <p:sp>
        <p:nvSpPr>
          <p:cNvPr id="38" name="Right Arrow 37"/>
          <p:cNvSpPr/>
          <p:nvPr/>
        </p:nvSpPr>
        <p:spPr>
          <a:xfrm>
            <a:off x="3597537" y="3436340"/>
            <a:ext cx="1754360" cy="41638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ight Arrow 38"/>
          <p:cNvSpPr/>
          <p:nvPr/>
        </p:nvSpPr>
        <p:spPr>
          <a:xfrm>
            <a:off x="3353523" y="4863270"/>
            <a:ext cx="1426136" cy="416380"/>
          </a:xfrm>
          <a:prstGeom prst="rightArrow">
            <a:avLst/>
          </a:prstGeom>
          <a:solidFill>
            <a:srgbClr val="F68E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Content Placeholder 2"/>
          <p:cNvSpPr>
            <a:spLocks noGrp="1"/>
          </p:cNvSpPr>
          <p:nvPr>
            <p:ph idx="1"/>
          </p:nvPr>
        </p:nvSpPr>
        <p:spPr>
          <a:xfrm>
            <a:off x="5451170" y="3350228"/>
            <a:ext cx="3294366" cy="801172"/>
          </a:xfrm>
        </p:spPr>
        <p:txBody>
          <a:bodyPr/>
          <a:lstStyle/>
          <a:p>
            <a:r>
              <a:rPr lang="en-GB" sz="1350" dirty="0" smtClean="0">
                <a:solidFill>
                  <a:schemeClr val="accent6"/>
                </a:solidFill>
              </a:rPr>
              <a:t>First, project mortality experience for reference population</a:t>
            </a:r>
          </a:p>
          <a:p>
            <a:r>
              <a:rPr lang="en-GB" sz="1350" dirty="0" smtClean="0">
                <a:solidFill>
                  <a:schemeClr val="accent6"/>
                </a:solidFill>
              </a:rPr>
              <a:t>Allow for age, period and cohort effects in projecting mortality rates</a:t>
            </a:r>
            <a:endParaRPr lang="en-GB" sz="1350" b="1" dirty="0">
              <a:solidFill>
                <a:schemeClr val="accent6"/>
              </a:solidFill>
            </a:endParaRPr>
          </a:p>
        </p:txBody>
      </p:sp>
      <p:sp>
        <p:nvSpPr>
          <p:cNvPr id="41" name="Rounded Rectangle 40"/>
          <p:cNvSpPr/>
          <p:nvPr/>
        </p:nvSpPr>
        <p:spPr>
          <a:xfrm>
            <a:off x="5478173" y="3010625"/>
            <a:ext cx="3240360" cy="248832"/>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smtClean="0">
                <a:solidFill>
                  <a:schemeClr val="accent6"/>
                </a:solidFill>
              </a:rPr>
              <a:t>Reference Population</a:t>
            </a:r>
            <a:endParaRPr lang="en-GB" sz="1350" dirty="0">
              <a:solidFill>
                <a:schemeClr val="accent6"/>
              </a:solidFill>
            </a:endParaRPr>
          </a:p>
        </p:txBody>
      </p:sp>
      <p:sp>
        <p:nvSpPr>
          <p:cNvPr id="42" name="Content Placeholder 2"/>
          <p:cNvSpPr txBox="1">
            <a:spLocks/>
          </p:cNvSpPr>
          <p:nvPr/>
        </p:nvSpPr>
        <p:spPr>
          <a:xfrm>
            <a:off x="4896154" y="4739067"/>
            <a:ext cx="3214888" cy="1193169"/>
          </a:xfrm>
          <a:prstGeom prst="rect">
            <a:avLst/>
          </a:prstGeom>
        </p:spPr>
        <p:txBody>
          <a:bodyPr vert="horz" lIns="91440" tIns="45720" rIns="91440" bIns="45720" rtlCol="0">
            <a:noAutofit/>
          </a:bodyPr>
          <a:lstStyle>
            <a:lvl1pPr marL="268288" indent="-268288" algn="l" defTabSz="685800" rtl="0" eaLnBrk="1" latinLnBrk="0" hangingPunct="1">
              <a:lnSpc>
                <a:spcPct val="90000"/>
              </a:lnSpc>
              <a:spcBef>
                <a:spcPts val="750"/>
              </a:spcBef>
              <a:buClr>
                <a:schemeClr val="accent1"/>
              </a:buClr>
              <a:buFont typeface="Arial" panose="020B0604020202020204" pitchFamily="34" charset="0"/>
              <a:buChar char="•"/>
              <a:defRPr sz="2400" kern="1200">
                <a:solidFill>
                  <a:srgbClr val="45555F"/>
                </a:solidFill>
                <a:latin typeface="Arial" panose="020B0604020202020204" pitchFamily="34" charset="0"/>
                <a:ea typeface="+mn-ea"/>
                <a:cs typeface="Arial" panose="020B0604020202020204" pitchFamily="34" charset="0"/>
              </a:defRPr>
            </a:lvl1pPr>
            <a:lvl2pPr marL="627063" indent="-284163" algn="l" defTabSz="685800" rtl="0" eaLnBrk="1" latinLnBrk="0" hangingPunct="1">
              <a:lnSpc>
                <a:spcPct val="90000"/>
              </a:lnSpc>
              <a:spcBef>
                <a:spcPts val="375"/>
              </a:spcBef>
              <a:buClr>
                <a:schemeClr val="accent1"/>
              </a:buClr>
              <a:buFont typeface="Arial" panose="020B0604020202020204" pitchFamily="34" charset="0"/>
              <a:buChar char="‒"/>
              <a:defRPr sz="2000" kern="1200">
                <a:solidFill>
                  <a:srgbClr val="45555F"/>
                </a:solidFill>
                <a:latin typeface="Arial" panose="020B0604020202020204" pitchFamily="34" charset="0"/>
                <a:ea typeface="+mn-ea"/>
                <a:cs typeface="Arial" panose="020B0604020202020204" pitchFamily="34" charset="0"/>
              </a:defRPr>
            </a:lvl2pPr>
            <a:lvl3pPr marL="896938" indent="-211138"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rgbClr val="45555F"/>
                </a:solidFill>
                <a:latin typeface="Arial" panose="020B0604020202020204" pitchFamily="34" charset="0"/>
                <a:ea typeface="+mn-ea"/>
                <a:cs typeface="Arial" panose="020B0604020202020204" pitchFamily="34" charset="0"/>
              </a:defRPr>
            </a:lvl3pPr>
            <a:lvl4pPr marL="1254125" indent="-225425"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rgbClr val="45555F"/>
                </a:solidFill>
                <a:latin typeface="Arial" panose="020B0604020202020204" pitchFamily="34" charset="0"/>
                <a:ea typeface="+mn-ea"/>
                <a:cs typeface="Arial" panose="020B0604020202020204" pitchFamily="34" charset="0"/>
              </a:defRPr>
            </a:lvl4pPr>
            <a:lvl5pPr marL="1611313" indent="-239713" algn="l" defTabSz="685800" rtl="0" eaLnBrk="1" latinLnBrk="0" hangingPunct="1">
              <a:lnSpc>
                <a:spcPct val="90000"/>
              </a:lnSpc>
              <a:spcBef>
                <a:spcPts val="375"/>
              </a:spcBef>
              <a:buClr>
                <a:schemeClr val="accent1"/>
              </a:buClr>
              <a:buFont typeface="Arial" panose="020B0604020202020204" pitchFamily="34" charset="0"/>
              <a:buChar char="•"/>
              <a:defRPr sz="1400" kern="1200">
                <a:solidFill>
                  <a:srgbClr val="45555F"/>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350" dirty="0" smtClean="0"/>
              <a:t>Subset of reference population</a:t>
            </a:r>
            <a:endParaRPr lang="en-GB" sz="1350" b="1" dirty="0" smtClean="0"/>
          </a:p>
          <a:p>
            <a:r>
              <a:rPr lang="en-GB" sz="1350" dirty="0" smtClean="0"/>
              <a:t>Need to project portfolio experience, balancing:</a:t>
            </a:r>
          </a:p>
          <a:p>
            <a:pPr lvl="1"/>
            <a:r>
              <a:rPr lang="en-GB" sz="1200" dirty="0" smtClean="0"/>
              <a:t>Coherence with population</a:t>
            </a:r>
          </a:p>
          <a:p>
            <a:pPr lvl="1"/>
            <a:r>
              <a:rPr lang="en-GB" sz="1200" dirty="0"/>
              <a:t>P</a:t>
            </a:r>
            <a:r>
              <a:rPr lang="en-GB" sz="1200" dirty="0" smtClean="0"/>
              <a:t>ortfolio-specific effects</a:t>
            </a:r>
          </a:p>
          <a:p>
            <a:r>
              <a:rPr lang="en-GB" sz="1350" dirty="0" smtClean="0"/>
              <a:t>Project </a:t>
            </a:r>
            <a:r>
              <a:rPr lang="en-GB" sz="1350" u="sng" dirty="0" smtClean="0"/>
              <a:t>difference </a:t>
            </a:r>
            <a:r>
              <a:rPr lang="en-GB" sz="1350" dirty="0" smtClean="0"/>
              <a:t>between population and portfolio</a:t>
            </a:r>
            <a:endParaRPr lang="en-GB" sz="1350" b="1" dirty="0" smtClean="0"/>
          </a:p>
          <a:p>
            <a:pPr marL="0" indent="0">
              <a:buNone/>
            </a:pPr>
            <a:endParaRPr lang="en-GB" sz="1600" dirty="0" smtClean="0"/>
          </a:p>
          <a:p>
            <a:pPr lvl="1"/>
            <a:endParaRPr lang="en-GB" sz="1200" dirty="0" smtClean="0"/>
          </a:p>
        </p:txBody>
      </p:sp>
      <p:sp>
        <p:nvSpPr>
          <p:cNvPr id="43" name="Rounded Rectangle 42"/>
          <p:cNvSpPr/>
          <p:nvPr/>
        </p:nvSpPr>
        <p:spPr>
          <a:xfrm>
            <a:off x="4994804" y="4372141"/>
            <a:ext cx="3186354" cy="248832"/>
          </a:xfrm>
          <a:prstGeom prst="roundRect">
            <a:avLst/>
          </a:prstGeom>
          <a:solidFill>
            <a:schemeClr val="bg1"/>
          </a:solidFill>
          <a:ln>
            <a:solidFill>
              <a:srgbClr val="F68E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smtClean="0">
                <a:solidFill>
                  <a:srgbClr val="F68E26"/>
                </a:solidFill>
              </a:rPr>
              <a:t>Portfolio</a:t>
            </a:r>
            <a:endParaRPr lang="en-GB" sz="1350" dirty="0">
              <a:solidFill>
                <a:srgbClr val="F68E26"/>
              </a:solidFill>
            </a:endParaRPr>
          </a:p>
        </p:txBody>
      </p:sp>
      <p:grpSp>
        <p:nvGrpSpPr>
          <p:cNvPr id="11" name="Group 10"/>
          <p:cNvGrpSpPr/>
          <p:nvPr/>
        </p:nvGrpSpPr>
        <p:grpSpPr>
          <a:xfrm>
            <a:off x="435078" y="1308298"/>
            <a:ext cx="8079279" cy="1378635"/>
            <a:chOff x="1151164" y="1484784"/>
            <a:chExt cx="7464737" cy="1078802"/>
          </a:xfrm>
        </p:grpSpPr>
        <p:pic>
          <p:nvPicPr>
            <p:cNvPr id="12" name="Picture 11"/>
            <p:cNvPicPr>
              <a:picLocks noChangeAspect="1"/>
            </p:cNvPicPr>
            <p:nvPr/>
          </p:nvPicPr>
          <p:blipFill rotWithShape="1">
            <a:blip r:embed="rId2"/>
            <a:srcRect l="17749" t="16083" r="8706" b="67702"/>
            <a:stretch/>
          </p:blipFill>
          <p:spPr bwMode="auto">
            <a:xfrm>
              <a:off x="1151164" y="1534886"/>
              <a:ext cx="7464737" cy="1028700"/>
            </a:xfrm>
            <a:prstGeom prst="rect">
              <a:avLst/>
            </a:prstGeom>
            <a:ln>
              <a:noFill/>
            </a:ln>
            <a:extLst>
              <a:ext uri="{53640926-AAD7-44D8-BBD7-CCE9431645EC}">
                <a14:shadowObscured xmlns:a14="http://schemas.microsoft.com/office/drawing/2010/main"/>
              </a:ext>
            </a:extLst>
          </p:spPr>
        </p:pic>
        <p:sp>
          <p:nvSpPr>
            <p:cNvPr id="13" name="Oval 12"/>
            <p:cNvSpPr/>
            <p:nvPr/>
          </p:nvSpPr>
          <p:spPr>
            <a:xfrm>
              <a:off x="1979712" y="1484784"/>
              <a:ext cx="269286" cy="2880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1"/>
                  </a:solidFill>
                </a:rPr>
                <a:t>1</a:t>
              </a:r>
              <a:endParaRPr lang="en-GB" dirty="0">
                <a:solidFill>
                  <a:schemeClr val="accent1"/>
                </a:solidFill>
              </a:endParaRPr>
            </a:p>
          </p:txBody>
        </p:sp>
        <p:sp>
          <p:nvSpPr>
            <p:cNvPr id="14" name="Oval 13"/>
            <p:cNvSpPr/>
            <p:nvPr/>
          </p:nvSpPr>
          <p:spPr>
            <a:xfrm>
              <a:off x="3294602" y="1484784"/>
              <a:ext cx="269286" cy="2880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2</a:t>
              </a:r>
            </a:p>
          </p:txBody>
        </p:sp>
        <p:sp>
          <p:nvSpPr>
            <p:cNvPr id="15" name="Oval 14"/>
            <p:cNvSpPr/>
            <p:nvPr/>
          </p:nvSpPr>
          <p:spPr>
            <a:xfrm>
              <a:off x="4662754" y="1484784"/>
              <a:ext cx="269286" cy="2880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1"/>
                  </a:solidFill>
                </a:rPr>
                <a:t>3</a:t>
              </a:r>
              <a:endParaRPr lang="en-GB" dirty="0">
                <a:solidFill>
                  <a:schemeClr val="accent1"/>
                </a:solidFill>
              </a:endParaRPr>
            </a:p>
          </p:txBody>
        </p:sp>
        <p:sp>
          <p:nvSpPr>
            <p:cNvPr id="16" name="Oval 15"/>
            <p:cNvSpPr/>
            <p:nvPr/>
          </p:nvSpPr>
          <p:spPr>
            <a:xfrm>
              <a:off x="6030906" y="1484784"/>
              <a:ext cx="269286" cy="2880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4</a:t>
              </a:r>
            </a:p>
          </p:txBody>
        </p:sp>
      </p:grpSp>
      <p:sp>
        <p:nvSpPr>
          <p:cNvPr id="17" name="Oval 16"/>
          <p:cNvSpPr/>
          <p:nvPr/>
        </p:nvSpPr>
        <p:spPr>
          <a:xfrm>
            <a:off x="7052245" y="1240444"/>
            <a:ext cx="1576992" cy="1635052"/>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4185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38" grpId="0" animBg="1"/>
      <p:bldP spid="39" grpId="0" animBg="1"/>
      <p:bldP spid="40" grpId="0" uiExpand="1" build="p"/>
      <p:bldP spid="41" grpId="0" animBg="1"/>
      <p:bldP spid="42" grpId="0"/>
      <p:bldP spid="43"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M7-M5 model</a:t>
            </a:r>
            <a:br>
              <a:rPr lang="en-GB" dirty="0" smtClean="0"/>
            </a:br>
            <a:r>
              <a:rPr lang="en-GB" sz="2400" dirty="0" smtClean="0">
                <a:solidFill>
                  <a:schemeClr val="accent3"/>
                </a:solidFill>
              </a:rPr>
              <a:t>Modelling the reference population (M7)</a:t>
            </a:r>
            <a:endParaRPr lang="en-GB" dirty="0">
              <a:solidFill>
                <a:schemeClr val="accent3"/>
              </a:solidFill>
            </a:endParaRPr>
          </a:p>
        </p:txBody>
      </p:sp>
      <mc:AlternateContent xmlns:mc="http://schemas.openxmlformats.org/markup-compatibility/2006" xmlns:a14="http://schemas.microsoft.com/office/drawing/2010/main">
        <mc:Choice Requires="a14">
          <p:sp>
            <p:nvSpPr>
              <p:cNvPr id="11" name="4 Rectángulo"/>
              <p:cNvSpPr/>
              <p:nvPr/>
            </p:nvSpPr>
            <p:spPr>
              <a:xfrm>
                <a:off x="1269640" y="1550518"/>
                <a:ext cx="5868144" cy="364202"/>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a:spAutoFit/>
              </a:bodyPr>
              <a:lstStyle/>
              <a:p>
                <a:pPr marL="0" marR="0" fontAlgn="t">
                  <a:spcBef>
                    <a:spcPts val="0"/>
                  </a:spcBef>
                  <a:spcAft>
                    <a:spcPts val="0"/>
                  </a:spcAft>
                </a:pPr>
                <a14:m>
                  <m:oMathPara xmlns:m="http://schemas.openxmlformats.org/officeDocument/2006/math">
                    <m:oMathParaPr>
                      <m:jc m:val="centerGroup"/>
                    </m:oMathParaPr>
                    <m:oMath xmlns:m="http://schemas.openxmlformats.org/officeDocument/2006/math">
                      <m:func>
                        <m:funcPr>
                          <m:ctrlPr>
                            <a:rPr lang="en-GB" sz="1400" i="1" smtClean="0">
                              <a:latin typeface="Cambria Math" panose="02040503050406030204" pitchFamily="18" charset="0"/>
                            </a:rPr>
                          </m:ctrlPr>
                        </m:funcPr>
                        <m:fName>
                          <m:r>
                            <m:rPr>
                              <m:sty m:val="p"/>
                            </m:rPr>
                            <a:rPr lang="en-GB" sz="1400">
                              <a:latin typeface="Cambria Math"/>
                            </a:rPr>
                            <m:t>log</m:t>
                          </m:r>
                          <m:r>
                            <m:rPr>
                              <m:sty m:val="p"/>
                            </m:rPr>
                            <a:rPr lang="en-GB" sz="1400" b="0" i="0" smtClean="0">
                              <a:latin typeface="Cambria Math"/>
                            </a:rPr>
                            <m:t>it</m:t>
                          </m:r>
                        </m:fName>
                        <m:e>
                          <m:sSubSup>
                            <m:sSubSupPr>
                              <m:ctrlPr>
                                <a:rPr lang="en-GB" sz="1400" i="1">
                                  <a:latin typeface="Cambria Math" panose="02040503050406030204" pitchFamily="18" charset="0"/>
                                </a:rPr>
                              </m:ctrlPr>
                            </m:sSubSupPr>
                            <m:e>
                              <m:r>
                                <a:rPr lang="en-GB" sz="1400" b="0" i="1" smtClean="0">
                                  <a:latin typeface="Cambria Math"/>
                                </a:rPr>
                                <m:t>𝑞</m:t>
                              </m:r>
                            </m:e>
                            <m:sub>
                              <m:r>
                                <a:rPr lang="en-GB" sz="1400" i="1">
                                  <a:latin typeface="Cambria Math"/>
                                </a:rPr>
                                <m:t>𝑥𝑡</m:t>
                              </m:r>
                            </m:sub>
                            <m:sup>
                              <m:r>
                                <a:rPr lang="en-GB" sz="1400" i="1">
                                  <a:latin typeface="Cambria Math"/>
                                </a:rPr>
                                <m:t>𝑅</m:t>
                              </m:r>
                            </m:sup>
                          </m:sSubSup>
                        </m:e>
                      </m:func>
                      <m:r>
                        <a:rPr lang="en-GB" sz="1400" i="1">
                          <a:latin typeface="Cambria Math"/>
                        </a:rPr>
                        <m:t>=</m:t>
                      </m:r>
                      <m:sSubSup>
                        <m:sSubSupPr>
                          <m:ctrlPr>
                            <a:rPr lang="" sz="1400" i="1">
                              <a:solidFill>
                                <a:schemeClr val="tx1">
                                  <a:lumMod val="50000"/>
                                </a:schemeClr>
                              </a:solidFill>
                              <a:latin typeface="Cambria Math" panose="02040503050406030204" pitchFamily="18" charset="0"/>
                            </a:rPr>
                          </m:ctrlPr>
                        </m:sSubSupPr>
                        <m:e>
                          <m:r>
                            <a:rPr lang="" sz="1400" i="1">
                              <a:solidFill>
                                <a:schemeClr val="tx1">
                                  <a:lumMod val="50000"/>
                                </a:schemeClr>
                              </a:solidFill>
                              <a:latin typeface="Cambria Math"/>
                            </a:rPr>
                            <m:t>𝜅</m:t>
                          </m:r>
                        </m:e>
                        <m:sub>
                          <m:r>
                            <a:rPr lang="" sz="1400" i="1">
                              <a:solidFill>
                                <a:schemeClr val="tx1">
                                  <a:lumMod val="50000"/>
                                </a:schemeClr>
                              </a:solidFill>
                              <a:latin typeface="Cambria Math"/>
                            </a:rPr>
                            <m:t>𝑡</m:t>
                          </m:r>
                        </m:sub>
                        <m:sup>
                          <m:r>
                            <a:rPr lang="" sz="1400">
                              <a:solidFill>
                                <a:schemeClr val="tx1">
                                  <a:lumMod val="50000"/>
                                </a:schemeClr>
                              </a:solidFill>
                              <a:latin typeface="Cambria Math"/>
                            </a:rPr>
                            <m:t>(</m:t>
                          </m:r>
                          <m:r>
                            <a:rPr lang="" sz="1400" i="1">
                              <a:solidFill>
                                <a:schemeClr val="tx1">
                                  <a:lumMod val="50000"/>
                                </a:schemeClr>
                              </a:solidFill>
                              <a:latin typeface="Cambria Math"/>
                            </a:rPr>
                            <m:t>1</m:t>
                          </m:r>
                          <m:r>
                            <a:rPr lang="" sz="1400">
                              <a:solidFill>
                                <a:schemeClr val="tx1">
                                  <a:lumMod val="50000"/>
                                </a:schemeClr>
                              </a:solidFill>
                              <a:latin typeface="Cambria Math"/>
                            </a:rPr>
                            <m:t>,</m:t>
                          </m:r>
                          <m:r>
                            <a:rPr lang="" sz="1400" i="1">
                              <a:solidFill>
                                <a:schemeClr val="tx1">
                                  <a:lumMod val="50000"/>
                                </a:schemeClr>
                              </a:solidFill>
                              <a:latin typeface="Cambria Math"/>
                            </a:rPr>
                            <m:t>𝑅</m:t>
                          </m:r>
                          <m:r>
                            <a:rPr lang="" sz="1400">
                              <a:solidFill>
                                <a:schemeClr val="tx1">
                                  <a:lumMod val="50000"/>
                                </a:schemeClr>
                              </a:solidFill>
                              <a:latin typeface="Cambria Math"/>
                            </a:rPr>
                            <m:t>)</m:t>
                          </m:r>
                        </m:sup>
                      </m:sSubSup>
                      <m:r>
                        <a:rPr lang="" sz="1400">
                          <a:solidFill>
                            <a:schemeClr val="tx1">
                              <a:lumMod val="50000"/>
                            </a:schemeClr>
                          </a:solidFill>
                          <a:latin typeface="Cambria Math"/>
                        </a:rPr>
                        <m:t>+</m:t>
                      </m:r>
                      <m:d>
                        <m:dPr>
                          <m:ctrlPr>
                            <a:rPr lang="" sz="1400" i="1">
                              <a:solidFill>
                                <a:schemeClr val="tx1">
                                  <a:lumMod val="50000"/>
                                </a:schemeClr>
                              </a:solidFill>
                              <a:latin typeface="Cambria Math" panose="02040503050406030204" pitchFamily="18" charset="0"/>
                            </a:rPr>
                          </m:ctrlPr>
                        </m:dPr>
                        <m:e>
                          <m:r>
                            <a:rPr lang="" sz="1400" i="1">
                              <a:solidFill>
                                <a:schemeClr val="tx1">
                                  <a:lumMod val="50000"/>
                                </a:schemeClr>
                              </a:solidFill>
                              <a:latin typeface="Cambria Math"/>
                            </a:rPr>
                            <m:t>𝑥</m:t>
                          </m:r>
                          <m:r>
                            <a:rPr lang="" sz="1400">
                              <a:solidFill>
                                <a:schemeClr val="tx1">
                                  <a:lumMod val="50000"/>
                                </a:schemeClr>
                              </a:solidFill>
                              <a:latin typeface="Cambria Math"/>
                            </a:rPr>
                            <m:t>−</m:t>
                          </m:r>
                          <m:acc>
                            <m:accPr>
                              <m:chr m:val="̅"/>
                              <m:ctrlPr>
                                <a:rPr lang="" sz="1400" i="1">
                                  <a:solidFill>
                                    <a:schemeClr val="tx1">
                                      <a:lumMod val="50000"/>
                                    </a:schemeClr>
                                  </a:solidFill>
                                  <a:latin typeface="Cambria Math" panose="02040503050406030204" pitchFamily="18" charset="0"/>
                                </a:rPr>
                              </m:ctrlPr>
                            </m:accPr>
                            <m:e>
                              <m:r>
                                <a:rPr lang="" sz="1400" i="1">
                                  <a:solidFill>
                                    <a:schemeClr val="tx1">
                                      <a:lumMod val="50000"/>
                                    </a:schemeClr>
                                  </a:solidFill>
                                  <a:latin typeface="Cambria Math"/>
                                </a:rPr>
                                <m:t>𝑥</m:t>
                              </m:r>
                            </m:e>
                          </m:acc>
                        </m:e>
                      </m:d>
                      <m:sSubSup>
                        <m:sSubSupPr>
                          <m:ctrlPr>
                            <a:rPr lang="" sz="1400" i="1">
                              <a:solidFill>
                                <a:schemeClr val="tx1">
                                  <a:lumMod val="50000"/>
                                </a:schemeClr>
                              </a:solidFill>
                              <a:latin typeface="Cambria Math" panose="02040503050406030204" pitchFamily="18" charset="0"/>
                            </a:rPr>
                          </m:ctrlPr>
                        </m:sSubSupPr>
                        <m:e>
                          <m:r>
                            <a:rPr lang="" sz="1400" i="1">
                              <a:solidFill>
                                <a:schemeClr val="tx1">
                                  <a:lumMod val="50000"/>
                                </a:schemeClr>
                              </a:solidFill>
                              <a:latin typeface="Cambria Math"/>
                            </a:rPr>
                            <m:t>𝜅</m:t>
                          </m:r>
                        </m:e>
                        <m:sub>
                          <m:r>
                            <a:rPr lang="" sz="1400" i="1">
                              <a:solidFill>
                                <a:schemeClr val="tx1">
                                  <a:lumMod val="50000"/>
                                </a:schemeClr>
                              </a:solidFill>
                              <a:latin typeface="Cambria Math"/>
                            </a:rPr>
                            <m:t>𝑡</m:t>
                          </m:r>
                        </m:sub>
                        <m:sup>
                          <m:d>
                            <m:dPr>
                              <m:ctrlPr>
                                <a:rPr lang="" sz="1400" i="1">
                                  <a:solidFill>
                                    <a:schemeClr val="tx1">
                                      <a:lumMod val="50000"/>
                                    </a:schemeClr>
                                  </a:solidFill>
                                  <a:latin typeface="Cambria Math" panose="02040503050406030204" pitchFamily="18" charset="0"/>
                                </a:rPr>
                              </m:ctrlPr>
                            </m:dPr>
                            <m:e>
                              <m:r>
                                <a:rPr lang="" sz="1400" i="1">
                                  <a:solidFill>
                                    <a:schemeClr val="tx1">
                                      <a:lumMod val="50000"/>
                                    </a:schemeClr>
                                  </a:solidFill>
                                  <a:latin typeface="Cambria Math"/>
                                </a:rPr>
                                <m:t>2</m:t>
                              </m:r>
                              <m:r>
                                <a:rPr lang="" sz="1400">
                                  <a:solidFill>
                                    <a:schemeClr val="tx1">
                                      <a:lumMod val="50000"/>
                                    </a:schemeClr>
                                  </a:solidFill>
                                  <a:latin typeface="Cambria Math"/>
                                </a:rPr>
                                <m:t>,</m:t>
                              </m:r>
                              <m:r>
                                <a:rPr lang="" sz="1400" i="1">
                                  <a:solidFill>
                                    <a:schemeClr val="tx1">
                                      <a:lumMod val="50000"/>
                                    </a:schemeClr>
                                  </a:solidFill>
                                  <a:latin typeface="Cambria Math"/>
                                </a:rPr>
                                <m:t>𝑅</m:t>
                              </m:r>
                            </m:e>
                          </m:d>
                        </m:sup>
                      </m:sSubSup>
                      <m:r>
                        <a:rPr lang="" sz="1400">
                          <a:solidFill>
                            <a:schemeClr val="tx1">
                              <a:lumMod val="50000"/>
                            </a:schemeClr>
                          </a:solidFill>
                          <a:latin typeface="Cambria Math"/>
                        </a:rPr>
                        <m:t>+</m:t>
                      </m:r>
                      <m:d>
                        <m:dPr>
                          <m:ctrlPr>
                            <a:rPr lang="" sz="1400" i="1">
                              <a:solidFill>
                                <a:schemeClr val="tx1">
                                  <a:lumMod val="50000"/>
                                </a:schemeClr>
                              </a:solidFill>
                              <a:latin typeface="Cambria Math" panose="02040503050406030204" pitchFamily="18" charset="0"/>
                            </a:rPr>
                          </m:ctrlPr>
                        </m:dPr>
                        <m:e>
                          <m:sSup>
                            <m:sSupPr>
                              <m:ctrlPr>
                                <a:rPr lang="" sz="1400" i="1">
                                  <a:solidFill>
                                    <a:schemeClr val="tx1">
                                      <a:lumMod val="50000"/>
                                    </a:schemeClr>
                                  </a:solidFill>
                                  <a:latin typeface="Cambria Math" panose="02040503050406030204" pitchFamily="18" charset="0"/>
                                </a:rPr>
                              </m:ctrlPr>
                            </m:sSupPr>
                            <m:e>
                              <m:d>
                                <m:dPr>
                                  <m:ctrlPr>
                                    <a:rPr lang="" sz="1400" i="1">
                                      <a:solidFill>
                                        <a:schemeClr val="tx1">
                                          <a:lumMod val="50000"/>
                                        </a:schemeClr>
                                      </a:solidFill>
                                      <a:latin typeface="Cambria Math" panose="02040503050406030204" pitchFamily="18" charset="0"/>
                                    </a:rPr>
                                  </m:ctrlPr>
                                </m:dPr>
                                <m:e>
                                  <m:r>
                                    <a:rPr lang="" sz="1400" i="1">
                                      <a:solidFill>
                                        <a:schemeClr val="tx1">
                                          <a:lumMod val="50000"/>
                                        </a:schemeClr>
                                      </a:solidFill>
                                      <a:latin typeface="Cambria Math"/>
                                    </a:rPr>
                                    <m:t>𝑥</m:t>
                                  </m:r>
                                  <m:r>
                                    <a:rPr lang="" sz="1400">
                                      <a:solidFill>
                                        <a:schemeClr val="tx1">
                                          <a:lumMod val="50000"/>
                                        </a:schemeClr>
                                      </a:solidFill>
                                      <a:latin typeface="Cambria Math"/>
                                    </a:rPr>
                                    <m:t>−</m:t>
                                  </m:r>
                                  <m:acc>
                                    <m:accPr>
                                      <m:chr m:val="̅"/>
                                      <m:ctrlPr>
                                        <a:rPr lang="" sz="1400" i="1">
                                          <a:solidFill>
                                            <a:schemeClr val="tx1">
                                              <a:lumMod val="50000"/>
                                            </a:schemeClr>
                                          </a:solidFill>
                                          <a:latin typeface="Cambria Math" panose="02040503050406030204" pitchFamily="18" charset="0"/>
                                        </a:rPr>
                                      </m:ctrlPr>
                                    </m:accPr>
                                    <m:e>
                                      <m:r>
                                        <a:rPr lang="" sz="1400" i="1">
                                          <a:solidFill>
                                            <a:schemeClr val="tx1">
                                              <a:lumMod val="50000"/>
                                            </a:schemeClr>
                                          </a:solidFill>
                                          <a:latin typeface="Cambria Math"/>
                                        </a:rPr>
                                        <m:t>𝑥</m:t>
                                      </m:r>
                                    </m:e>
                                  </m:acc>
                                </m:e>
                              </m:d>
                            </m:e>
                            <m:sup>
                              <m:r>
                                <a:rPr lang="" sz="1400" i="1">
                                  <a:solidFill>
                                    <a:schemeClr val="tx1">
                                      <a:lumMod val="50000"/>
                                    </a:schemeClr>
                                  </a:solidFill>
                                  <a:latin typeface="Cambria Math"/>
                                </a:rPr>
                                <m:t>2</m:t>
                              </m:r>
                            </m:sup>
                          </m:sSup>
                          <m:r>
                            <a:rPr lang="" sz="1400">
                              <a:solidFill>
                                <a:schemeClr val="tx1">
                                  <a:lumMod val="50000"/>
                                </a:schemeClr>
                              </a:solidFill>
                              <a:latin typeface="Cambria Math"/>
                            </a:rPr>
                            <m:t>−</m:t>
                          </m:r>
                          <m:sSubSup>
                            <m:sSubSupPr>
                              <m:ctrlPr>
                                <a:rPr lang="" sz="1400" i="1">
                                  <a:solidFill>
                                    <a:schemeClr val="tx1">
                                      <a:lumMod val="50000"/>
                                    </a:schemeClr>
                                  </a:solidFill>
                                  <a:latin typeface="Cambria Math" panose="02040503050406030204" pitchFamily="18" charset="0"/>
                                </a:rPr>
                              </m:ctrlPr>
                            </m:sSubSupPr>
                            <m:e>
                              <m:r>
                                <a:rPr lang="" sz="1400" i="1">
                                  <a:solidFill>
                                    <a:schemeClr val="tx1">
                                      <a:lumMod val="50000"/>
                                    </a:schemeClr>
                                  </a:solidFill>
                                  <a:latin typeface="Cambria Math"/>
                                </a:rPr>
                                <m:t>𝜎</m:t>
                              </m:r>
                            </m:e>
                            <m:sub>
                              <m:r>
                                <a:rPr lang="" sz="1400" i="1">
                                  <a:solidFill>
                                    <a:schemeClr val="tx1">
                                      <a:lumMod val="50000"/>
                                    </a:schemeClr>
                                  </a:solidFill>
                                  <a:latin typeface="Cambria Math"/>
                                </a:rPr>
                                <m:t>𝑥</m:t>
                              </m:r>
                            </m:sub>
                            <m:sup>
                              <m:r>
                                <a:rPr lang="" sz="1400" i="1">
                                  <a:solidFill>
                                    <a:schemeClr val="tx1">
                                      <a:lumMod val="50000"/>
                                    </a:schemeClr>
                                  </a:solidFill>
                                  <a:latin typeface="Cambria Math"/>
                                </a:rPr>
                                <m:t>2</m:t>
                              </m:r>
                            </m:sup>
                          </m:sSubSup>
                        </m:e>
                      </m:d>
                      <m:sSubSup>
                        <m:sSubSupPr>
                          <m:ctrlPr>
                            <a:rPr lang="" sz="1400" i="1">
                              <a:solidFill>
                                <a:schemeClr val="tx1">
                                  <a:lumMod val="50000"/>
                                </a:schemeClr>
                              </a:solidFill>
                              <a:latin typeface="Cambria Math" panose="02040503050406030204" pitchFamily="18" charset="0"/>
                            </a:rPr>
                          </m:ctrlPr>
                        </m:sSubSupPr>
                        <m:e>
                          <m:r>
                            <a:rPr lang="" sz="1400" i="1">
                              <a:solidFill>
                                <a:schemeClr val="tx1">
                                  <a:lumMod val="50000"/>
                                </a:schemeClr>
                              </a:solidFill>
                              <a:latin typeface="Cambria Math"/>
                            </a:rPr>
                            <m:t>𝜅</m:t>
                          </m:r>
                        </m:e>
                        <m:sub>
                          <m:r>
                            <a:rPr lang="" sz="1400" i="1">
                              <a:solidFill>
                                <a:schemeClr val="tx1">
                                  <a:lumMod val="50000"/>
                                </a:schemeClr>
                              </a:solidFill>
                              <a:latin typeface="Cambria Math"/>
                            </a:rPr>
                            <m:t>𝑡</m:t>
                          </m:r>
                        </m:sub>
                        <m:sup>
                          <m:r>
                            <a:rPr lang="" sz="1400">
                              <a:solidFill>
                                <a:schemeClr val="tx1">
                                  <a:lumMod val="50000"/>
                                </a:schemeClr>
                              </a:solidFill>
                              <a:latin typeface="Cambria Math"/>
                            </a:rPr>
                            <m:t>(</m:t>
                          </m:r>
                          <m:r>
                            <a:rPr lang="" sz="1400" i="1">
                              <a:solidFill>
                                <a:schemeClr val="tx1">
                                  <a:lumMod val="50000"/>
                                </a:schemeClr>
                              </a:solidFill>
                              <a:latin typeface="Cambria Math"/>
                            </a:rPr>
                            <m:t>3</m:t>
                          </m:r>
                          <m:r>
                            <a:rPr lang="" sz="1400">
                              <a:solidFill>
                                <a:schemeClr val="tx1">
                                  <a:lumMod val="50000"/>
                                </a:schemeClr>
                              </a:solidFill>
                              <a:latin typeface="Cambria Math"/>
                            </a:rPr>
                            <m:t>,</m:t>
                          </m:r>
                          <m:r>
                            <a:rPr lang="" sz="1400" i="1">
                              <a:solidFill>
                                <a:schemeClr val="tx1">
                                  <a:lumMod val="50000"/>
                                </a:schemeClr>
                              </a:solidFill>
                              <a:latin typeface="Cambria Math"/>
                            </a:rPr>
                            <m:t>𝑅</m:t>
                          </m:r>
                          <m:r>
                            <a:rPr lang="" sz="1400">
                              <a:solidFill>
                                <a:schemeClr val="tx1">
                                  <a:lumMod val="50000"/>
                                </a:schemeClr>
                              </a:solidFill>
                              <a:latin typeface="Cambria Math"/>
                            </a:rPr>
                            <m:t>)</m:t>
                          </m:r>
                        </m:sup>
                      </m:sSubSup>
                      <m:r>
                        <a:rPr lang="" sz="1400">
                          <a:solidFill>
                            <a:schemeClr val="tx1">
                              <a:lumMod val="50000"/>
                            </a:schemeClr>
                          </a:solidFill>
                          <a:latin typeface="Cambria Math"/>
                        </a:rPr>
                        <m:t>+</m:t>
                      </m:r>
                      <m:sSubSup>
                        <m:sSubSupPr>
                          <m:ctrlPr>
                            <a:rPr lang="" sz="1400" i="1">
                              <a:solidFill>
                                <a:schemeClr val="tx1">
                                  <a:lumMod val="50000"/>
                                </a:schemeClr>
                              </a:solidFill>
                              <a:latin typeface="Cambria Math" panose="02040503050406030204" pitchFamily="18" charset="0"/>
                            </a:rPr>
                          </m:ctrlPr>
                        </m:sSubSupPr>
                        <m:e>
                          <m:r>
                            <a:rPr lang="" sz="1400" i="1">
                              <a:solidFill>
                                <a:schemeClr val="tx1">
                                  <a:lumMod val="50000"/>
                                </a:schemeClr>
                              </a:solidFill>
                              <a:latin typeface="Cambria Math"/>
                            </a:rPr>
                            <m:t>𝛾</m:t>
                          </m:r>
                        </m:e>
                        <m:sub>
                          <m:r>
                            <a:rPr lang="" sz="1400" i="1">
                              <a:solidFill>
                                <a:schemeClr val="tx1">
                                  <a:lumMod val="50000"/>
                                </a:schemeClr>
                              </a:solidFill>
                              <a:latin typeface="Cambria Math"/>
                            </a:rPr>
                            <m:t>𝑡</m:t>
                          </m:r>
                          <m:r>
                            <a:rPr lang="" sz="1400">
                              <a:solidFill>
                                <a:schemeClr val="tx1">
                                  <a:lumMod val="50000"/>
                                </a:schemeClr>
                              </a:solidFill>
                              <a:latin typeface="Cambria Math"/>
                            </a:rPr>
                            <m:t>−</m:t>
                          </m:r>
                          <m:r>
                            <a:rPr lang="" sz="1400" i="1">
                              <a:solidFill>
                                <a:schemeClr val="tx1">
                                  <a:lumMod val="50000"/>
                                </a:schemeClr>
                              </a:solidFill>
                              <a:latin typeface="Cambria Math"/>
                            </a:rPr>
                            <m:t>𝑥</m:t>
                          </m:r>
                        </m:sub>
                        <m:sup>
                          <m:r>
                            <a:rPr lang="" sz="1400" i="1">
                              <a:solidFill>
                                <a:schemeClr val="tx1">
                                  <a:lumMod val="50000"/>
                                </a:schemeClr>
                              </a:solidFill>
                              <a:latin typeface="Cambria Math"/>
                            </a:rPr>
                            <m:t>𝑅</m:t>
                          </m:r>
                        </m:sup>
                      </m:sSubSup>
                    </m:oMath>
                  </m:oMathPara>
                </a14:m>
                <a:endParaRPr lang="en-GB" sz="1400" dirty="0">
                  <a:solidFill>
                    <a:schemeClr val="tx2"/>
                  </a:solidFill>
                </a:endParaRPr>
              </a:p>
            </p:txBody>
          </p:sp>
        </mc:Choice>
        <mc:Fallback xmlns="">
          <p:sp>
            <p:nvSpPr>
              <p:cNvPr id="11" name="4 Rectángulo"/>
              <p:cNvSpPr>
                <a:spLocks noRot="1" noChangeAspect="1" noMove="1" noResize="1" noEditPoints="1" noAdjustHandles="1" noChangeArrowheads="1" noChangeShapeType="1" noTextEdit="1"/>
              </p:cNvSpPr>
              <p:nvPr/>
            </p:nvSpPr>
            <p:spPr>
              <a:xfrm>
                <a:off x="1269640" y="1550518"/>
                <a:ext cx="5868144" cy="364202"/>
              </a:xfrm>
              <a:prstGeom prst="rect">
                <a:avLst/>
              </a:prstGeom>
              <a:blipFill rotWithShape="0">
                <a:blip r:embed="rId2"/>
                <a:stretch>
                  <a:fillRect b="-3333"/>
                </a:stretch>
              </a:blipFill>
              <a:ln>
                <a:noFill/>
              </a:ln>
            </p:spPr>
            <p:txBody>
              <a:bodyPr/>
              <a:lstStyle/>
              <a:p>
                <a:r>
                  <a:rPr lang="en-GB">
                    <a:noFill/>
                  </a:rPr>
                  <a:t> </a:t>
                </a:r>
              </a:p>
            </p:txBody>
          </p:sp>
        </mc:Fallback>
      </mc:AlternateContent>
      <p:cxnSp>
        <p:nvCxnSpPr>
          <p:cNvPr id="12" name="Straight Arrow Connector 11"/>
          <p:cNvCxnSpPr/>
          <p:nvPr/>
        </p:nvCxnSpPr>
        <p:spPr>
          <a:xfrm flipV="1">
            <a:off x="1576443" y="1898683"/>
            <a:ext cx="288032" cy="288031"/>
          </a:xfrm>
          <a:prstGeom prst="straightConnector1">
            <a:avLst/>
          </a:prstGeom>
          <a:ln>
            <a:solidFill>
              <a:schemeClr val="bg1">
                <a:lumMod val="50000"/>
              </a:schemeClr>
            </a:solidFill>
            <a:tailEnd type="arrow"/>
          </a:ln>
        </p:spPr>
        <p:style>
          <a:lnRef idx="1">
            <a:schemeClr val="accent4"/>
          </a:lnRef>
          <a:fillRef idx="0">
            <a:schemeClr val="accent4"/>
          </a:fillRef>
          <a:effectRef idx="0">
            <a:schemeClr val="accent4"/>
          </a:effectRef>
          <a:fontRef idx="minor">
            <a:schemeClr val="tx1"/>
          </a:fontRef>
        </p:style>
      </p:cxnSp>
      <p:sp>
        <p:nvSpPr>
          <p:cNvPr id="13" name="TextBox 12"/>
          <p:cNvSpPr txBox="1"/>
          <p:nvPr/>
        </p:nvSpPr>
        <p:spPr>
          <a:xfrm>
            <a:off x="968644" y="2186714"/>
            <a:ext cx="1296144" cy="577081"/>
          </a:xfrm>
          <a:prstGeom prst="rect">
            <a:avLst/>
          </a:prstGeom>
          <a:noFill/>
          <a:ln>
            <a:solidFill>
              <a:schemeClr val="bg1">
                <a:lumMod val="50000"/>
              </a:schemeClr>
            </a:solidFill>
          </a:ln>
        </p:spPr>
        <p:txBody>
          <a:bodyPr wrap="square" rtlCol="0">
            <a:spAutoFit/>
          </a:bodyPr>
          <a:lstStyle/>
          <a:p>
            <a:pPr algn="ctr"/>
            <a:r>
              <a:rPr lang="en-GB" sz="1050" dirty="0" smtClean="0"/>
              <a:t>Transform to a scale in which broadly linear</a:t>
            </a:r>
            <a:endParaRPr lang="en-GB" sz="1050" dirty="0"/>
          </a:p>
        </p:txBody>
      </p:sp>
      <p:sp>
        <p:nvSpPr>
          <p:cNvPr id="14" name="TextBox 13"/>
          <p:cNvSpPr txBox="1"/>
          <p:nvPr/>
        </p:nvSpPr>
        <p:spPr>
          <a:xfrm>
            <a:off x="2684062" y="2186715"/>
            <a:ext cx="1519650" cy="530915"/>
          </a:xfrm>
          <a:prstGeom prst="rect">
            <a:avLst/>
          </a:prstGeom>
          <a:noFill/>
          <a:ln>
            <a:solidFill>
              <a:schemeClr val="bg1">
                <a:lumMod val="50000"/>
              </a:schemeClr>
            </a:solidFill>
          </a:ln>
        </p:spPr>
        <p:txBody>
          <a:bodyPr wrap="square" rtlCol="0">
            <a:spAutoFit/>
          </a:bodyPr>
          <a:lstStyle/>
          <a:p>
            <a:pPr algn="ctr"/>
            <a:r>
              <a:rPr lang="en-GB" sz="1050" dirty="0" smtClean="0"/>
              <a:t>Linear term</a:t>
            </a:r>
            <a:br>
              <a:rPr lang="en-GB" sz="1050" dirty="0" smtClean="0"/>
            </a:br>
            <a:r>
              <a:rPr lang="en-GB" sz="900" dirty="0" smtClean="0"/>
              <a:t>(intercept and slope change over time)</a:t>
            </a:r>
            <a:endParaRPr lang="en-GB" sz="900" dirty="0"/>
          </a:p>
        </p:txBody>
      </p:sp>
      <p:sp>
        <p:nvSpPr>
          <p:cNvPr id="15" name="TextBox 14"/>
          <p:cNvSpPr txBox="1"/>
          <p:nvPr/>
        </p:nvSpPr>
        <p:spPr>
          <a:xfrm>
            <a:off x="6081212" y="2195576"/>
            <a:ext cx="1872208" cy="530915"/>
          </a:xfrm>
          <a:prstGeom prst="rect">
            <a:avLst/>
          </a:prstGeom>
          <a:noFill/>
          <a:ln>
            <a:solidFill>
              <a:schemeClr val="bg1">
                <a:lumMod val="50000"/>
              </a:schemeClr>
            </a:solidFill>
          </a:ln>
        </p:spPr>
        <p:txBody>
          <a:bodyPr wrap="square" rtlCol="0">
            <a:spAutoFit/>
          </a:bodyPr>
          <a:lstStyle/>
          <a:p>
            <a:pPr algn="ctr"/>
            <a:r>
              <a:rPr lang="en-GB" sz="1050" dirty="0" smtClean="0"/>
              <a:t>Cohort term</a:t>
            </a:r>
            <a:br>
              <a:rPr lang="en-GB" sz="1050" dirty="0" smtClean="0"/>
            </a:br>
            <a:r>
              <a:rPr lang="en-GB" sz="900" dirty="0" smtClean="0"/>
              <a:t>(captures birth year specific impacts)</a:t>
            </a:r>
            <a:endParaRPr lang="en-GB" sz="900" dirty="0"/>
          </a:p>
        </p:txBody>
      </p:sp>
      <p:sp>
        <p:nvSpPr>
          <p:cNvPr id="16" name="TextBox 15"/>
          <p:cNvSpPr txBox="1"/>
          <p:nvPr/>
        </p:nvSpPr>
        <p:spPr>
          <a:xfrm>
            <a:off x="4417546" y="2186715"/>
            <a:ext cx="1519650" cy="669414"/>
          </a:xfrm>
          <a:prstGeom prst="rect">
            <a:avLst/>
          </a:prstGeom>
          <a:noFill/>
          <a:ln>
            <a:solidFill>
              <a:schemeClr val="bg1">
                <a:lumMod val="50000"/>
              </a:schemeClr>
            </a:solidFill>
          </a:ln>
        </p:spPr>
        <p:txBody>
          <a:bodyPr wrap="square" rtlCol="0">
            <a:spAutoFit/>
          </a:bodyPr>
          <a:lstStyle/>
          <a:p>
            <a:pPr algn="ctr"/>
            <a:r>
              <a:rPr lang="en-GB" sz="1050" dirty="0" smtClean="0"/>
              <a:t>‘Curl’ term</a:t>
            </a:r>
            <a:br>
              <a:rPr lang="en-GB" sz="1050" dirty="0" smtClean="0"/>
            </a:br>
            <a:r>
              <a:rPr lang="en-GB" sz="900" dirty="0" smtClean="0"/>
              <a:t>(either top or bottom of ages, strength of ‘curl’ can change over time)</a:t>
            </a:r>
            <a:endParaRPr lang="en-GB" sz="900" dirty="0"/>
          </a:p>
        </p:txBody>
      </p:sp>
      <p:sp>
        <p:nvSpPr>
          <p:cNvPr id="17" name="Left Brace 16"/>
          <p:cNvSpPr/>
          <p:nvPr/>
        </p:nvSpPr>
        <p:spPr>
          <a:xfrm rot="16200000">
            <a:off x="3383621" y="1220643"/>
            <a:ext cx="210541" cy="1609660"/>
          </a:xfrm>
          <a:prstGeom prst="leftBrace">
            <a:avLst/>
          </a:prstGeom>
          <a:ln>
            <a:solidFill>
              <a:schemeClr val="bg1">
                <a:lumMod val="50000"/>
              </a:schemeClr>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a:p>
        </p:txBody>
      </p:sp>
      <p:sp>
        <p:nvSpPr>
          <p:cNvPr id="18" name="Left Brace 17"/>
          <p:cNvSpPr/>
          <p:nvPr/>
        </p:nvSpPr>
        <p:spPr>
          <a:xfrm rot="16200000">
            <a:off x="5120129" y="1272216"/>
            <a:ext cx="216024" cy="1512000"/>
          </a:xfrm>
          <a:prstGeom prst="leftBrace">
            <a:avLst/>
          </a:prstGeom>
          <a:ln>
            <a:solidFill>
              <a:schemeClr val="bg1">
                <a:lumMod val="50000"/>
              </a:schemeClr>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a:p>
        </p:txBody>
      </p:sp>
      <p:sp>
        <p:nvSpPr>
          <p:cNvPr id="19" name="Left Brace 18"/>
          <p:cNvSpPr/>
          <p:nvPr/>
        </p:nvSpPr>
        <p:spPr>
          <a:xfrm rot="16200000">
            <a:off x="6267248" y="1752092"/>
            <a:ext cx="216024" cy="576000"/>
          </a:xfrm>
          <a:prstGeom prst="leftBrace">
            <a:avLst/>
          </a:prstGeom>
          <a:ln>
            <a:solidFill>
              <a:schemeClr val="bg1">
                <a:lumMod val="50000"/>
              </a:schemeClr>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a:p>
        </p:txBody>
      </p:sp>
      <p:grpSp>
        <p:nvGrpSpPr>
          <p:cNvPr id="4" name="Group 3"/>
          <p:cNvGrpSpPr/>
          <p:nvPr/>
        </p:nvGrpSpPr>
        <p:grpSpPr>
          <a:xfrm>
            <a:off x="172197" y="3125527"/>
            <a:ext cx="5212263" cy="2997083"/>
            <a:chOff x="172197" y="3125527"/>
            <a:chExt cx="5212263" cy="2997083"/>
          </a:xfrm>
        </p:grpSpPr>
        <p:sp>
          <p:nvSpPr>
            <p:cNvPr id="23" name="TextBox 22"/>
            <p:cNvSpPr txBox="1"/>
            <p:nvPr/>
          </p:nvSpPr>
          <p:spPr>
            <a:xfrm>
              <a:off x="1890375" y="5814833"/>
              <a:ext cx="1596783" cy="307777"/>
            </a:xfrm>
            <a:prstGeom prst="rect">
              <a:avLst/>
            </a:prstGeom>
            <a:noFill/>
          </p:spPr>
          <p:txBody>
            <a:bodyPr wrap="square" rtlCol="0">
              <a:spAutoFit/>
            </a:bodyPr>
            <a:lstStyle/>
            <a:p>
              <a:pPr algn="ctr"/>
              <a:r>
                <a:rPr lang="en-GB" sz="1400" dirty="0" smtClean="0">
                  <a:solidFill>
                    <a:schemeClr val="bg1">
                      <a:lumMod val="50000"/>
                    </a:schemeClr>
                  </a:solidFill>
                </a:rPr>
                <a:t>Age (x)</a:t>
              </a:r>
              <a:endParaRPr lang="en-GB" sz="1400" dirty="0">
                <a:solidFill>
                  <a:schemeClr val="bg1">
                    <a:lumMod val="50000"/>
                  </a:schemeClr>
                </a:solidFill>
              </a:endParaRPr>
            </a:p>
          </p:txBody>
        </p:sp>
        <p:sp>
          <p:nvSpPr>
            <p:cNvPr id="10" name="Freeform 9"/>
            <p:cNvSpPr/>
            <p:nvPr/>
          </p:nvSpPr>
          <p:spPr>
            <a:xfrm rot="21422909">
              <a:off x="172197" y="3488891"/>
              <a:ext cx="4824536" cy="1745832"/>
            </a:xfrm>
            <a:custGeom>
              <a:avLst/>
              <a:gdLst>
                <a:gd name="connsiteX0" fmla="*/ 0 w 4393870"/>
                <a:gd name="connsiteY0" fmla="*/ 1424193 h 1454741"/>
                <a:gd name="connsiteX1" fmla="*/ 1104405 w 4393870"/>
                <a:gd name="connsiteY1" fmla="*/ 1293564 h 1454741"/>
                <a:gd name="connsiteX2" fmla="*/ 3550722 w 4393870"/>
                <a:gd name="connsiteY2" fmla="*/ 177284 h 1454741"/>
                <a:gd name="connsiteX3" fmla="*/ 4393870 w 4393870"/>
                <a:gd name="connsiteY3" fmla="*/ 22904 h 1454741"/>
              </a:gdLst>
              <a:ahLst/>
              <a:cxnLst>
                <a:cxn ang="0">
                  <a:pos x="connsiteX0" y="connsiteY0"/>
                </a:cxn>
                <a:cxn ang="0">
                  <a:pos x="connsiteX1" y="connsiteY1"/>
                </a:cxn>
                <a:cxn ang="0">
                  <a:pos x="connsiteX2" y="connsiteY2"/>
                </a:cxn>
                <a:cxn ang="0">
                  <a:pos x="connsiteX3" y="connsiteY3"/>
                </a:cxn>
              </a:cxnLst>
              <a:rect l="l" t="t" r="r" b="b"/>
              <a:pathLst>
                <a:path w="4393870" h="1454741">
                  <a:moveTo>
                    <a:pt x="0" y="1424193"/>
                  </a:moveTo>
                  <a:cubicBezTo>
                    <a:pt x="256309" y="1462787"/>
                    <a:pt x="512618" y="1501382"/>
                    <a:pt x="1104405" y="1293564"/>
                  </a:cubicBezTo>
                  <a:cubicBezTo>
                    <a:pt x="1696192" y="1085746"/>
                    <a:pt x="3002478" y="389061"/>
                    <a:pt x="3550722" y="177284"/>
                  </a:cubicBezTo>
                  <a:cubicBezTo>
                    <a:pt x="4098966" y="-34493"/>
                    <a:pt x="4144488" y="-12722"/>
                    <a:pt x="4393870" y="22904"/>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Down Arrow 19"/>
            <p:cNvSpPr/>
            <p:nvPr/>
          </p:nvSpPr>
          <p:spPr>
            <a:xfrm>
              <a:off x="2688767" y="4513178"/>
              <a:ext cx="238543" cy="432048"/>
            </a:xfrm>
            <a:prstGeom prst="downArrow">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Rectangle 20"/>
                <p:cNvSpPr/>
                <p:nvPr/>
              </p:nvSpPr>
              <p:spPr>
                <a:xfrm>
                  <a:off x="2945492" y="4497435"/>
                  <a:ext cx="649793" cy="3586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 sz="1400" i="1" smtClean="0">
                                <a:solidFill>
                                  <a:schemeClr val="bg1">
                                    <a:lumMod val="50000"/>
                                  </a:schemeClr>
                                </a:solidFill>
                                <a:latin typeface="Cambria Math" panose="02040503050406030204" pitchFamily="18" charset="0"/>
                              </a:rPr>
                            </m:ctrlPr>
                          </m:sSubSupPr>
                          <m:e>
                            <m:r>
                              <a:rPr lang="" sz="1400" i="1">
                                <a:solidFill>
                                  <a:schemeClr val="bg1">
                                    <a:lumMod val="50000"/>
                                  </a:schemeClr>
                                </a:solidFill>
                                <a:latin typeface="Cambria Math"/>
                              </a:rPr>
                              <m:t>𝜅</m:t>
                            </m:r>
                          </m:e>
                          <m:sub>
                            <m:r>
                              <a:rPr lang="" sz="1400" i="1">
                                <a:solidFill>
                                  <a:schemeClr val="bg1">
                                    <a:lumMod val="50000"/>
                                  </a:schemeClr>
                                </a:solidFill>
                                <a:latin typeface="Cambria Math"/>
                              </a:rPr>
                              <m:t>𝑡</m:t>
                            </m:r>
                          </m:sub>
                          <m:sup>
                            <m:d>
                              <m:dPr>
                                <m:ctrlPr>
                                  <a:rPr lang="" sz="1400" i="1">
                                    <a:solidFill>
                                      <a:schemeClr val="bg1">
                                        <a:lumMod val="50000"/>
                                      </a:schemeClr>
                                    </a:solidFill>
                                    <a:latin typeface="Cambria Math" panose="02040503050406030204" pitchFamily="18" charset="0"/>
                                  </a:rPr>
                                </m:ctrlPr>
                              </m:dPr>
                              <m:e>
                                <m:r>
                                  <a:rPr lang="en-GB" sz="1400" b="0" i="1" smtClean="0">
                                    <a:solidFill>
                                      <a:schemeClr val="bg1">
                                        <a:lumMod val="50000"/>
                                      </a:schemeClr>
                                    </a:solidFill>
                                    <a:latin typeface="Cambria Math"/>
                                  </a:rPr>
                                  <m:t>1</m:t>
                                </m:r>
                                <m:r>
                                  <a:rPr lang="" sz="1400">
                                    <a:solidFill>
                                      <a:schemeClr val="bg1">
                                        <a:lumMod val="50000"/>
                                      </a:schemeClr>
                                    </a:solidFill>
                                    <a:latin typeface="Cambria Math"/>
                                  </a:rPr>
                                  <m:t>,</m:t>
                                </m:r>
                                <m:r>
                                  <a:rPr lang="" sz="1400" i="1">
                                    <a:solidFill>
                                      <a:schemeClr val="bg1">
                                        <a:lumMod val="50000"/>
                                      </a:schemeClr>
                                    </a:solidFill>
                                    <a:latin typeface="Cambria Math"/>
                                  </a:rPr>
                                  <m:t>𝑅</m:t>
                                </m:r>
                              </m:e>
                            </m:d>
                          </m:sup>
                        </m:sSubSup>
                      </m:oMath>
                    </m:oMathPara>
                  </a14:m>
                  <a:endParaRPr lang="en-GB" sz="1400" dirty="0">
                    <a:solidFill>
                      <a:schemeClr val="bg1">
                        <a:lumMod val="50000"/>
                      </a:schemeClr>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2945492" y="4497435"/>
                  <a:ext cx="649793" cy="358624"/>
                </a:xfrm>
                <a:prstGeom prst="rect">
                  <a:avLst/>
                </a:prstGeom>
                <a:blipFill rotWithShape="0">
                  <a:blip r:embed="rId3"/>
                  <a:stretch>
                    <a:fillRect/>
                  </a:stretch>
                </a:blipFill>
              </p:spPr>
              <p:txBody>
                <a:bodyPr/>
                <a:lstStyle/>
                <a:p>
                  <a:r>
                    <a:rPr lang="en-GB">
                      <a:noFill/>
                    </a:rPr>
                    <a:t> </a:t>
                  </a:r>
                </a:p>
              </p:txBody>
            </p:sp>
          </mc:Fallback>
        </mc:AlternateContent>
        <p:cxnSp>
          <p:nvCxnSpPr>
            <p:cNvPr id="22" name="Straight Arrow Connector 21"/>
            <p:cNvCxnSpPr/>
            <p:nvPr/>
          </p:nvCxnSpPr>
          <p:spPr>
            <a:xfrm>
              <a:off x="231619" y="5717815"/>
              <a:ext cx="515284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Down Arrow 23"/>
            <p:cNvSpPr/>
            <p:nvPr/>
          </p:nvSpPr>
          <p:spPr>
            <a:xfrm rot="18902937">
              <a:off x="1506906" y="5111101"/>
              <a:ext cx="216000" cy="324000"/>
            </a:xfrm>
            <a:prstGeom prst="downArrow">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5" name="Rectangle 24"/>
                <p:cNvSpPr/>
                <p:nvPr/>
              </p:nvSpPr>
              <p:spPr>
                <a:xfrm>
                  <a:off x="964856" y="5283330"/>
                  <a:ext cx="650050" cy="3614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 sz="1400" i="1" smtClean="0">
                                <a:solidFill>
                                  <a:schemeClr val="bg1">
                                    <a:lumMod val="50000"/>
                                  </a:schemeClr>
                                </a:solidFill>
                                <a:latin typeface="Cambria Math" panose="02040503050406030204" pitchFamily="18" charset="0"/>
                              </a:rPr>
                            </m:ctrlPr>
                          </m:sSubSupPr>
                          <m:e>
                            <m:r>
                              <a:rPr lang="" sz="1400" i="1">
                                <a:solidFill>
                                  <a:schemeClr val="bg1">
                                    <a:lumMod val="50000"/>
                                  </a:schemeClr>
                                </a:solidFill>
                                <a:latin typeface="Cambria Math"/>
                              </a:rPr>
                              <m:t>𝜅</m:t>
                            </m:r>
                          </m:e>
                          <m:sub>
                            <m:r>
                              <a:rPr lang="" sz="1400" i="1">
                                <a:solidFill>
                                  <a:schemeClr val="bg1">
                                    <a:lumMod val="50000"/>
                                  </a:schemeClr>
                                </a:solidFill>
                                <a:latin typeface="Cambria Math"/>
                              </a:rPr>
                              <m:t>𝑡</m:t>
                            </m:r>
                          </m:sub>
                          <m:sup>
                            <m:r>
                              <a:rPr lang="" sz="1400">
                                <a:solidFill>
                                  <a:schemeClr val="bg1">
                                    <a:lumMod val="50000"/>
                                  </a:schemeClr>
                                </a:solidFill>
                                <a:latin typeface="Cambria Math"/>
                              </a:rPr>
                              <m:t>(</m:t>
                            </m:r>
                            <m:r>
                              <a:rPr lang="en-GB" sz="1400" b="0" i="1" smtClean="0">
                                <a:solidFill>
                                  <a:schemeClr val="bg1">
                                    <a:lumMod val="50000"/>
                                  </a:schemeClr>
                                </a:solidFill>
                                <a:latin typeface="Cambria Math"/>
                              </a:rPr>
                              <m:t>2</m:t>
                            </m:r>
                            <m:r>
                              <a:rPr lang="" sz="1400">
                                <a:solidFill>
                                  <a:schemeClr val="bg1">
                                    <a:lumMod val="50000"/>
                                  </a:schemeClr>
                                </a:solidFill>
                                <a:latin typeface="Cambria Math"/>
                              </a:rPr>
                              <m:t>,</m:t>
                            </m:r>
                            <m:r>
                              <a:rPr lang="" sz="1400" i="1">
                                <a:solidFill>
                                  <a:schemeClr val="bg1">
                                    <a:lumMod val="50000"/>
                                  </a:schemeClr>
                                </a:solidFill>
                                <a:latin typeface="Cambria Math"/>
                              </a:rPr>
                              <m:t>𝑅</m:t>
                            </m:r>
                            <m:r>
                              <a:rPr lang="" sz="1400">
                                <a:solidFill>
                                  <a:schemeClr val="bg1">
                                    <a:lumMod val="50000"/>
                                  </a:schemeClr>
                                </a:solidFill>
                                <a:latin typeface="Cambria Math"/>
                              </a:rPr>
                              <m:t>)</m:t>
                            </m:r>
                          </m:sup>
                        </m:sSubSup>
                      </m:oMath>
                    </m:oMathPara>
                  </a14:m>
                  <a:endParaRPr lang="en-GB" sz="1400" dirty="0">
                    <a:solidFill>
                      <a:schemeClr val="bg1">
                        <a:lumMod val="50000"/>
                      </a:schemeClr>
                    </a:solidFill>
                  </a:endParaRPr>
                </a:p>
              </p:txBody>
            </p:sp>
          </mc:Choice>
          <mc:Fallback xmlns="">
            <p:sp>
              <p:nvSpPr>
                <p:cNvPr id="25" name="Rectangle 24"/>
                <p:cNvSpPr>
                  <a:spLocks noRot="1" noChangeAspect="1" noMove="1" noResize="1" noEditPoints="1" noAdjustHandles="1" noChangeArrowheads="1" noChangeShapeType="1" noTextEdit="1"/>
                </p:cNvSpPr>
                <p:nvPr/>
              </p:nvSpPr>
              <p:spPr>
                <a:xfrm>
                  <a:off x="964856" y="5283330"/>
                  <a:ext cx="650050" cy="361446"/>
                </a:xfrm>
                <a:prstGeom prst="rect">
                  <a:avLst/>
                </a:prstGeom>
                <a:blipFill rotWithShape="0">
                  <a:blip r:embed="rId4"/>
                  <a:stretch>
                    <a:fillRect/>
                  </a:stretch>
                </a:blipFill>
              </p:spPr>
              <p:txBody>
                <a:bodyPr/>
                <a:lstStyle/>
                <a:p>
                  <a:r>
                    <a:rPr lang="en-GB">
                      <a:noFill/>
                    </a:rPr>
                    <a:t> </a:t>
                  </a:r>
                </a:p>
              </p:txBody>
            </p:sp>
          </mc:Fallback>
        </mc:AlternateContent>
        <p:cxnSp>
          <p:nvCxnSpPr>
            <p:cNvPr id="26" name="Straight Connector 25"/>
            <p:cNvCxnSpPr/>
            <p:nvPr/>
          </p:nvCxnSpPr>
          <p:spPr>
            <a:xfrm flipV="1">
              <a:off x="1824527" y="3213650"/>
              <a:ext cx="2029516" cy="2144125"/>
            </a:xfrm>
            <a:prstGeom prst="line">
              <a:avLst/>
            </a:prstGeom>
            <a:ln w="1905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287067" y="3125527"/>
              <a:ext cx="1050524" cy="648072"/>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8" name="Rectangle 27"/>
                <p:cNvSpPr/>
                <p:nvPr/>
              </p:nvSpPr>
              <p:spPr>
                <a:xfrm>
                  <a:off x="4660598" y="3413559"/>
                  <a:ext cx="650050" cy="3614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 sz="1400" i="1" smtClean="0">
                                <a:solidFill>
                                  <a:schemeClr val="bg1">
                                    <a:lumMod val="50000"/>
                                  </a:schemeClr>
                                </a:solidFill>
                                <a:latin typeface="Cambria Math" panose="02040503050406030204" pitchFamily="18" charset="0"/>
                              </a:rPr>
                            </m:ctrlPr>
                          </m:sSubSupPr>
                          <m:e>
                            <m:r>
                              <a:rPr lang="" sz="1400" i="1">
                                <a:solidFill>
                                  <a:schemeClr val="bg1">
                                    <a:lumMod val="50000"/>
                                  </a:schemeClr>
                                </a:solidFill>
                                <a:latin typeface="Cambria Math"/>
                              </a:rPr>
                              <m:t>𝜅</m:t>
                            </m:r>
                          </m:e>
                          <m:sub>
                            <m:r>
                              <a:rPr lang="" sz="1400" i="1">
                                <a:solidFill>
                                  <a:schemeClr val="bg1">
                                    <a:lumMod val="50000"/>
                                  </a:schemeClr>
                                </a:solidFill>
                                <a:latin typeface="Cambria Math"/>
                              </a:rPr>
                              <m:t>𝑡</m:t>
                            </m:r>
                          </m:sub>
                          <m:sup>
                            <m:r>
                              <a:rPr lang="" sz="1400">
                                <a:solidFill>
                                  <a:schemeClr val="bg1">
                                    <a:lumMod val="50000"/>
                                  </a:schemeClr>
                                </a:solidFill>
                                <a:latin typeface="Cambria Math"/>
                              </a:rPr>
                              <m:t>(</m:t>
                            </m:r>
                            <m:r>
                              <a:rPr lang="" sz="1400" i="1">
                                <a:solidFill>
                                  <a:schemeClr val="bg1">
                                    <a:lumMod val="50000"/>
                                  </a:schemeClr>
                                </a:solidFill>
                                <a:latin typeface="Cambria Math"/>
                              </a:rPr>
                              <m:t>3</m:t>
                            </m:r>
                            <m:r>
                              <a:rPr lang="" sz="1400">
                                <a:solidFill>
                                  <a:schemeClr val="bg1">
                                    <a:lumMod val="50000"/>
                                  </a:schemeClr>
                                </a:solidFill>
                                <a:latin typeface="Cambria Math"/>
                              </a:rPr>
                              <m:t>,</m:t>
                            </m:r>
                            <m:r>
                              <a:rPr lang="" sz="1400" i="1">
                                <a:solidFill>
                                  <a:schemeClr val="bg1">
                                    <a:lumMod val="50000"/>
                                  </a:schemeClr>
                                </a:solidFill>
                                <a:latin typeface="Cambria Math"/>
                              </a:rPr>
                              <m:t>𝑅</m:t>
                            </m:r>
                            <m:r>
                              <a:rPr lang="" sz="1400">
                                <a:solidFill>
                                  <a:schemeClr val="bg1">
                                    <a:lumMod val="50000"/>
                                  </a:schemeClr>
                                </a:solidFill>
                                <a:latin typeface="Cambria Math"/>
                              </a:rPr>
                              <m:t>)</m:t>
                            </m:r>
                          </m:sup>
                        </m:sSubSup>
                      </m:oMath>
                    </m:oMathPara>
                  </a14:m>
                  <a:endParaRPr lang="en-GB" sz="1400" dirty="0">
                    <a:solidFill>
                      <a:schemeClr val="bg1">
                        <a:lumMod val="50000"/>
                      </a:schemeClr>
                    </a:solidFill>
                  </a:endParaRPr>
                </a:p>
              </p:txBody>
            </p:sp>
          </mc:Choice>
          <mc:Fallback xmlns="">
            <p:sp>
              <p:nvSpPr>
                <p:cNvPr id="28" name="Rectangle 27"/>
                <p:cNvSpPr>
                  <a:spLocks noRot="1" noChangeAspect="1" noMove="1" noResize="1" noEditPoints="1" noAdjustHandles="1" noChangeArrowheads="1" noChangeShapeType="1" noTextEdit="1"/>
                </p:cNvSpPr>
                <p:nvPr/>
              </p:nvSpPr>
              <p:spPr>
                <a:xfrm>
                  <a:off x="4660598" y="3413559"/>
                  <a:ext cx="650050" cy="361446"/>
                </a:xfrm>
                <a:prstGeom prst="rect">
                  <a:avLst/>
                </a:prstGeom>
                <a:blipFill rotWithShape="0">
                  <a:blip r:embed="rId5"/>
                  <a:stretch>
                    <a:fillRect/>
                  </a:stretch>
                </a:blipFill>
              </p:spPr>
              <p:txBody>
                <a:bodyPr/>
                <a:lstStyle/>
                <a:p>
                  <a:r>
                    <a:rPr lang="en-GB">
                      <a:noFill/>
                    </a:rPr>
                    <a:t> </a:t>
                  </a:r>
                </a:p>
              </p:txBody>
            </p:sp>
          </mc:Fallback>
        </mc:AlternateContent>
      </p:grpSp>
      <p:sp>
        <p:nvSpPr>
          <p:cNvPr id="29" name="Rounded Rectangle 10"/>
          <p:cNvSpPr/>
          <p:nvPr/>
        </p:nvSpPr>
        <p:spPr>
          <a:xfrm>
            <a:off x="5984141" y="3385988"/>
            <a:ext cx="2700946" cy="288000"/>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bg1"/>
                </a:solidFill>
              </a:rPr>
              <a:t>Time series</a:t>
            </a:r>
            <a:endParaRPr lang="en-GB" sz="1600" dirty="0">
              <a:solidFill>
                <a:schemeClr val="bg1"/>
              </a:solidFill>
            </a:endParaRPr>
          </a:p>
        </p:txBody>
      </p:sp>
      <mc:AlternateContent xmlns:mc="http://schemas.openxmlformats.org/markup-compatibility/2006" xmlns:a14="http://schemas.microsoft.com/office/drawing/2010/main">
        <mc:Choice Requires="a14">
          <p:sp>
            <p:nvSpPr>
              <p:cNvPr id="30" name="Content Placeholder 2"/>
              <p:cNvSpPr txBox="1">
                <a:spLocks/>
              </p:cNvSpPr>
              <p:nvPr/>
            </p:nvSpPr>
            <p:spPr bwMode="auto">
              <a:xfrm>
                <a:off x="5558343" y="3723173"/>
                <a:ext cx="3585657" cy="98083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20000"/>
                  </a:spcAft>
                  <a:buClr>
                    <a:srgbClr val="6EC040"/>
                  </a:buClr>
                  <a:buBlip>
                    <a:blip r:embed="rId6"/>
                  </a:buBlip>
                  <a:defRPr sz="2800">
                    <a:solidFill>
                      <a:srgbClr val="646464"/>
                    </a:solidFill>
                    <a:latin typeface="+mn-lt"/>
                    <a:ea typeface="+mn-ea"/>
                    <a:cs typeface="+mn-cs"/>
                  </a:defRPr>
                </a:lvl1pPr>
                <a:lvl2pPr marL="742950" indent="-285750" algn="l" rtl="0" eaLnBrk="1" fontAlgn="base" hangingPunct="1">
                  <a:spcBef>
                    <a:spcPct val="10000"/>
                  </a:spcBef>
                  <a:spcAft>
                    <a:spcPct val="20000"/>
                  </a:spcAft>
                  <a:buClr>
                    <a:srgbClr val="6EC040"/>
                  </a:buClr>
                  <a:buFont typeface="Times New Roman" pitchFamily="18" charset="0"/>
                  <a:buBlip>
                    <a:blip r:embed="rId7"/>
                  </a:buBlip>
                  <a:defRPr sz="2400">
                    <a:solidFill>
                      <a:srgbClr val="646464"/>
                    </a:solidFill>
                    <a:latin typeface="+mn-lt"/>
                  </a:defRPr>
                </a:lvl2pPr>
                <a:lvl3pPr marL="1143000" indent="-228600" algn="l" rtl="0" eaLnBrk="1" fontAlgn="base" hangingPunct="1">
                  <a:spcBef>
                    <a:spcPct val="10000"/>
                  </a:spcBef>
                  <a:spcAft>
                    <a:spcPct val="20000"/>
                  </a:spcAft>
                  <a:buClr>
                    <a:srgbClr val="6EC040"/>
                  </a:buClr>
                  <a:buFont typeface="Times New Roman" pitchFamily="18" charset="0"/>
                  <a:buBlip>
                    <a:blip r:embed="rId8"/>
                  </a:buBlip>
                  <a:defRPr sz="2400">
                    <a:solidFill>
                      <a:srgbClr val="646464"/>
                    </a:solidFill>
                    <a:latin typeface="+mn-lt"/>
                  </a:defRPr>
                </a:lvl3pPr>
                <a:lvl4pPr marL="1600200" indent="-228600" algn="l" rtl="0" eaLnBrk="1" fontAlgn="base" hangingPunct="1">
                  <a:spcBef>
                    <a:spcPct val="10000"/>
                  </a:spcBef>
                  <a:spcAft>
                    <a:spcPct val="20000"/>
                  </a:spcAft>
                  <a:buClr>
                    <a:srgbClr val="6EC040"/>
                  </a:buClr>
                  <a:buFont typeface="Times New Roman" pitchFamily="18" charset="0"/>
                  <a:buBlip>
                    <a:blip r:embed="rId9"/>
                  </a:buBlip>
                  <a:defRPr sz="2400">
                    <a:solidFill>
                      <a:srgbClr val="646464"/>
                    </a:solidFill>
                    <a:latin typeface="+mn-lt"/>
                  </a:defRPr>
                </a:lvl4pPr>
                <a:lvl5pPr marL="2057400" indent="-228600" algn="l" rtl="0" eaLnBrk="1" fontAlgn="base" hangingPunct="1">
                  <a:spcBef>
                    <a:spcPct val="10000"/>
                  </a:spcBef>
                  <a:spcAft>
                    <a:spcPct val="20000"/>
                  </a:spcAft>
                  <a:buClr>
                    <a:srgbClr val="6EC040"/>
                  </a:buClr>
                  <a:buBlip>
                    <a:blip r:embed="rId10"/>
                  </a:buBlip>
                  <a:defRPr sz="2400">
                    <a:solidFill>
                      <a:srgbClr val="646464"/>
                    </a:solidFill>
                    <a:latin typeface="+mn-lt"/>
                  </a:defRPr>
                </a:lvl5pPr>
                <a:lvl6pPr marL="2514600" indent="-228600" algn="l" rtl="0" eaLnBrk="1" fontAlgn="base" hangingPunct="1">
                  <a:spcBef>
                    <a:spcPct val="10000"/>
                  </a:spcBef>
                  <a:spcAft>
                    <a:spcPct val="20000"/>
                  </a:spcAft>
                  <a:buClr>
                    <a:srgbClr val="6EC040"/>
                  </a:buClr>
                  <a:buBlip>
                    <a:blip r:embed="rId10"/>
                  </a:buBlip>
                  <a:defRPr sz="2400">
                    <a:solidFill>
                      <a:srgbClr val="646464"/>
                    </a:solidFill>
                    <a:latin typeface="+mn-lt"/>
                  </a:defRPr>
                </a:lvl6pPr>
                <a:lvl7pPr marL="2971800" indent="-228600" algn="l" rtl="0" eaLnBrk="1" fontAlgn="base" hangingPunct="1">
                  <a:spcBef>
                    <a:spcPct val="10000"/>
                  </a:spcBef>
                  <a:spcAft>
                    <a:spcPct val="20000"/>
                  </a:spcAft>
                  <a:buClr>
                    <a:srgbClr val="6EC040"/>
                  </a:buClr>
                  <a:buBlip>
                    <a:blip r:embed="rId10"/>
                  </a:buBlip>
                  <a:defRPr sz="2400">
                    <a:solidFill>
                      <a:srgbClr val="646464"/>
                    </a:solidFill>
                    <a:latin typeface="+mn-lt"/>
                  </a:defRPr>
                </a:lvl7pPr>
                <a:lvl8pPr marL="3429000" indent="-228600" algn="l" rtl="0" eaLnBrk="1" fontAlgn="base" hangingPunct="1">
                  <a:spcBef>
                    <a:spcPct val="10000"/>
                  </a:spcBef>
                  <a:spcAft>
                    <a:spcPct val="20000"/>
                  </a:spcAft>
                  <a:buClr>
                    <a:srgbClr val="6EC040"/>
                  </a:buClr>
                  <a:buBlip>
                    <a:blip r:embed="rId10"/>
                  </a:buBlip>
                  <a:defRPr sz="2400">
                    <a:solidFill>
                      <a:srgbClr val="646464"/>
                    </a:solidFill>
                    <a:latin typeface="+mn-lt"/>
                  </a:defRPr>
                </a:lvl8pPr>
                <a:lvl9pPr marL="3886200" indent="-228600" algn="l" rtl="0" eaLnBrk="1" fontAlgn="base" hangingPunct="1">
                  <a:spcBef>
                    <a:spcPct val="10000"/>
                  </a:spcBef>
                  <a:spcAft>
                    <a:spcPct val="20000"/>
                  </a:spcAft>
                  <a:buClr>
                    <a:srgbClr val="6EC040"/>
                  </a:buClr>
                  <a:buBlip>
                    <a:blip r:embed="rId10"/>
                  </a:buBlip>
                  <a:defRPr sz="2400">
                    <a:solidFill>
                      <a:srgbClr val="646464"/>
                    </a:solidFill>
                    <a:latin typeface="+mn-lt"/>
                  </a:defRPr>
                </a:lvl9pPr>
              </a:lstStyle>
              <a:p>
                <a:pPr marL="228600" indent="-273050">
                  <a:buClr>
                    <a:schemeClr val="accent6"/>
                  </a:buClr>
                  <a:buFont typeface="Arial" panose="020B0604020202020204" pitchFamily="34" charset="0"/>
                  <a:buChar char="•"/>
                </a:pPr>
                <a14:m>
                  <m:oMath xmlns:m="http://schemas.openxmlformats.org/officeDocument/2006/math">
                    <m:sSubSup>
                      <m:sSubSupPr>
                        <m:ctrlPr>
                          <a:rPr lang="" sz="1200" i="1" smtClean="0">
                            <a:solidFill>
                              <a:schemeClr val="accent6"/>
                            </a:solidFill>
                            <a:latin typeface="Cambria Math" panose="02040503050406030204" pitchFamily="18" charset="0"/>
                          </a:rPr>
                        </m:ctrlPr>
                      </m:sSubSupPr>
                      <m:e>
                        <m:r>
                          <a:rPr lang="" sz="1200" i="1">
                            <a:solidFill>
                              <a:schemeClr val="accent6"/>
                            </a:solidFill>
                            <a:latin typeface="Cambria Math"/>
                          </a:rPr>
                          <m:t>𝜅</m:t>
                        </m:r>
                      </m:e>
                      <m:sub>
                        <m:r>
                          <a:rPr lang="" sz="1200" i="1">
                            <a:solidFill>
                              <a:schemeClr val="accent6"/>
                            </a:solidFill>
                            <a:latin typeface="Cambria Math"/>
                          </a:rPr>
                          <m:t>𝑡</m:t>
                        </m:r>
                      </m:sub>
                      <m:sup>
                        <m:r>
                          <a:rPr lang="" sz="1200">
                            <a:solidFill>
                              <a:schemeClr val="accent6"/>
                            </a:solidFill>
                            <a:latin typeface="Cambria Math"/>
                          </a:rPr>
                          <m:t>(</m:t>
                        </m:r>
                        <m:r>
                          <a:rPr lang="en-GB" sz="1200" b="0" i="0" smtClean="0">
                            <a:solidFill>
                              <a:schemeClr val="accent6"/>
                            </a:solidFill>
                            <a:latin typeface="Cambria Math"/>
                          </a:rPr>
                          <m:t>∗</m:t>
                        </m:r>
                        <m:r>
                          <a:rPr lang="" sz="1200">
                            <a:solidFill>
                              <a:schemeClr val="accent6"/>
                            </a:solidFill>
                            <a:latin typeface="Cambria Math"/>
                          </a:rPr>
                          <m:t>,</m:t>
                        </m:r>
                        <m:r>
                          <a:rPr lang="" sz="1200" i="1">
                            <a:solidFill>
                              <a:schemeClr val="accent6"/>
                            </a:solidFill>
                            <a:latin typeface="Cambria Math"/>
                          </a:rPr>
                          <m:t>𝑅</m:t>
                        </m:r>
                        <m:r>
                          <a:rPr lang="" sz="1200">
                            <a:solidFill>
                              <a:schemeClr val="accent6"/>
                            </a:solidFill>
                            <a:latin typeface="Cambria Math"/>
                          </a:rPr>
                          <m:t>)</m:t>
                        </m:r>
                      </m:sup>
                    </m:sSubSup>
                  </m:oMath>
                </a14:m>
                <a:r>
                  <a:rPr lang="en-GB" sz="1200" kern="0" dirty="0" smtClean="0">
                    <a:solidFill>
                      <a:schemeClr val="accent6"/>
                    </a:solidFill>
                  </a:rPr>
                  <a:t>: Multivariate Random Walk with Drift</a:t>
                </a:r>
              </a:p>
              <a:p>
                <a:pPr marL="241300" indent="-285750">
                  <a:buClr>
                    <a:schemeClr val="accent6"/>
                  </a:buClr>
                  <a:buFont typeface="Arial" panose="020B0604020202020204" pitchFamily="34" charset="0"/>
                  <a:buChar char="•"/>
                </a:pPr>
                <a14:m>
                  <m:oMath xmlns:m="http://schemas.openxmlformats.org/officeDocument/2006/math">
                    <m:sSubSup>
                      <m:sSubSupPr>
                        <m:ctrlPr>
                          <a:rPr lang="" sz="1200" i="1">
                            <a:solidFill>
                              <a:schemeClr val="accent6"/>
                            </a:solidFill>
                            <a:latin typeface="Cambria Math" panose="02040503050406030204" pitchFamily="18" charset="0"/>
                          </a:rPr>
                        </m:ctrlPr>
                      </m:sSubSupPr>
                      <m:e>
                        <m:r>
                          <a:rPr lang="" sz="1200" i="1">
                            <a:solidFill>
                              <a:schemeClr val="accent6"/>
                            </a:solidFill>
                            <a:latin typeface="Cambria Math"/>
                          </a:rPr>
                          <m:t>𝛾</m:t>
                        </m:r>
                      </m:e>
                      <m:sub>
                        <m:r>
                          <a:rPr lang="" sz="1200" i="1">
                            <a:solidFill>
                              <a:schemeClr val="accent6"/>
                            </a:solidFill>
                            <a:latin typeface="Cambria Math"/>
                          </a:rPr>
                          <m:t>𝑡</m:t>
                        </m:r>
                        <m:r>
                          <a:rPr lang="" sz="1200">
                            <a:solidFill>
                              <a:schemeClr val="accent6"/>
                            </a:solidFill>
                            <a:latin typeface="Cambria Math"/>
                          </a:rPr>
                          <m:t>−</m:t>
                        </m:r>
                        <m:r>
                          <a:rPr lang="" sz="1200" i="1">
                            <a:solidFill>
                              <a:schemeClr val="accent6"/>
                            </a:solidFill>
                            <a:latin typeface="Cambria Math"/>
                          </a:rPr>
                          <m:t>𝑥</m:t>
                        </m:r>
                      </m:sub>
                      <m:sup>
                        <m:r>
                          <a:rPr lang="" sz="1200" i="1">
                            <a:solidFill>
                              <a:schemeClr val="accent6"/>
                            </a:solidFill>
                            <a:latin typeface="Cambria Math"/>
                          </a:rPr>
                          <m:t>𝑅</m:t>
                        </m:r>
                      </m:sup>
                    </m:sSubSup>
                    <m:r>
                      <a:rPr lang="" sz="1200" i="1">
                        <a:solidFill>
                          <a:schemeClr val="accent6"/>
                        </a:solidFill>
                        <a:latin typeface="Cambria Math"/>
                      </a:rPr>
                      <m:t> </m:t>
                    </m:r>
                  </m:oMath>
                </a14:m>
                <a:r>
                  <a:rPr lang="en-GB" sz="1200" kern="0" dirty="0" smtClean="0">
                    <a:solidFill>
                      <a:schemeClr val="accent6"/>
                    </a:solidFill>
                  </a:rPr>
                  <a:t>: </a:t>
                </a:r>
                <a:r>
                  <a:rPr lang="en-GB" sz="1200" kern="0" dirty="0" err="1" smtClean="0">
                    <a:solidFill>
                      <a:schemeClr val="accent6"/>
                    </a:solidFill>
                  </a:rPr>
                  <a:t>ARIMA</a:t>
                </a:r>
                <a:endParaRPr lang="en-GB" sz="1200" kern="0" dirty="0" smtClean="0"/>
              </a:p>
            </p:txBody>
          </p:sp>
        </mc:Choice>
        <mc:Fallback xmlns="">
          <p:sp>
            <p:nvSpPr>
              <p:cNvPr id="30" name="Content Placeholder 2"/>
              <p:cNvSpPr txBox="1">
                <a:spLocks noRot="1" noChangeAspect="1" noMove="1" noResize="1" noEditPoints="1" noAdjustHandles="1" noChangeArrowheads="1" noChangeShapeType="1" noTextEdit="1"/>
              </p:cNvSpPr>
              <p:nvPr/>
            </p:nvSpPr>
            <p:spPr bwMode="auto">
              <a:xfrm>
                <a:off x="5558343" y="3723173"/>
                <a:ext cx="3585657" cy="980835"/>
              </a:xfrm>
              <a:prstGeom prst="rect">
                <a:avLst/>
              </a:prstGeom>
              <a:blipFill rotWithShape="0">
                <a:blip r:embed="rId11"/>
                <a:stretch>
                  <a:fillRect/>
                </a:stretch>
              </a:blipFill>
              <a:ln w="9525" algn="ctr">
                <a:noFill/>
                <a:miter lim="800000"/>
                <a:headEnd/>
                <a:tailEnd/>
              </a:ln>
              <a:effectLst/>
            </p:spPr>
            <p:txBody>
              <a:bodyPr/>
              <a:lstStyle/>
              <a:p>
                <a:r>
                  <a:rPr lang="en-GB">
                    <a:noFill/>
                  </a:rPr>
                  <a:t> </a:t>
                </a:r>
              </a:p>
            </p:txBody>
          </p:sp>
        </mc:Fallback>
      </mc:AlternateContent>
      <p:sp>
        <p:nvSpPr>
          <p:cNvPr id="31" name="TextBox 30"/>
          <p:cNvSpPr txBox="1"/>
          <p:nvPr/>
        </p:nvSpPr>
        <p:spPr>
          <a:xfrm>
            <a:off x="450328" y="3510213"/>
            <a:ext cx="1455297" cy="25391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050" dirty="0" smtClean="0"/>
              <a:t>Mortality curve (year t)</a:t>
            </a:r>
            <a:endParaRPr lang="en-GB" sz="1050" dirty="0"/>
          </a:p>
        </p:txBody>
      </p:sp>
      <p:sp>
        <p:nvSpPr>
          <p:cNvPr id="32" name="Content Placeholder 2"/>
          <p:cNvSpPr txBox="1">
            <a:spLocks/>
          </p:cNvSpPr>
          <p:nvPr/>
        </p:nvSpPr>
        <p:spPr>
          <a:xfrm>
            <a:off x="5739676" y="4999060"/>
            <a:ext cx="3404324" cy="234395"/>
          </a:xfrm>
          <a:prstGeom prst="rect">
            <a:avLst/>
          </a:prstGeom>
        </p:spPr>
        <p:txBody>
          <a:bodyPr vert="horz" lIns="91440" tIns="45720" rIns="91440" bIns="45720" rtlCol="0">
            <a:noAutofit/>
          </a:bodyPr>
          <a:lstStyle>
            <a:lvl1pPr marL="268288" indent="-268288" algn="l" defTabSz="685800" rtl="0" eaLnBrk="1" latinLnBrk="0" hangingPunct="1">
              <a:lnSpc>
                <a:spcPct val="90000"/>
              </a:lnSpc>
              <a:spcBef>
                <a:spcPts val="750"/>
              </a:spcBef>
              <a:buClr>
                <a:schemeClr val="accent1"/>
              </a:buClr>
              <a:buFont typeface="Arial" panose="020B0604020202020204" pitchFamily="34" charset="0"/>
              <a:buChar char="•"/>
              <a:defRPr sz="2400" kern="1200">
                <a:solidFill>
                  <a:srgbClr val="45555F"/>
                </a:solidFill>
                <a:latin typeface="Arial" panose="020B0604020202020204" pitchFamily="34" charset="0"/>
                <a:ea typeface="+mn-ea"/>
                <a:cs typeface="Arial" panose="020B0604020202020204" pitchFamily="34" charset="0"/>
              </a:defRPr>
            </a:lvl1pPr>
            <a:lvl2pPr marL="627063" indent="-284163" algn="l" defTabSz="685800" rtl="0" eaLnBrk="1" latinLnBrk="0" hangingPunct="1">
              <a:lnSpc>
                <a:spcPct val="90000"/>
              </a:lnSpc>
              <a:spcBef>
                <a:spcPts val="375"/>
              </a:spcBef>
              <a:buClr>
                <a:schemeClr val="accent1"/>
              </a:buClr>
              <a:buFont typeface="Arial" panose="020B0604020202020204" pitchFamily="34" charset="0"/>
              <a:buChar char="‒"/>
              <a:defRPr sz="2000" kern="1200">
                <a:solidFill>
                  <a:srgbClr val="45555F"/>
                </a:solidFill>
                <a:latin typeface="Arial" panose="020B0604020202020204" pitchFamily="34" charset="0"/>
                <a:ea typeface="+mn-ea"/>
                <a:cs typeface="Arial" panose="020B0604020202020204" pitchFamily="34" charset="0"/>
              </a:defRPr>
            </a:lvl2pPr>
            <a:lvl3pPr marL="896938" indent="-211138"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rgbClr val="45555F"/>
                </a:solidFill>
                <a:latin typeface="Arial" panose="020B0604020202020204" pitchFamily="34" charset="0"/>
                <a:ea typeface="+mn-ea"/>
                <a:cs typeface="Arial" panose="020B0604020202020204" pitchFamily="34" charset="0"/>
              </a:defRPr>
            </a:lvl3pPr>
            <a:lvl4pPr marL="1254125" indent="-225425"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rgbClr val="45555F"/>
                </a:solidFill>
                <a:latin typeface="Arial" panose="020B0604020202020204" pitchFamily="34" charset="0"/>
                <a:ea typeface="+mn-ea"/>
                <a:cs typeface="Arial" panose="020B0604020202020204" pitchFamily="34" charset="0"/>
              </a:defRPr>
            </a:lvl4pPr>
            <a:lvl5pPr marL="1611313" indent="-239713" algn="l" defTabSz="685800" rtl="0" eaLnBrk="1" latinLnBrk="0" hangingPunct="1">
              <a:lnSpc>
                <a:spcPct val="90000"/>
              </a:lnSpc>
              <a:spcBef>
                <a:spcPts val="375"/>
              </a:spcBef>
              <a:buClr>
                <a:schemeClr val="accent1"/>
              </a:buClr>
              <a:buFont typeface="Arial" panose="020B0604020202020204" pitchFamily="34" charset="0"/>
              <a:buChar char="•"/>
              <a:defRPr sz="1400" kern="1200">
                <a:solidFill>
                  <a:srgbClr val="45555F"/>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mj-lt"/>
              <a:buAutoNum type="arabicPeriod"/>
            </a:pPr>
            <a:r>
              <a:rPr lang="en-GB" sz="1200" dirty="0" smtClean="0">
                <a:latin typeface="+mn-lt"/>
              </a:rPr>
              <a:t>Trend risk</a:t>
            </a:r>
            <a:endParaRPr lang="en-GB" sz="1350" b="1" dirty="0" smtClean="0"/>
          </a:p>
          <a:p>
            <a:pPr marL="0" indent="0">
              <a:buNone/>
            </a:pPr>
            <a:endParaRPr lang="en-GB" sz="1600" dirty="0" smtClean="0"/>
          </a:p>
          <a:p>
            <a:pPr lvl="1"/>
            <a:endParaRPr lang="en-GB" sz="1200" dirty="0" smtClean="0"/>
          </a:p>
        </p:txBody>
      </p:sp>
      <p:sp>
        <p:nvSpPr>
          <p:cNvPr id="33" name="Rounded Rectangle 32"/>
          <p:cNvSpPr/>
          <p:nvPr/>
        </p:nvSpPr>
        <p:spPr>
          <a:xfrm>
            <a:off x="5984141" y="4604616"/>
            <a:ext cx="2700946" cy="285957"/>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bg1"/>
                </a:solidFill>
              </a:rPr>
              <a:t>Risks captured</a:t>
            </a:r>
            <a:endParaRPr lang="en-GB" sz="1600" b="1" dirty="0">
              <a:solidFill>
                <a:schemeClr val="bg1"/>
              </a:solidFill>
            </a:endParaRPr>
          </a:p>
        </p:txBody>
      </p:sp>
    </p:spTree>
    <p:extLst>
      <p:ext uri="{BB962C8B-B14F-4D97-AF65-F5344CB8AC3E}">
        <p14:creationId xmlns:p14="http://schemas.microsoft.com/office/powerpoint/2010/main" val="318138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9" grpId="0" animBg="1"/>
      <p:bldP spid="30" grpId="0"/>
      <p:bldP spid="31" grpId="0" animBg="1"/>
      <p:bldP spid="32" grpId="0"/>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077" y="365126"/>
            <a:ext cx="8250009" cy="1043345"/>
          </a:xfrm>
        </p:spPr>
        <p:txBody>
          <a:bodyPr/>
          <a:lstStyle/>
          <a:p>
            <a:r>
              <a:rPr lang="en-GB" dirty="0" smtClean="0"/>
              <a:t>M7-M5 model</a:t>
            </a:r>
            <a:br>
              <a:rPr lang="en-GB" dirty="0" smtClean="0"/>
            </a:br>
            <a:r>
              <a:rPr lang="en-GB" sz="2400" dirty="0">
                <a:solidFill>
                  <a:schemeClr val="accent3"/>
                </a:solidFill>
              </a:rPr>
              <a:t>Modelling </a:t>
            </a:r>
            <a:r>
              <a:rPr lang="en-GB" sz="2400" dirty="0" smtClean="0">
                <a:solidFill>
                  <a:schemeClr val="accent3"/>
                </a:solidFill>
              </a:rPr>
              <a:t>difference </a:t>
            </a:r>
            <a:r>
              <a:rPr lang="en-GB" sz="2400" dirty="0">
                <a:solidFill>
                  <a:schemeClr val="accent3"/>
                </a:solidFill>
              </a:rPr>
              <a:t>between </a:t>
            </a:r>
            <a:r>
              <a:rPr lang="en-GB" sz="2400" dirty="0" smtClean="0">
                <a:solidFill>
                  <a:schemeClr val="accent3"/>
                </a:solidFill>
              </a:rPr>
              <a:t>portfolio and reference popn. (M5</a:t>
            </a:r>
            <a:r>
              <a:rPr lang="en-GB" sz="2400" dirty="0">
                <a:solidFill>
                  <a:schemeClr val="accent3"/>
                </a:solidFill>
              </a:rPr>
              <a:t>)</a:t>
            </a:r>
            <a:endParaRPr lang="en-GB" dirty="0">
              <a:solidFill>
                <a:schemeClr val="accent3"/>
              </a:solidFill>
            </a:endParaRPr>
          </a:p>
        </p:txBody>
      </p:sp>
      <mc:AlternateContent xmlns:mc="http://schemas.openxmlformats.org/markup-compatibility/2006" xmlns:a14="http://schemas.microsoft.com/office/drawing/2010/main">
        <mc:Choice Requires="a14">
          <p:sp>
            <p:nvSpPr>
              <p:cNvPr id="11" name="4 Rectángulo"/>
              <p:cNvSpPr/>
              <p:nvPr/>
            </p:nvSpPr>
            <p:spPr>
              <a:xfrm>
                <a:off x="-34206" y="1514955"/>
                <a:ext cx="5868144" cy="576889"/>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a:spAutoFit/>
              </a:bodyPr>
              <a:lstStyle/>
              <a:p>
                <a:pPr fontAlgn="t"/>
                <a14:m>
                  <m:oMathPara xmlns:m="http://schemas.openxmlformats.org/officeDocument/2006/math">
                    <m:oMathParaPr>
                      <m:jc m:val="centerGroup"/>
                    </m:oMathParaPr>
                    <m:oMath xmlns:m="http://schemas.openxmlformats.org/officeDocument/2006/math">
                      <m:func>
                        <m:funcPr>
                          <m:ctrlPr>
                            <a:rPr lang="en-GB" sz="1400" i="1" smtClean="0">
                              <a:latin typeface="Cambria Math" panose="02040503050406030204" pitchFamily="18" charset="0"/>
                            </a:rPr>
                          </m:ctrlPr>
                        </m:funcPr>
                        <m:fName>
                          <m:r>
                            <m:rPr>
                              <m:sty m:val="p"/>
                            </m:rPr>
                            <a:rPr lang="en-GB" sz="1400">
                              <a:latin typeface="Cambria Math"/>
                            </a:rPr>
                            <m:t>logit</m:t>
                          </m:r>
                        </m:fName>
                        <m:e>
                          <m:sSubSup>
                            <m:sSubSupPr>
                              <m:ctrlPr>
                                <a:rPr lang="en-GB" sz="1400" i="1">
                                  <a:latin typeface="Cambria Math" panose="02040503050406030204" pitchFamily="18" charset="0"/>
                                </a:rPr>
                              </m:ctrlPr>
                            </m:sSubSupPr>
                            <m:e>
                              <m:r>
                                <a:rPr lang="en-GB" sz="1400" i="1">
                                  <a:latin typeface="Cambria Math"/>
                                </a:rPr>
                                <m:t>𝑞</m:t>
                              </m:r>
                            </m:e>
                            <m:sub>
                              <m:r>
                                <a:rPr lang="en-GB" sz="1400" i="1">
                                  <a:latin typeface="Cambria Math"/>
                                </a:rPr>
                                <m:t>𝑥𝑡</m:t>
                              </m:r>
                            </m:sub>
                            <m:sup>
                              <m:r>
                                <a:rPr lang="en-GB" sz="1400" i="1">
                                  <a:latin typeface="Cambria Math"/>
                                </a:rPr>
                                <m:t>𝐵</m:t>
                              </m:r>
                            </m:sup>
                          </m:sSubSup>
                        </m:e>
                      </m:func>
                      <m:r>
                        <a:rPr lang="en-GB" sz="1400" i="1">
                          <a:latin typeface="Cambria Math"/>
                        </a:rPr>
                        <m:t>−</m:t>
                      </m:r>
                      <m:func>
                        <m:funcPr>
                          <m:ctrlPr>
                            <a:rPr lang="en-GB" sz="1400" i="1">
                              <a:latin typeface="Cambria Math" panose="02040503050406030204" pitchFamily="18" charset="0"/>
                            </a:rPr>
                          </m:ctrlPr>
                        </m:funcPr>
                        <m:fName>
                          <m:r>
                            <m:rPr>
                              <m:sty m:val="p"/>
                            </m:rPr>
                            <a:rPr lang="en-GB" sz="1400">
                              <a:latin typeface="Cambria Math"/>
                            </a:rPr>
                            <m:t>logit</m:t>
                          </m:r>
                        </m:fName>
                        <m:e>
                          <m:sSubSup>
                            <m:sSubSupPr>
                              <m:ctrlPr>
                                <a:rPr lang="en-GB" sz="1400" i="1">
                                  <a:latin typeface="Cambria Math" panose="02040503050406030204" pitchFamily="18" charset="0"/>
                                </a:rPr>
                              </m:ctrlPr>
                            </m:sSubSupPr>
                            <m:e>
                              <m:r>
                                <a:rPr lang="en-GB" sz="1400" i="1">
                                  <a:latin typeface="Cambria Math"/>
                                </a:rPr>
                                <m:t>𝑞</m:t>
                              </m:r>
                            </m:e>
                            <m:sub>
                              <m:r>
                                <a:rPr lang="en-GB" sz="1400" i="1">
                                  <a:latin typeface="Cambria Math"/>
                                </a:rPr>
                                <m:t>𝑥𝑡</m:t>
                              </m:r>
                            </m:sub>
                            <m:sup>
                              <m:r>
                                <a:rPr lang="en-GB" sz="1400" i="1">
                                  <a:latin typeface="Cambria Math"/>
                                </a:rPr>
                                <m:t>𝑅</m:t>
                              </m:r>
                            </m:sup>
                          </m:sSubSup>
                        </m:e>
                      </m:func>
                      <m:r>
                        <a:rPr lang="en-GB" sz="1400" b="0" i="1" smtClean="0">
                          <a:latin typeface="Cambria Math" panose="02040503050406030204" pitchFamily="18" charset="0"/>
                        </a:rPr>
                        <m:t>         </m:t>
                      </m:r>
                      <m:r>
                        <a:rPr lang="en-GB" sz="1400" i="1">
                          <a:latin typeface="Cambria Math"/>
                        </a:rPr>
                        <m:t>=</m:t>
                      </m:r>
                      <m:sSubSup>
                        <m:sSubSupPr>
                          <m:ctrlPr>
                            <a:rPr lang="" sz="1400" i="1">
                              <a:solidFill>
                                <a:schemeClr val="tx1">
                                  <a:lumMod val="50000"/>
                                </a:schemeClr>
                              </a:solidFill>
                              <a:latin typeface="Cambria Math" panose="02040503050406030204" pitchFamily="18" charset="0"/>
                            </a:rPr>
                          </m:ctrlPr>
                        </m:sSubSupPr>
                        <m:e>
                          <m:r>
                            <a:rPr lang="en-GB" sz="1400" b="0" i="1" smtClean="0">
                              <a:solidFill>
                                <a:schemeClr val="tx1">
                                  <a:lumMod val="50000"/>
                                </a:schemeClr>
                              </a:solidFill>
                              <a:latin typeface="Cambria Math" panose="02040503050406030204" pitchFamily="18" charset="0"/>
                            </a:rPr>
                            <m:t>        </m:t>
                          </m:r>
                          <m:r>
                            <a:rPr lang="" sz="1400" i="1">
                              <a:solidFill>
                                <a:schemeClr val="tx1">
                                  <a:lumMod val="50000"/>
                                </a:schemeClr>
                              </a:solidFill>
                              <a:latin typeface="Cambria Math"/>
                            </a:rPr>
                            <m:t>𝜅</m:t>
                          </m:r>
                        </m:e>
                        <m:sub>
                          <m:r>
                            <a:rPr lang="" sz="1400" i="1">
                              <a:solidFill>
                                <a:schemeClr val="tx1">
                                  <a:lumMod val="50000"/>
                                </a:schemeClr>
                              </a:solidFill>
                              <a:latin typeface="Cambria Math"/>
                            </a:rPr>
                            <m:t>𝑡</m:t>
                          </m:r>
                        </m:sub>
                        <m:sup>
                          <m:d>
                            <m:dPr>
                              <m:ctrlPr>
                                <a:rPr lang="" sz="1400" i="1">
                                  <a:solidFill>
                                    <a:schemeClr val="tx1">
                                      <a:lumMod val="50000"/>
                                    </a:schemeClr>
                                  </a:solidFill>
                                  <a:latin typeface="Cambria Math" panose="02040503050406030204" pitchFamily="18" charset="0"/>
                                </a:rPr>
                              </m:ctrlPr>
                            </m:dPr>
                            <m:e>
                              <m:r>
                                <a:rPr lang="" sz="1400" i="1">
                                  <a:solidFill>
                                    <a:schemeClr val="tx1">
                                      <a:lumMod val="50000"/>
                                    </a:schemeClr>
                                  </a:solidFill>
                                  <a:latin typeface="Cambria Math"/>
                                </a:rPr>
                                <m:t>1</m:t>
                              </m:r>
                              <m:r>
                                <a:rPr lang="" sz="1400">
                                  <a:solidFill>
                                    <a:schemeClr val="tx1">
                                      <a:lumMod val="50000"/>
                                    </a:schemeClr>
                                  </a:solidFill>
                                  <a:latin typeface="Cambria Math"/>
                                </a:rPr>
                                <m:t>,</m:t>
                              </m:r>
                              <m:r>
                                <m:rPr>
                                  <m:sty m:val="p"/>
                                </m:rPr>
                                <a:rPr lang="en-GB" sz="1400">
                                  <a:solidFill>
                                    <a:schemeClr val="tx1">
                                      <a:lumMod val="50000"/>
                                    </a:schemeClr>
                                  </a:solidFill>
                                  <a:latin typeface="Cambria Math" panose="02040503050406030204" pitchFamily="18" charset="0"/>
                                </a:rPr>
                                <m:t>B</m:t>
                              </m:r>
                            </m:e>
                          </m:d>
                        </m:sup>
                      </m:sSubSup>
                      <m:r>
                        <a:rPr lang="en-GB" sz="1400" b="0" i="1" smtClean="0">
                          <a:solidFill>
                            <a:schemeClr val="tx1">
                              <a:lumMod val="50000"/>
                            </a:schemeClr>
                          </a:solidFill>
                          <a:latin typeface="Cambria Math" panose="02040503050406030204" pitchFamily="18" charset="0"/>
                        </a:rPr>
                        <m:t>         </m:t>
                      </m:r>
                      <m:r>
                        <a:rPr lang="" sz="1400">
                          <a:solidFill>
                            <a:schemeClr val="tx1">
                              <a:lumMod val="50000"/>
                            </a:schemeClr>
                          </a:solidFill>
                          <a:latin typeface="Cambria Math"/>
                        </a:rPr>
                        <m:t>+</m:t>
                      </m:r>
                      <m:r>
                        <a:rPr lang="en-GB" sz="1400" b="0" i="1" smtClean="0">
                          <a:solidFill>
                            <a:schemeClr val="tx1">
                              <a:lumMod val="50000"/>
                            </a:schemeClr>
                          </a:solidFill>
                          <a:latin typeface="Cambria Math" panose="02040503050406030204" pitchFamily="18" charset="0"/>
                        </a:rPr>
                        <m:t>        </m:t>
                      </m:r>
                      <m:d>
                        <m:dPr>
                          <m:ctrlPr>
                            <a:rPr lang="" sz="1400" i="1">
                              <a:solidFill>
                                <a:schemeClr val="tx1">
                                  <a:lumMod val="50000"/>
                                </a:schemeClr>
                              </a:solidFill>
                              <a:latin typeface="Cambria Math" panose="02040503050406030204" pitchFamily="18" charset="0"/>
                            </a:rPr>
                          </m:ctrlPr>
                        </m:dPr>
                        <m:e>
                          <m:r>
                            <a:rPr lang="" sz="1400" i="1">
                              <a:solidFill>
                                <a:schemeClr val="tx1">
                                  <a:lumMod val="50000"/>
                                </a:schemeClr>
                              </a:solidFill>
                              <a:latin typeface="Cambria Math"/>
                            </a:rPr>
                            <m:t>𝑥</m:t>
                          </m:r>
                          <m:r>
                            <a:rPr lang="" sz="1400">
                              <a:solidFill>
                                <a:schemeClr val="tx1">
                                  <a:lumMod val="50000"/>
                                </a:schemeClr>
                              </a:solidFill>
                              <a:latin typeface="Cambria Math"/>
                            </a:rPr>
                            <m:t>−</m:t>
                          </m:r>
                          <m:acc>
                            <m:accPr>
                              <m:chr m:val="̅"/>
                              <m:ctrlPr>
                                <a:rPr lang="" sz="1400" i="1">
                                  <a:solidFill>
                                    <a:schemeClr val="tx1">
                                      <a:lumMod val="50000"/>
                                    </a:schemeClr>
                                  </a:solidFill>
                                  <a:latin typeface="Cambria Math" panose="02040503050406030204" pitchFamily="18" charset="0"/>
                                </a:rPr>
                              </m:ctrlPr>
                            </m:accPr>
                            <m:e>
                              <m:r>
                                <a:rPr lang="" sz="1400" i="1">
                                  <a:solidFill>
                                    <a:schemeClr val="tx1">
                                      <a:lumMod val="50000"/>
                                    </a:schemeClr>
                                  </a:solidFill>
                                  <a:latin typeface="Cambria Math"/>
                                </a:rPr>
                                <m:t>𝑥</m:t>
                              </m:r>
                            </m:e>
                          </m:acc>
                        </m:e>
                      </m:d>
                      <m:sSubSup>
                        <m:sSubSupPr>
                          <m:ctrlPr>
                            <a:rPr lang="" sz="1400" i="1">
                              <a:solidFill>
                                <a:schemeClr val="tx1">
                                  <a:lumMod val="50000"/>
                                </a:schemeClr>
                              </a:solidFill>
                              <a:latin typeface="Cambria Math" panose="02040503050406030204" pitchFamily="18" charset="0"/>
                            </a:rPr>
                          </m:ctrlPr>
                        </m:sSubSupPr>
                        <m:e>
                          <m:r>
                            <a:rPr lang="" sz="1400" i="1">
                              <a:solidFill>
                                <a:schemeClr val="tx1">
                                  <a:lumMod val="50000"/>
                                </a:schemeClr>
                              </a:solidFill>
                              <a:latin typeface="Cambria Math"/>
                            </a:rPr>
                            <m:t>𝜅</m:t>
                          </m:r>
                        </m:e>
                        <m:sub>
                          <m:r>
                            <a:rPr lang="" sz="1400" i="1">
                              <a:solidFill>
                                <a:schemeClr val="tx1">
                                  <a:lumMod val="50000"/>
                                </a:schemeClr>
                              </a:solidFill>
                              <a:latin typeface="Cambria Math"/>
                            </a:rPr>
                            <m:t>𝑡</m:t>
                          </m:r>
                        </m:sub>
                        <m:sup>
                          <m:d>
                            <m:dPr>
                              <m:ctrlPr>
                                <a:rPr lang="" sz="1400" i="1">
                                  <a:solidFill>
                                    <a:schemeClr val="tx1">
                                      <a:lumMod val="50000"/>
                                    </a:schemeClr>
                                  </a:solidFill>
                                  <a:latin typeface="Cambria Math" panose="02040503050406030204" pitchFamily="18" charset="0"/>
                                </a:rPr>
                              </m:ctrlPr>
                            </m:dPr>
                            <m:e>
                              <m:r>
                                <a:rPr lang="" sz="1400" i="1">
                                  <a:solidFill>
                                    <a:schemeClr val="tx1">
                                      <a:lumMod val="50000"/>
                                    </a:schemeClr>
                                  </a:solidFill>
                                  <a:latin typeface="Cambria Math"/>
                                </a:rPr>
                                <m:t>2</m:t>
                              </m:r>
                              <m:r>
                                <a:rPr lang="" sz="1400">
                                  <a:solidFill>
                                    <a:schemeClr val="tx1">
                                      <a:lumMod val="50000"/>
                                    </a:schemeClr>
                                  </a:solidFill>
                                  <a:latin typeface="Cambria Math"/>
                                </a:rPr>
                                <m:t>,</m:t>
                              </m:r>
                              <m:r>
                                <a:rPr lang="en-GB" sz="1400" i="1">
                                  <a:solidFill>
                                    <a:schemeClr val="tx1">
                                      <a:lumMod val="50000"/>
                                    </a:schemeClr>
                                  </a:solidFill>
                                  <a:latin typeface="Cambria Math" panose="02040503050406030204" pitchFamily="18" charset="0"/>
                                </a:rPr>
                                <m:t>𝐵</m:t>
                              </m:r>
                            </m:e>
                          </m:d>
                        </m:sup>
                      </m:sSubSup>
                    </m:oMath>
                  </m:oMathPara>
                </a14:m>
                <a:endParaRPr lang="en-GB" sz="1400" b="1" dirty="0">
                  <a:solidFill>
                    <a:srgbClr val="FF0000"/>
                  </a:solidFill>
                </a:endParaRPr>
              </a:p>
              <a:p>
                <a:pPr marL="0" marR="0" fontAlgn="t">
                  <a:spcBef>
                    <a:spcPts val="0"/>
                  </a:spcBef>
                  <a:spcAft>
                    <a:spcPts val="0"/>
                  </a:spcAft>
                </a:pPr>
                <a:endParaRPr lang="en-GB" sz="1400" dirty="0">
                  <a:solidFill>
                    <a:schemeClr val="tx2"/>
                  </a:solidFill>
                </a:endParaRPr>
              </a:p>
            </p:txBody>
          </p:sp>
        </mc:Choice>
        <mc:Fallback xmlns="">
          <p:sp>
            <p:nvSpPr>
              <p:cNvPr id="11" name="4 Rectángulo"/>
              <p:cNvSpPr>
                <a:spLocks noRot="1" noChangeAspect="1" noMove="1" noResize="1" noEditPoints="1" noAdjustHandles="1" noChangeArrowheads="1" noChangeShapeType="1" noTextEdit="1"/>
              </p:cNvSpPr>
              <p:nvPr/>
            </p:nvSpPr>
            <p:spPr>
              <a:xfrm>
                <a:off x="-34206" y="1514955"/>
                <a:ext cx="5868144" cy="576889"/>
              </a:xfrm>
              <a:prstGeom prst="rect">
                <a:avLst/>
              </a:prstGeom>
              <a:blipFill rotWithShape="0">
                <a:blip r:embed="rId2"/>
                <a:stretch>
                  <a:fillRect/>
                </a:stretch>
              </a:blipFill>
              <a:ln>
                <a:noFill/>
              </a:ln>
            </p:spPr>
            <p:txBody>
              <a:bodyPr/>
              <a:lstStyle/>
              <a:p>
                <a:r>
                  <a:rPr lang="en-GB">
                    <a:noFill/>
                  </a:rPr>
                  <a:t> </a:t>
                </a:r>
              </a:p>
            </p:txBody>
          </p:sp>
        </mc:Fallback>
      </mc:AlternateContent>
      <p:sp>
        <p:nvSpPr>
          <p:cNvPr id="14" name="TextBox 13"/>
          <p:cNvSpPr txBox="1"/>
          <p:nvPr/>
        </p:nvSpPr>
        <p:spPr>
          <a:xfrm>
            <a:off x="557069" y="2174398"/>
            <a:ext cx="1612869" cy="900246"/>
          </a:xfrm>
          <a:prstGeom prst="rect">
            <a:avLst/>
          </a:prstGeom>
          <a:noFill/>
          <a:ln>
            <a:solidFill>
              <a:schemeClr val="bg1">
                <a:lumMod val="50000"/>
              </a:schemeClr>
            </a:solidFill>
          </a:ln>
        </p:spPr>
        <p:txBody>
          <a:bodyPr wrap="square" rtlCol="0">
            <a:spAutoFit/>
          </a:bodyPr>
          <a:lstStyle/>
          <a:p>
            <a:pPr algn="ctr"/>
            <a:r>
              <a:rPr lang="en-GB" sz="1050" dirty="0" smtClean="0"/>
              <a:t>Difference in mortality between book and reference population (both on broadly linear scale)</a:t>
            </a:r>
            <a:endParaRPr lang="en-GB" sz="1050" dirty="0"/>
          </a:p>
        </p:txBody>
      </p:sp>
      <p:sp>
        <p:nvSpPr>
          <p:cNvPr id="17" name="Left Brace 16"/>
          <p:cNvSpPr/>
          <p:nvPr/>
        </p:nvSpPr>
        <p:spPr>
          <a:xfrm rot="16200000">
            <a:off x="1259837" y="1179029"/>
            <a:ext cx="210541" cy="1609660"/>
          </a:xfrm>
          <a:prstGeom prst="leftBrace">
            <a:avLst/>
          </a:prstGeom>
          <a:ln>
            <a:solidFill>
              <a:schemeClr val="bg1">
                <a:lumMod val="50000"/>
              </a:schemeClr>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a:p>
        </p:txBody>
      </p:sp>
      <p:sp>
        <p:nvSpPr>
          <p:cNvPr id="18" name="Left Brace 17"/>
          <p:cNvSpPr/>
          <p:nvPr/>
        </p:nvSpPr>
        <p:spPr>
          <a:xfrm rot="16200000">
            <a:off x="3850139" y="869744"/>
            <a:ext cx="245251" cy="2237610"/>
          </a:xfrm>
          <a:prstGeom prst="leftBrace">
            <a:avLst/>
          </a:prstGeom>
          <a:ln>
            <a:solidFill>
              <a:schemeClr val="bg1">
                <a:lumMod val="50000"/>
              </a:schemeClr>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a:p>
        </p:txBody>
      </p:sp>
      <p:sp>
        <p:nvSpPr>
          <p:cNvPr id="29" name="Rounded Rectangle 10"/>
          <p:cNvSpPr/>
          <p:nvPr/>
        </p:nvSpPr>
        <p:spPr>
          <a:xfrm>
            <a:off x="5926713" y="3177241"/>
            <a:ext cx="2700946" cy="288000"/>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bg1"/>
                </a:solidFill>
              </a:rPr>
              <a:t>Time series</a:t>
            </a:r>
            <a:endParaRPr lang="en-GB" sz="1600" dirty="0">
              <a:solidFill>
                <a:schemeClr val="bg1"/>
              </a:solidFill>
            </a:endParaRPr>
          </a:p>
        </p:txBody>
      </p:sp>
      <mc:AlternateContent xmlns:mc="http://schemas.openxmlformats.org/markup-compatibility/2006" xmlns:a14="http://schemas.microsoft.com/office/drawing/2010/main">
        <mc:Choice Requires="a14">
          <p:sp>
            <p:nvSpPr>
              <p:cNvPr id="30" name="Content Placeholder 2"/>
              <p:cNvSpPr txBox="1">
                <a:spLocks/>
              </p:cNvSpPr>
              <p:nvPr/>
            </p:nvSpPr>
            <p:spPr bwMode="auto">
              <a:xfrm>
                <a:off x="5801281" y="3589384"/>
                <a:ext cx="2826378" cy="3949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20000"/>
                  </a:spcAft>
                  <a:buClr>
                    <a:srgbClr val="6EC040"/>
                  </a:buClr>
                  <a:buBlip>
                    <a:blip r:embed="rId3"/>
                  </a:buBlip>
                  <a:defRPr sz="2800">
                    <a:solidFill>
                      <a:srgbClr val="646464"/>
                    </a:solidFill>
                    <a:latin typeface="+mn-lt"/>
                    <a:ea typeface="+mn-ea"/>
                    <a:cs typeface="+mn-cs"/>
                  </a:defRPr>
                </a:lvl1pPr>
                <a:lvl2pPr marL="742950" indent="-285750" algn="l" rtl="0" eaLnBrk="1" fontAlgn="base" hangingPunct="1">
                  <a:spcBef>
                    <a:spcPct val="10000"/>
                  </a:spcBef>
                  <a:spcAft>
                    <a:spcPct val="20000"/>
                  </a:spcAft>
                  <a:buClr>
                    <a:srgbClr val="6EC040"/>
                  </a:buClr>
                  <a:buFont typeface="Times New Roman" pitchFamily="18" charset="0"/>
                  <a:buBlip>
                    <a:blip r:embed="rId4"/>
                  </a:buBlip>
                  <a:defRPr sz="2400">
                    <a:solidFill>
                      <a:srgbClr val="646464"/>
                    </a:solidFill>
                    <a:latin typeface="+mn-lt"/>
                  </a:defRPr>
                </a:lvl2pPr>
                <a:lvl3pPr marL="1143000" indent="-228600" algn="l" rtl="0" eaLnBrk="1" fontAlgn="base" hangingPunct="1">
                  <a:spcBef>
                    <a:spcPct val="10000"/>
                  </a:spcBef>
                  <a:spcAft>
                    <a:spcPct val="20000"/>
                  </a:spcAft>
                  <a:buClr>
                    <a:srgbClr val="6EC040"/>
                  </a:buClr>
                  <a:buFont typeface="Times New Roman" pitchFamily="18" charset="0"/>
                  <a:buBlip>
                    <a:blip r:embed="rId5"/>
                  </a:buBlip>
                  <a:defRPr sz="2400">
                    <a:solidFill>
                      <a:srgbClr val="646464"/>
                    </a:solidFill>
                    <a:latin typeface="+mn-lt"/>
                  </a:defRPr>
                </a:lvl3pPr>
                <a:lvl4pPr marL="1600200" indent="-228600" algn="l" rtl="0" eaLnBrk="1" fontAlgn="base" hangingPunct="1">
                  <a:spcBef>
                    <a:spcPct val="10000"/>
                  </a:spcBef>
                  <a:spcAft>
                    <a:spcPct val="20000"/>
                  </a:spcAft>
                  <a:buClr>
                    <a:srgbClr val="6EC040"/>
                  </a:buClr>
                  <a:buFont typeface="Times New Roman" pitchFamily="18" charset="0"/>
                  <a:buBlip>
                    <a:blip r:embed="rId6"/>
                  </a:buBlip>
                  <a:defRPr sz="2400">
                    <a:solidFill>
                      <a:srgbClr val="646464"/>
                    </a:solidFill>
                    <a:latin typeface="+mn-lt"/>
                  </a:defRPr>
                </a:lvl4pPr>
                <a:lvl5pPr marL="2057400" indent="-228600" algn="l" rtl="0" eaLnBrk="1" fontAlgn="base" hangingPunct="1">
                  <a:spcBef>
                    <a:spcPct val="10000"/>
                  </a:spcBef>
                  <a:spcAft>
                    <a:spcPct val="20000"/>
                  </a:spcAft>
                  <a:buClr>
                    <a:srgbClr val="6EC040"/>
                  </a:buClr>
                  <a:buBlip>
                    <a:blip r:embed="rId7"/>
                  </a:buBlip>
                  <a:defRPr sz="2400">
                    <a:solidFill>
                      <a:srgbClr val="646464"/>
                    </a:solidFill>
                    <a:latin typeface="+mn-lt"/>
                  </a:defRPr>
                </a:lvl5pPr>
                <a:lvl6pPr marL="2514600" indent="-228600" algn="l" rtl="0" eaLnBrk="1" fontAlgn="base" hangingPunct="1">
                  <a:spcBef>
                    <a:spcPct val="10000"/>
                  </a:spcBef>
                  <a:spcAft>
                    <a:spcPct val="20000"/>
                  </a:spcAft>
                  <a:buClr>
                    <a:srgbClr val="6EC040"/>
                  </a:buClr>
                  <a:buBlip>
                    <a:blip r:embed="rId7"/>
                  </a:buBlip>
                  <a:defRPr sz="2400">
                    <a:solidFill>
                      <a:srgbClr val="646464"/>
                    </a:solidFill>
                    <a:latin typeface="+mn-lt"/>
                  </a:defRPr>
                </a:lvl6pPr>
                <a:lvl7pPr marL="2971800" indent="-228600" algn="l" rtl="0" eaLnBrk="1" fontAlgn="base" hangingPunct="1">
                  <a:spcBef>
                    <a:spcPct val="10000"/>
                  </a:spcBef>
                  <a:spcAft>
                    <a:spcPct val="20000"/>
                  </a:spcAft>
                  <a:buClr>
                    <a:srgbClr val="6EC040"/>
                  </a:buClr>
                  <a:buBlip>
                    <a:blip r:embed="rId7"/>
                  </a:buBlip>
                  <a:defRPr sz="2400">
                    <a:solidFill>
                      <a:srgbClr val="646464"/>
                    </a:solidFill>
                    <a:latin typeface="+mn-lt"/>
                  </a:defRPr>
                </a:lvl7pPr>
                <a:lvl8pPr marL="3429000" indent="-228600" algn="l" rtl="0" eaLnBrk="1" fontAlgn="base" hangingPunct="1">
                  <a:spcBef>
                    <a:spcPct val="10000"/>
                  </a:spcBef>
                  <a:spcAft>
                    <a:spcPct val="20000"/>
                  </a:spcAft>
                  <a:buClr>
                    <a:srgbClr val="6EC040"/>
                  </a:buClr>
                  <a:buBlip>
                    <a:blip r:embed="rId7"/>
                  </a:buBlip>
                  <a:defRPr sz="2400">
                    <a:solidFill>
                      <a:srgbClr val="646464"/>
                    </a:solidFill>
                    <a:latin typeface="+mn-lt"/>
                  </a:defRPr>
                </a:lvl8pPr>
                <a:lvl9pPr marL="3886200" indent="-228600" algn="l" rtl="0" eaLnBrk="1" fontAlgn="base" hangingPunct="1">
                  <a:spcBef>
                    <a:spcPct val="10000"/>
                  </a:spcBef>
                  <a:spcAft>
                    <a:spcPct val="20000"/>
                  </a:spcAft>
                  <a:buClr>
                    <a:srgbClr val="6EC040"/>
                  </a:buClr>
                  <a:buBlip>
                    <a:blip r:embed="rId7"/>
                  </a:buBlip>
                  <a:defRPr sz="2400">
                    <a:solidFill>
                      <a:srgbClr val="646464"/>
                    </a:solidFill>
                    <a:latin typeface="+mn-lt"/>
                  </a:defRPr>
                </a:lvl9pPr>
              </a:lstStyle>
              <a:p>
                <a:pPr marL="228600" indent="-273050">
                  <a:buClr>
                    <a:schemeClr val="accent6"/>
                  </a:buClr>
                  <a:buFont typeface="Arial" panose="020B0604020202020204" pitchFamily="34" charset="0"/>
                  <a:buChar char="•"/>
                </a:pPr>
                <a14:m>
                  <m:oMath xmlns:m="http://schemas.openxmlformats.org/officeDocument/2006/math">
                    <m:sSubSup>
                      <m:sSubSupPr>
                        <m:ctrlPr>
                          <a:rPr lang="" sz="1200" i="1">
                            <a:solidFill>
                              <a:schemeClr val="tx1">
                                <a:lumMod val="50000"/>
                              </a:schemeClr>
                            </a:solidFill>
                            <a:latin typeface="Cambria Math" panose="02040503050406030204" pitchFamily="18" charset="0"/>
                          </a:rPr>
                        </m:ctrlPr>
                      </m:sSubSupPr>
                      <m:e>
                        <m:r>
                          <a:rPr lang="" sz="1200" i="1">
                            <a:solidFill>
                              <a:schemeClr val="tx1">
                                <a:lumMod val="50000"/>
                              </a:schemeClr>
                            </a:solidFill>
                            <a:latin typeface="Cambria Math"/>
                          </a:rPr>
                          <m:t>𝜅</m:t>
                        </m:r>
                      </m:e>
                      <m:sub>
                        <m:r>
                          <a:rPr lang="" sz="1200" i="1">
                            <a:solidFill>
                              <a:schemeClr val="tx1">
                                <a:lumMod val="50000"/>
                              </a:schemeClr>
                            </a:solidFill>
                            <a:latin typeface="Cambria Math"/>
                          </a:rPr>
                          <m:t>𝑡</m:t>
                        </m:r>
                      </m:sub>
                      <m:sup>
                        <m:r>
                          <a:rPr lang="" sz="1200">
                            <a:solidFill>
                              <a:schemeClr val="tx1">
                                <a:lumMod val="50000"/>
                              </a:schemeClr>
                            </a:solidFill>
                            <a:latin typeface="Cambria Math"/>
                          </a:rPr>
                          <m:t>(</m:t>
                        </m:r>
                        <m:r>
                          <a:rPr lang="en-GB" sz="1200" i="1">
                            <a:solidFill>
                              <a:schemeClr val="tx1">
                                <a:lumMod val="50000"/>
                              </a:schemeClr>
                            </a:solidFill>
                            <a:latin typeface="Cambria Math"/>
                          </a:rPr>
                          <m:t>∗</m:t>
                        </m:r>
                        <m:r>
                          <a:rPr lang="" sz="1200">
                            <a:solidFill>
                              <a:schemeClr val="tx1">
                                <a:lumMod val="50000"/>
                              </a:schemeClr>
                            </a:solidFill>
                            <a:latin typeface="Cambria Math"/>
                          </a:rPr>
                          <m:t>,</m:t>
                        </m:r>
                        <m:r>
                          <m:rPr>
                            <m:sty m:val="p"/>
                          </m:rPr>
                          <a:rPr lang="en-GB" sz="1200">
                            <a:solidFill>
                              <a:schemeClr val="tx1">
                                <a:lumMod val="50000"/>
                              </a:schemeClr>
                            </a:solidFill>
                            <a:latin typeface="Cambria Math"/>
                          </a:rPr>
                          <m:t>B</m:t>
                        </m:r>
                        <m:r>
                          <a:rPr lang="" sz="1200">
                            <a:solidFill>
                              <a:schemeClr val="tx1">
                                <a:lumMod val="50000"/>
                              </a:schemeClr>
                            </a:solidFill>
                            <a:latin typeface="Cambria Math"/>
                          </a:rPr>
                          <m:t>)</m:t>
                        </m:r>
                      </m:sup>
                    </m:sSubSup>
                  </m:oMath>
                </a14:m>
                <a:r>
                  <a:rPr lang="en-GB" sz="1200" kern="0" dirty="0"/>
                  <a:t>: Vector </a:t>
                </a:r>
                <a:r>
                  <a:rPr lang="en-GB" sz="1200" kern="0" dirty="0" smtClean="0"/>
                  <a:t>Autoregressive, order 1</a:t>
                </a:r>
                <a:endParaRPr lang="en-GB" sz="1200" kern="0" dirty="0"/>
              </a:p>
            </p:txBody>
          </p:sp>
        </mc:Choice>
        <mc:Fallback xmlns="">
          <p:sp>
            <p:nvSpPr>
              <p:cNvPr id="30" name="Content Placeholder 2"/>
              <p:cNvSpPr txBox="1">
                <a:spLocks noRot="1" noChangeAspect="1" noMove="1" noResize="1" noEditPoints="1" noAdjustHandles="1" noChangeArrowheads="1" noChangeShapeType="1" noTextEdit="1"/>
              </p:cNvSpPr>
              <p:nvPr/>
            </p:nvSpPr>
            <p:spPr bwMode="auto">
              <a:xfrm>
                <a:off x="5801281" y="3589384"/>
                <a:ext cx="2826378" cy="394900"/>
              </a:xfrm>
              <a:prstGeom prst="rect">
                <a:avLst/>
              </a:prstGeom>
              <a:blipFill rotWithShape="0">
                <a:blip r:embed="rId8"/>
                <a:stretch>
                  <a:fillRect/>
                </a:stretch>
              </a:blipFill>
              <a:ln w="9525" algn="ctr">
                <a:noFill/>
                <a:miter lim="800000"/>
                <a:headEnd/>
                <a:tailEnd/>
              </a:ln>
              <a:effectLst/>
            </p:spPr>
            <p:txBody>
              <a:bodyPr/>
              <a:lstStyle/>
              <a:p>
                <a:r>
                  <a:rPr lang="en-GB">
                    <a:noFill/>
                  </a:rPr>
                  <a:t> </a:t>
                </a:r>
              </a:p>
            </p:txBody>
          </p:sp>
        </mc:Fallback>
      </mc:AlternateContent>
      <p:sp>
        <p:nvSpPr>
          <p:cNvPr id="33" name="Content Placeholder 2"/>
          <p:cNvSpPr txBox="1">
            <a:spLocks/>
          </p:cNvSpPr>
          <p:nvPr/>
        </p:nvSpPr>
        <p:spPr>
          <a:xfrm>
            <a:off x="5775589" y="2164407"/>
            <a:ext cx="2641790" cy="667200"/>
          </a:xfrm>
          <a:prstGeom prst="rect">
            <a:avLst/>
          </a:prstGeom>
          <a:ln>
            <a:solidFill>
              <a:srgbClr val="C00000"/>
            </a:solidFill>
            <a:prstDash val="sysDash"/>
          </a:ln>
        </p:spPr>
        <p:txBody>
          <a:bodyPr vert="horz" lIns="91440" tIns="45720" rIns="91440" bIns="45720" rtlCol="0">
            <a:noAutofit/>
          </a:bodyPr>
          <a:lstStyle>
            <a:lvl1pPr marL="268288" indent="-268288" algn="l" defTabSz="685800" rtl="0" eaLnBrk="1" latinLnBrk="0" hangingPunct="1">
              <a:lnSpc>
                <a:spcPct val="90000"/>
              </a:lnSpc>
              <a:spcBef>
                <a:spcPts val="750"/>
              </a:spcBef>
              <a:buClr>
                <a:schemeClr val="accent1"/>
              </a:buClr>
              <a:buFont typeface="Arial" panose="020B0604020202020204" pitchFamily="34" charset="0"/>
              <a:buChar char="•"/>
              <a:defRPr sz="2400" kern="1200">
                <a:solidFill>
                  <a:srgbClr val="45555F"/>
                </a:solidFill>
                <a:latin typeface="Arial" panose="020B0604020202020204" pitchFamily="34" charset="0"/>
                <a:ea typeface="+mn-ea"/>
                <a:cs typeface="Arial" panose="020B0604020202020204" pitchFamily="34" charset="0"/>
              </a:defRPr>
            </a:lvl1pPr>
            <a:lvl2pPr marL="627063" indent="-284163" algn="l" defTabSz="685800" rtl="0" eaLnBrk="1" latinLnBrk="0" hangingPunct="1">
              <a:lnSpc>
                <a:spcPct val="90000"/>
              </a:lnSpc>
              <a:spcBef>
                <a:spcPts val="375"/>
              </a:spcBef>
              <a:buClr>
                <a:schemeClr val="accent1"/>
              </a:buClr>
              <a:buFont typeface="Arial" panose="020B0604020202020204" pitchFamily="34" charset="0"/>
              <a:buChar char="‒"/>
              <a:defRPr sz="2000" kern="1200">
                <a:solidFill>
                  <a:srgbClr val="45555F"/>
                </a:solidFill>
                <a:latin typeface="Arial" panose="020B0604020202020204" pitchFamily="34" charset="0"/>
                <a:ea typeface="+mn-ea"/>
                <a:cs typeface="Arial" panose="020B0604020202020204" pitchFamily="34" charset="0"/>
              </a:defRPr>
            </a:lvl2pPr>
            <a:lvl3pPr marL="896938" indent="-211138"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rgbClr val="45555F"/>
                </a:solidFill>
                <a:latin typeface="Arial" panose="020B0604020202020204" pitchFamily="34" charset="0"/>
                <a:ea typeface="+mn-ea"/>
                <a:cs typeface="Arial" panose="020B0604020202020204" pitchFamily="34" charset="0"/>
              </a:defRPr>
            </a:lvl3pPr>
            <a:lvl4pPr marL="1254125" indent="-225425"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rgbClr val="45555F"/>
                </a:solidFill>
                <a:latin typeface="Arial" panose="020B0604020202020204" pitchFamily="34" charset="0"/>
                <a:ea typeface="+mn-ea"/>
                <a:cs typeface="Arial" panose="020B0604020202020204" pitchFamily="34" charset="0"/>
              </a:defRPr>
            </a:lvl4pPr>
            <a:lvl5pPr marL="1611313" indent="-239713" algn="l" defTabSz="685800" rtl="0" eaLnBrk="1" latinLnBrk="0" hangingPunct="1">
              <a:lnSpc>
                <a:spcPct val="90000"/>
              </a:lnSpc>
              <a:spcBef>
                <a:spcPts val="375"/>
              </a:spcBef>
              <a:buClr>
                <a:schemeClr val="accent1"/>
              </a:buClr>
              <a:buFont typeface="Arial" panose="020B0604020202020204" pitchFamily="34" charset="0"/>
              <a:buChar char="•"/>
              <a:defRPr sz="1400" kern="1200">
                <a:solidFill>
                  <a:srgbClr val="45555F"/>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GB" sz="1050" dirty="0" smtClean="0">
                <a:solidFill>
                  <a:schemeClr val="tx1"/>
                </a:solidFill>
                <a:latin typeface="+mn-lt"/>
              </a:rPr>
              <a:t>No ‘curl’ or cohort term:</a:t>
            </a:r>
          </a:p>
          <a:p>
            <a:pPr marL="269875" indent="-273050"/>
            <a:r>
              <a:rPr lang="en-GB" sz="900" dirty="0" smtClean="0">
                <a:solidFill>
                  <a:schemeClr val="tx1"/>
                </a:solidFill>
                <a:latin typeface="+mn-lt"/>
              </a:rPr>
              <a:t>A portfolio-specific ‘curl’ cannot be supported</a:t>
            </a:r>
          </a:p>
          <a:p>
            <a:pPr marL="269875" indent="-273050"/>
            <a:r>
              <a:rPr lang="en-GB" sz="900" dirty="0" smtClean="0">
                <a:solidFill>
                  <a:schemeClr val="tx1"/>
                </a:solidFill>
                <a:latin typeface="+mn-lt"/>
              </a:rPr>
              <a:t>A  portfolio-specific cohort is not required*</a:t>
            </a:r>
            <a:endParaRPr lang="en-GB" sz="900" dirty="0">
              <a:solidFill>
                <a:schemeClr val="tx1"/>
              </a:solidFill>
              <a:latin typeface="+mn-lt"/>
            </a:endParaRPr>
          </a:p>
        </p:txBody>
      </p:sp>
      <p:grpSp>
        <p:nvGrpSpPr>
          <p:cNvPr id="3" name="Group 2"/>
          <p:cNvGrpSpPr/>
          <p:nvPr/>
        </p:nvGrpSpPr>
        <p:grpSpPr>
          <a:xfrm>
            <a:off x="246906" y="3215530"/>
            <a:ext cx="5152841" cy="2713046"/>
            <a:chOff x="246906" y="3215530"/>
            <a:chExt cx="5152841" cy="2713046"/>
          </a:xfrm>
        </p:grpSpPr>
        <p:sp>
          <p:nvSpPr>
            <p:cNvPr id="23" name="TextBox 22"/>
            <p:cNvSpPr txBox="1"/>
            <p:nvPr/>
          </p:nvSpPr>
          <p:spPr>
            <a:xfrm>
              <a:off x="1905662" y="5620799"/>
              <a:ext cx="1596783" cy="307777"/>
            </a:xfrm>
            <a:prstGeom prst="rect">
              <a:avLst/>
            </a:prstGeom>
            <a:noFill/>
          </p:spPr>
          <p:txBody>
            <a:bodyPr wrap="square" rtlCol="0">
              <a:spAutoFit/>
            </a:bodyPr>
            <a:lstStyle/>
            <a:p>
              <a:pPr algn="ctr"/>
              <a:r>
                <a:rPr lang="en-GB" sz="1400" dirty="0" smtClean="0">
                  <a:solidFill>
                    <a:schemeClr val="bg1">
                      <a:lumMod val="50000"/>
                    </a:schemeClr>
                  </a:solidFill>
                </a:rPr>
                <a:t>Age (x)</a:t>
              </a:r>
              <a:endParaRPr lang="en-GB" sz="1400" dirty="0">
                <a:solidFill>
                  <a:schemeClr val="bg1">
                    <a:lumMod val="50000"/>
                  </a:schemeClr>
                </a:solidFill>
              </a:endParaRPr>
            </a:p>
          </p:txBody>
        </p:sp>
        <p:sp>
          <p:nvSpPr>
            <p:cNvPr id="10" name="Freeform 9"/>
            <p:cNvSpPr/>
            <p:nvPr/>
          </p:nvSpPr>
          <p:spPr>
            <a:xfrm rot="21422909">
              <a:off x="288653" y="3215530"/>
              <a:ext cx="4824536" cy="1745832"/>
            </a:xfrm>
            <a:custGeom>
              <a:avLst/>
              <a:gdLst>
                <a:gd name="connsiteX0" fmla="*/ 0 w 4393870"/>
                <a:gd name="connsiteY0" fmla="*/ 1424193 h 1454741"/>
                <a:gd name="connsiteX1" fmla="*/ 1104405 w 4393870"/>
                <a:gd name="connsiteY1" fmla="*/ 1293564 h 1454741"/>
                <a:gd name="connsiteX2" fmla="*/ 3550722 w 4393870"/>
                <a:gd name="connsiteY2" fmla="*/ 177284 h 1454741"/>
                <a:gd name="connsiteX3" fmla="*/ 4393870 w 4393870"/>
                <a:gd name="connsiteY3" fmla="*/ 22904 h 1454741"/>
              </a:gdLst>
              <a:ahLst/>
              <a:cxnLst>
                <a:cxn ang="0">
                  <a:pos x="connsiteX0" y="connsiteY0"/>
                </a:cxn>
                <a:cxn ang="0">
                  <a:pos x="connsiteX1" y="connsiteY1"/>
                </a:cxn>
                <a:cxn ang="0">
                  <a:pos x="connsiteX2" y="connsiteY2"/>
                </a:cxn>
                <a:cxn ang="0">
                  <a:pos x="connsiteX3" y="connsiteY3"/>
                </a:cxn>
              </a:cxnLst>
              <a:rect l="l" t="t" r="r" b="b"/>
              <a:pathLst>
                <a:path w="4393870" h="1454741">
                  <a:moveTo>
                    <a:pt x="0" y="1424193"/>
                  </a:moveTo>
                  <a:cubicBezTo>
                    <a:pt x="256309" y="1462787"/>
                    <a:pt x="512618" y="1501382"/>
                    <a:pt x="1104405" y="1293564"/>
                  </a:cubicBezTo>
                  <a:cubicBezTo>
                    <a:pt x="1696192" y="1085746"/>
                    <a:pt x="3002478" y="389061"/>
                    <a:pt x="3550722" y="177284"/>
                  </a:cubicBezTo>
                  <a:cubicBezTo>
                    <a:pt x="4098966" y="-34493"/>
                    <a:pt x="4144488" y="-12722"/>
                    <a:pt x="4393870" y="22904"/>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p:cNvCxnSpPr/>
            <p:nvPr/>
          </p:nvCxnSpPr>
          <p:spPr>
            <a:xfrm>
              <a:off x="246906" y="5523781"/>
              <a:ext cx="515284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401595" y="3595242"/>
            <a:ext cx="4715105" cy="1817694"/>
            <a:chOff x="401595" y="3595242"/>
            <a:chExt cx="4715105" cy="1817694"/>
          </a:xfrm>
        </p:grpSpPr>
        <p:sp>
          <p:nvSpPr>
            <p:cNvPr id="32" name="Freeform 31"/>
            <p:cNvSpPr/>
            <p:nvPr/>
          </p:nvSpPr>
          <p:spPr>
            <a:xfrm rot="179417">
              <a:off x="401595" y="3823975"/>
              <a:ext cx="4715105" cy="1588961"/>
            </a:xfrm>
            <a:custGeom>
              <a:avLst/>
              <a:gdLst>
                <a:gd name="connsiteX0" fmla="*/ 0 w 4393870"/>
                <a:gd name="connsiteY0" fmla="*/ 1424193 h 1454741"/>
                <a:gd name="connsiteX1" fmla="*/ 1104405 w 4393870"/>
                <a:gd name="connsiteY1" fmla="*/ 1293564 h 1454741"/>
                <a:gd name="connsiteX2" fmla="*/ 3550722 w 4393870"/>
                <a:gd name="connsiteY2" fmla="*/ 177284 h 1454741"/>
                <a:gd name="connsiteX3" fmla="*/ 4393870 w 4393870"/>
                <a:gd name="connsiteY3" fmla="*/ 22904 h 1454741"/>
              </a:gdLst>
              <a:ahLst/>
              <a:cxnLst>
                <a:cxn ang="0">
                  <a:pos x="connsiteX0" y="connsiteY0"/>
                </a:cxn>
                <a:cxn ang="0">
                  <a:pos x="connsiteX1" y="connsiteY1"/>
                </a:cxn>
                <a:cxn ang="0">
                  <a:pos x="connsiteX2" y="connsiteY2"/>
                </a:cxn>
                <a:cxn ang="0">
                  <a:pos x="connsiteX3" y="connsiteY3"/>
                </a:cxn>
              </a:cxnLst>
              <a:rect l="l" t="t" r="r" b="b"/>
              <a:pathLst>
                <a:path w="4393870" h="1454741">
                  <a:moveTo>
                    <a:pt x="0" y="1424193"/>
                  </a:moveTo>
                  <a:cubicBezTo>
                    <a:pt x="256309" y="1462787"/>
                    <a:pt x="512618" y="1501382"/>
                    <a:pt x="1104405" y="1293564"/>
                  </a:cubicBezTo>
                  <a:cubicBezTo>
                    <a:pt x="1696192" y="1085746"/>
                    <a:pt x="3002478" y="389061"/>
                    <a:pt x="3550722" y="177284"/>
                  </a:cubicBezTo>
                  <a:cubicBezTo>
                    <a:pt x="4098966" y="-34493"/>
                    <a:pt x="4144488" y="-12722"/>
                    <a:pt x="4393870" y="22904"/>
                  </a:cubicBezTo>
                </a:path>
              </a:pathLst>
            </a:custGeom>
            <a:noFill/>
            <a:ln>
              <a:solidFill>
                <a:srgbClr val="F68E2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Down Arrow 33"/>
            <p:cNvSpPr/>
            <p:nvPr/>
          </p:nvSpPr>
          <p:spPr>
            <a:xfrm>
              <a:off x="4178283" y="3610985"/>
              <a:ext cx="238543" cy="432048"/>
            </a:xfrm>
            <a:prstGeom prst="downArrow">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5" name="Rectangle 34"/>
                <p:cNvSpPr/>
                <p:nvPr/>
              </p:nvSpPr>
              <p:spPr>
                <a:xfrm>
                  <a:off x="4435008" y="3595242"/>
                  <a:ext cx="649793" cy="3586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 sz="1400" i="1" smtClean="0">
                                <a:solidFill>
                                  <a:schemeClr val="bg1">
                                    <a:lumMod val="50000"/>
                                  </a:schemeClr>
                                </a:solidFill>
                                <a:latin typeface="Cambria Math" panose="02040503050406030204" pitchFamily="18" charset="0"/>
                              </a:rPr>
                            </m:ctrlPr>
                          </m:sSubSupPr>
                          <m:e>
                            <m:r>
                              <a:rPr lang="" sz="1400" i="1">
                                <a:solidFill>
                                  <a:schemeClr val="bg1">
                                    <a:lumMod val="50000"/>
                                  </a:schemeClr>
                                </a:solidFill>
                                <a:latin typeface="Cambria Math"/>
                              </a:rPr>
                              <m:t>𝜅</m:t>
                            </m:r>
                          </m:e>
                          <m:sub>
                            <m:r>
                              <a:rPr lang="" sz="1400" i="1">
                                <a:solidFill>
                                  <a:schemeClr val="bg1">
                                    <a:lumMod val="50000"/>
                                  </a:schemeClr>
                                </a:solidFill>
                                <a:latin typeface="Cambria Math"/>
                              </a:rPr>
                              <m:t>𝑡</m:t>
                            </m:r>
                          </m:sub>
                          <m:sup>
                            <m:d>
                              <m:dPr>
                                <m:ctrlPr>
                                  <a:rPr lang="" sz="1400" i="1">
                                    <a:solidFill>
                                      <a:schemeClr val="bg1">
                                        <a:lumMod val="50000"/>
                                      </a:schemeClr>
                                    </a:solidFill>
                                    <a:latin typeface="Cambria Math" panose="02040503050406030204" pitchFamily="18" charset="0"/>
                                  </a:rPr>
                                </m:ctrlPr>
                              </m:dPr>
                              <m:e>
                                <m:r>
                                  <a:rPr lang="en-GB" sz="1400" b="0" i="1" smtClean="0">
                                    <a:solidFill>
                                      <a:schemeClr val="bg1">
                                        <a:lumMod val="50000"/>
                                      </a:schemeClr>
                                    </a:solidFill>
                                    <a:latin typeface="Cambria Math"/>
                                  </a:rPr>
                                  <m:t>1</m:t>
                                </m:r>
                                <m:r>
                                  <a:rPr lang="" sz="1400">
                                    <a:solidFill>
                                      <a:schemeClr val="bg1">
                                        <a:lumMod val="50000"/>
                                      </a:schemeClr>
                                    </a:solidFill>
                                    <a:latin typeface="Cambria Math"/>
                                  </a:rPr>
                                  <m:t>,</m:t>
                                </m:r>
                                <m:r>
                                  <a:rPr lang="" sz="1400" i="1">
                                    <a:solidFill>
                                      <a:schemeClr val="bg1">
                                        <a:lumMod val="50000"/>
                                      </a:schemeClr>
                                    </a:solidFill>
                                    <a:latin typeface="Cambria Math"/>
                                  </a:rPr>
                                  <m:t>𝑅</m:t>
                                </m:r>
                              </m:e>
                            </m:d>
                          </m:sup>
                        </m:sSubSup>
                      </m:oMath>
                    </m:oMathPara>
                  </a14:m>
                  <a:endParaRPr lang="en-GB" sz="1400" dirty="0">
                    <a:solidFill>
                      <a:schemeClr val="bg1">
                        <a:lumMod val="50000"/>
                      </a:schemeClr>
                    </a:solidFill>
                  </a:endParaRPr>
                </a:p>
              </p:txBody>
            </p:sp>
          </mc:Choice>
          <mc:Fallback xmlns="">
            <p:sp>
              <p:nvSpPr>
                <p:cNvPr id="35" name="Rectangle 34"/>
                <p:cNvSpPr>
                  <a:spLocks noRot="1" noChangeAspect="1" noMove="1" noResize="1" noEditPoints="1" noAdjustHandles="1" noChangeArrowheads="1" noChangeShapeType="1" noTextEdit="1"/>
                </p:cNvSpPr>
                <p:nvPr/>
              </p:nvSpPr>
              <p:spPr>
                <a:xfrm>
                  <a:off x="4435008" y="3595242"/>
                  <a:ext cx="649793" cy="358624"/>
                </a:xfrm>
                <a:prstGeom prst="rect">
                  <a:avLst/>
                </a:prstGeom>
                <a:blipFill rotWithShape="0">
                  <a:blip r:embed="rId9"/>
                  <a:stretch>
                    <a:fillRect/>
                  </a:stretch>
                </a:blipFill>
              </p:spPr>
              <p:txBody>
                <a:bodyPr/>
                <a:lstStyle/>
                <a:p>
                  <a:r>
                    <a:rPr lang="en-GB">
                      <a:noFill/>
                    </a:rPr>
                    <a:t> </a:t>
                  </a:r>
                </a:p>
              </p:txBody>
            </p:sp>
          </mc:Fallback>
        </mc:AlternateContent>
      </p:grpSp>
      <p:grpSp>
        <p:nvGrpSpPr>
          <p:cNvPr id="4" name="Group 3"/>
          <p:cNvGrpSpPr/>
          <p:nvPr/>
        </p:nvGrpSpPr>
        <p:grpSpPr>
          <a:xfrm>
            <a:off x="399827" y="3329390"/>
            <a:ext cx="4602188" cy="1518113"/>
            <a:chOff x="399827" y="3329390"/>
            <a:chExt cx="4602188" cy="1518113"/>
          </a:xfrm>
        </p:grpSpPr>
        <p:sp>
          <p:nvSpPr>
            <p:cNvPr id="31" name="Freeform 30"/>
            <p:cNvSpPr/>
            <p:nvPr/>
          </p:nvSpPr>
          <p:spPr>
            <a:xfrm rot="179417">
              <a:off x="399827" y="3329390"/>
              <a:ext cx="4602188" cy="1518113"/>
            </a:xfrm>
            <a:custGeom>
              <a:avLst/>
              <a:gdLst>
                <a:gd name="connsiteX0" fmla="*/ 0 w 4393870"/>
                <a:gd name="connsiteY0" fmla="*/ 1424193 h 1454741"/>
                <a:gd name="connsiteX1" fmla="*/ 1104405 w 4393870"/>
                <a:gd name="connsiteY1" fmla="*/ 1293564 h 1454741"/>
                <a:gd name="connsiteX2" fmla="*/ 3550722 w 4393870"/>
                <a:gd name="connsiteY2" fmla="*/ 177284 h 1454741"/>
                <a:gd name="connsiteX3" fmla="*/ 4393870 w 4393870"/>
                <a:gd name="connsiteY3" fmla="*/ 22904 h 1454741"/>
              </a:gdLst>
              <a:ahLst/>
              <a:cxnLst>
                <a:cxn ang="0">
                  <a:pos x="connsiteX0" y="connsiteY0"/>
                </a:cxn>
                <a:cxn ang="0">
                  <a:pos x="connsiteX1" y="connsiteY1"/>
                </a:cxn>
                <a:cxn ang="0">
                  <a:pos x="connsiteX2" y="connsiteY2"/>
                </a:cxn>
                <a:cxn ang="0">
                  <a:pos x="connsiteX3" y="connsiteY3"/>
                </a:cxn>
              </a:cxnLst>
              <a:rect l="l" t="t" r="r" b="b"/>
              <a:pathLst>
                <a:path w="4393870" h="1454741">
                  <a:moveTo>
                    <a:pt x="0" y="1424193"/>
                  </a:moveTo>
                  <a:cubicBezTo>
                    <a:pt x="256309" y="1462787"/>
                    <a:pt x="512618" y="1501382"/>
                    <a:pt x="1104405" y="1293564"/>
                  </a:cubicBezTo>
                  <a:cubicBezTo>
                    <a:pt x="1696192" y="1085746"/>
                    <a:pt x="3002478" y="389061"/>
                    <a:pt x="3550722" y="177284"/>
                  </a:cubicBezTo>
                  <a:cubicBezTo>
                    <a:pt x="4098966" y="-34493"/>
                    <a:pt x="4144488" y="-12722"/>
                    <a:pt x="4393870" y="22904"/>
                  </a:cubicBezTo>
                </a:path>
              </a:pathLst>
            </a:custGeom>
            <a:noFill/>
            <a:ln>
              <a:solidFill>
                <a:srgbClr val="F68E2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ircular Arrow 6"/>
            <p:cNvSpPr/>
            <p:nvPr/>
          </p:nvSpPr>
          <p:spPr>
            <a:xfrm rot="10800000">
              <a:off x="594856" y="4126224"/>
              <a:ext cx="486648" cy="566262"/>
            </a:xfrm>
            <a:prstGeom prst="circularArrow">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36" name="Rectangle 35"/>
                <p:cNvSpPr/>
                <p:nvPr/>
              </p:nvSpPr>
              <p:spPr>
                <a:xfrm>
                  <a:off x="1001136" y="4199743"/>
                  <a:ext cx="640175" cy="3586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 sz="1400" i="1" smtClean="0">
                                <a:solidFill>
                                  <a:schemeClr val="bg1">
                                    <a:lumMod val="50000"/>
                                  </a:schemeClr>
                                </a:solidFill>
                                <a:latin typeface="Cambria Math" panose="02040503050406030204" pitchFamily="18" charset="0"/>
                              </a:rPr>
                            </m:ctrlPr>
                          </m:sSubSupPr>
                          <m:e>
                            <m:r>
                              <a:rPr lang="" sz="1400" i="1">
                                <a:solidFill>
                                  <a:schemeClr val="bg1">
                                    <a:lumMod val="50000"/>
                                  </a:schemeClr>
                                </a:solidFill>
                                <a:latin typeface="Cambria Math"/>
                              </a:rPr>
                              <m:t>𝜅</m:t>
                            </m:r>
                          </m:e>
                          <m:sub>
                            <m:r>
                              <a:rPr lang="" sz="1400" i="1">
                                <a:solidFill>
                                  <a:schemeClr val="bg1">
                                    <a:lumMod val="50000"/>
                                  </a:schemeClr>
                                </a:solidFill>
                                <a:latin typeface="Cambria Math"/>
                              </a:rPr>
                              <m:t>𝑡</m:t>
                            </m:r>
                          </m:sub>
                          <m:sup>
                            <m:d>
                              <m:dPr>
                                <m:ctrlPr>
                                  <a:rPr lang="" sz="1400" i="1">
                                    <a:solidFill>
                                      <a:schemeClr val="bg1">
                                        <a:lumMod val="50000"/>
                                      </a:schemeClr>
                                    </a:solidFill>
                                    <a:latin typeface="Cambria Math" panose="02040503050406030204" pitchFamily="18" charset="0"/>
                                  </a:rPr>
                                </m:ctrlPr>
                              </m:dPr>
                              <m:e>
                                <m:r>
                                  <a:rPr lang="en-GB" sz="1400" b="0" i="1" smtClean="0">
                                    <a:solidFill>
                                      <a:schemeClr val="bg1">
                                        <a:lumMod val="50000"/>
                                      </a:schemeClr>
                                    </a:solidFill>
                                    <a:latin typeface="Cambria Math" panose="02040503050406030204" pitchFamily="18" charset="0"/>
                                  </a:rPr>
                                  <m:t>2</m:t>
                                </m:r>
                                <m:r>
                                  <a:rPr lang="" sz="1400">
                                    <a:solidFill>
                                      <a:schemeClr val="bg1">
                                        <a:lumMod val="50000"/>
                                      </a:schemeClr>
                                    </a:solidFill>
                                    <a:latin typeface="Cambria Math"/>
                                  </a:rPr>
                                  <m:t>,</m:t>
                                </m:r>
                                <m:r>
                                  <a:rPr lang="" sz="1400" i="1">
                                    <a:solidFill>
                                      <a:schemeClr val="bg1">
                                        <a:lumMod val="50000"/>
                                      </a:schemeClr>
                                    </a:solidFill>
                                    <a:latin typeface="Cambria Math"/>
                                  </a:rPr>
                                  <m:t>𝑅</m:t>
                                </m:r>
                              </m:e>
                            </m:d>
                          </m:sup>
                        </m:sSubSup>
                      </m:oMath>
                    </m:oMathPara>
                  </a14:m>
                  <a:endParaRPr lang="en-GB" sz="1400" dirty="0">
                    <a:solidFill>
                      <a:schemeClr val="bg1">
                        <a:lumMod val="50000"/>
                      </a:schemeClr>
                    </a:solidFill>
                  </a:endParaRPr>
                </a:p>
              </p:txBody>
            </p:sp>
          </mc:Choice>
          <mc:Fallback xmlns="">
            <p:sp>
              <p:nvSpPr>
                <p:cNvPr id="36" name="Rectangle 35"/>
                <p:cNvSpPr>
                  <a:spLocks noRot="1" noChangeAspect="1" noMove="1" noResize="1" noEditPoints="1" noAdjustHandles="1" noChangeArrowheads="1" noChangeShapeType="1" noTextEdit="1"/>
                </p:cNvSpPr>
                <p:nvPr/>
              </p:nvSpPr>
              <p:spPr>
                <a:xfrm>
                  <a:off x="1001136" y="4199743"/>
                  <a:ext cx="640175" cy="358624"/>
                </a:xfrm>
                <a:prstGeom prst="rect">
                  <a:avLst/>
                </a:prstGeom>
                <a:blipFill rotWithShape="0">
                  <a:blip r:embed="rId10"/>
                  <a:stretch>
                    <a:fillRect/>
                  </a:stretch>
                </a:blipFill>
              </p:spPr>
              <p:txBody>
                <a:bodyPr/>
                <a:lstStyle/>
                <a:p>
                  <a:r>
                    <a:rPr lang="en-GB">
                      <a:noFill/>
                    </a:rPr>
                    <a:t> </a:t>
                  </a:r>
                </a:p>
              </p:txBody>
            </p:sp>
          </mc:Fallback>
        </mc:AlternateContent>
      </p:grpSp>
      <p:sp>
        <p:nvSpPr>
          <p:cNvPr id="37" name="TextBox 36"/>
          <p:cNvSpPr txBox="1"/>
          <p:nvPr/>
        </p:nvSpPr>
        <p:spPr>
          <a:xfrm>
            <a:off x="2853958" y="2164407"/>
            <a:ext cx="2237611" cy="669414"/>
          </a:xfrm>
          <a:prstGeom prst="rect">
            <a:avLst/>
          </a:prstGeom>
          <a:noFill/>
          <a:ln>
            <a:solidFill>
              <a:schemeClr val="bg1">
                <a:lumMod val="50000"/>
              </a:schemeClr>
            </a:solidFill>
          </a:ln>
        </p:spPr>
        <p:txBody>
          <a:bodyPr wrap="square" rtlCol="0">
            <a:spAutoFit/>
          </a:bodyPr>
          <a:lstStyle/>
          <a:p>
            <a:pPr algn="ctr"/>
            <a:r>
              <a:rPr lang="en-GB" sz="1050" dirty="0" smtClean="0"/>
              <a:t>Linear term</a:t>
            </a:r>
            <a:br>
              <a:rPr lang="en-GB" sz="1050" dirty="0" smtClean="0"/>
            </a:br>
            <a:r>
              <a:rPr lang="en-GB" sz="900" dirty="0" smtClean="0"/>
              <a:t>(intercept and slope of the </a:t>
            </a:r>
            <a:r>
              <a:rPr lang="en-GB" sz="900" u="sng" dirty="0" smtClean="0"/>
              <a:t>difference </a:t>
            </a:r>
            <a:r>
              <a:rPr lang="en-GB" sz="900" dirty="0" smtClean="0"/>
              <a:t>between book and reference population; can change over time)</a:t>
            </a:r>
            <a:endParaRPr lang="en-GB" sz="900" dirty="0"/>
          </a:p>
        </p:txBody>
      </p:sp>
      <p:sp>
        <p:nvSpPr>
          <p:cNvPr id="38" name="Rounded Rectangle 37"/>
          <p:cNvSpPr/>
          <p:nvPr/>
        </p:nvSpPr>
        <p:spPr>
          <a:xfrm>
            <a:off x="1641312" y="6065717"/>
            <a:ext cx="4988088" cy="536507"/>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How to extend to socio-economic indices?</a:t>
            </a:r>
            <a:endParaRPr lang="en-GB" dirty="0"/>
          </a:p>
        </p:txBody>
      </p:sp>
      <p:sp>
        <p:nvSpPr>
          <p:cNvPr id="24" name="Content Placeholder 2"/>
          <p:cNvSpPr txBox="1">
            <a:spLocks/>
          </p:cNvSpPr>
          <p:nvPr/>
        </p:nvSpPr>
        <p:spPr>
          <a:xfrm>
            <a:off x="5682248" y="4458091"/>
            <a:ext cx="3404324" cy="234395"/>
          </a:xfrm>
          <a:prstGeom prst="rect">
            <a:avLst/>
          </a:prstGeom>
        </p:spPr>
        <p:txBody>
          <a:bodyPr vert="horz" lIns="91440" tIns="45720" rIns="91440" bIns="45720" rtlCol="0">
            <a:noAutofit/>
          </a:bodyPr>
          <a:lstStyle>
            <a:lvl1pPr marL="268288" indent="-268288" algn="l" defTabSz="685800" rtl="0" eaLnBrk="1" latinLnBrk="0" hangingPunct="1">
              <a:lnSpc>
                <a:spcPct val="90000"/>
              </a:lnSpc>
              <a:spcBef>
                <a:spcPts val="750"/>
              </a:spcBef>
              <a:buClr>
                <a:schemeClr val="accent1"/>
              </a:buClr>
              <a:buFont typeface="Arial" panose="020B0604020202020204" pitchFamily="34" charset="0"/>
              <a:buChar char="•"/>
              <a:defRPr sz="2400" kern="1200">
                <a:solidFill>
                  <a:srgbClr val="45555F"/>
                </a:solidFill>
                <a:latin typeface="Arial" panose="020B0604020202020204" pitchFamily="34" charset="0"/>
                <a:ea typeface="+mn-ea"/>
                <a:cs typeface="Arial" panose="020B0604020202020204" pitchFamily="34" charset="0"/>
              </a:defRPr>
            </a:lvl1pPr>
            <a:lvl2pPr marL="627063" indent="-284163" algn="l" defTabSz="685800" rtl="0" eaLnBrk="1" latinLnBrk="0" hangingPunct="1">
              <a:lnSpc>
                <a:spcPct val="90000"/>
              </a:lnSpc>
              <a:spcBef>
                <a:spcPts val="375"/>
              </a:spcBef>
              <a:buClr>
                <a:schemeClr val="accent1"/>
              </a:buClr>
              <a:buFont typeface="Arial" panose="020B0604020202020204" pitchFamily="34" charset="0"/>
              <a:buChar char="‒"/>
              <a:defRPr sz="2000" kern="1200">
                <a:solidFill>
                  <a:srgbClr val="45555F"/>
                </a:solidFill>
                <a:latin typeface="Arial" panose="020B0604020202020204" pitchFamily="34" charset="0"/>
                <a:ea typeface="+mn-ea"/>
                <a:cs typeface="Arial" panose="020B0604020202020204" pitchFamily="34" charset="0"/>
              </a:defRPr>
            </a:lvl2pPr>
            <a:lvl3pPr marL="896938" indent="-211138"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rgbClr val="45555F"/>
                </a:solidFill>
                <a:latin typeface="Arial" panose="020B0604020202020204" pitchFamily="34" charset="0"/>
                <a:ea typeface="+mn-ea"/>
                <a:cs typeface="Arial" panose="020B0604020202020204" pitchFamily="34" charset="0"/>
              </a:defRPr>
            </a:lvl3pPr>
            <a:lvl4pPr marL="1254125" indent="-225425"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rgbClr val="45555F"/>
                </a:solidFill>
                <a:latin typeface="Arial" panose="020B0604020202020204" pitchFamily="34" charset="0"/>
                <a:ea typeface="+mn-ea"/>
                <a:cs typeface="Arial" panose="020B0604020202020204" pitchFamily="34" charset="0"/>
              </a:defRPr>
            </a:lvl4pPr>
            <a:lvl5pPr marL="1611313" indent="-239713" algn="l" defTabSz="685800" rtl="0" eaLnBrk="1" latinLnBrk="0" hangingPunct="1">
              <a:lnSpc>
                <a:spcPct val="90000"/>
              </a:lnSpc>
              <a:spcBef>
                <a:spcPts val="375"/>
              </a:spcBef>
              <a:buClr>
                <a:schemeClr val="accent1"/>
              </a:buClr>
              <a:buFont typeface="Arial" panose="020B0604020202020204" pitchFamily="34" charset="0"/>
              <a:buChar char="•"/>
              <a:defRPr sz="1400" kern="1200">
                <a:solidFill>
                  <a:srgbClr val="45555F"/>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mj-lt"/>
              <a:buAutoNum type="arabicPeriod"/>
            </a:pPr>
            <a:r>
              <a:rPr lang="en-GB" sz="1200" dirty="0" smtClean="0">
                <a:latin typeface="+mn-lt"/>
              </a:rPr>
              <a:t>Trend risk</a:t>
            </a:r>
          </a:p>
          <a:p>
            <a:pPr lvl="1"/>
            <a:r>
              <a:rPr lang="en-GB" sz="1200" dirty="0" smtClean="0">
                <a:latin typeface="+mn-lt"/>
              </a:rPr>
              <a:t>Time series</a:t>
            </a:r>
            <a:endParaRPr lang="en-GB" sz="1200" dirty="0">
              <a:latin typeface="+mn-lt"/>
            </a:endParaRPr>
          </a:p>
          <a:p>
            <a:pPr marL="342900" indent="-342900">
              <a:buFont typeface="+mj-lt"/>
              <a:buAutoNum type="arabicPeriod"/>
            </a:pPr>
            <a:r>
              <a:rPr lang="en-GB" sz="1200" dirty="0" smtClean="0">
                <a:latin typeface="+mn-lt"/>
              </a:rPr>
              <a:t>Idiosyncratic risk</a:t>
            </a:r>
            <a:endParaRPr lang="en-GB" sz="1200" dirty="0">
              <a:latin typeface="+mn-lt"/>
            </a:endParaRPr>
          </a:p>
          <a:p>
            <a:pPr marL="342900" indent="-342900">
              <a:buFont typeface="+mj-lt"/>
              <a:buAutoNum type="arabicPeriod"/>
            </a:pPr>
            <a:r>
              <a:rPr lang="en-GB" sz="1200" dirty="0">
                <a:latin typeface="+mn-lt"/>
              </a:rPr>
              <a:t>Parameter uncertainty</a:t>
            </a:r>
          </a:p>
          <a:p>
            <a:pPr lvl="1"/>
            <a:r>
              <a:rPr lang="en-GB" sz="1200" dirty="0">
                <a:latin typeface="+mn-lt"/>
              </a:rPr>
              <a:t>Bootstrapping </a:t>
            </a:r>
            <a:r>
              <a:rPr lang="en-GB" sz="1200" dirty="0" smtClean="0">
                <a:latin typeface="+mn-lt"/>
              </a:rPr>
              <a:t>techniques</a:t>
            </a:r>
            <a:endParaRPr lang="en-GB" sz="1200" b="1" dirty="0" smtClean="0">
              <a:latin typeface="+mn-lt"/>
            </a:endParaRPr>
          </a:p>
          <a:p>
            <a:pPr marL="0" indent="0">
              <a:buNone/>
            </a:pPr>
            <a:endParaRPr lang="en-GB" sz="1600" dirty="0" smtClean="0"/>
          </a:p>
          <a:p>
            <a:pPr lvl="1"/>
            <a:endParaRPr lang="en-GB" sz="1200" dirty="0" smtClean="0"/>
          </a:p>
        </p:txBody>
      </p:sp>
      <p:sp>
        <p:nvSpPr>
          <p:cNvPr id="25" name="Rounded Rectangle 24"/>
          <p:cNvSpPr/>
          <p:nvPr/>
        </p:nvSpPr>
        <p:spPr>
          <a:xfrm>
            <a:off x="5926713" y="4063647"/>
            <a:ext cx="2700946" cy="285957"/>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bg1"/>
                </a:solidFill>
              </a:rPr>
              <a:t>Risks captured</a:t>
            </a:r>
            <a:endParaRPr lang="en-GB" sz="1600" b="1" dirty="0">
              <a:solidFill>
                <a:schemeClr val="bg1"/>
              </a:solidFill>
            </a:endParaRPr>
          </a:p>
        </p:txBody>
      </p:sp>
    </p:spTree>
    <p:extLst>
      <p:ext uri="{BB962C8B-B14F-4D97-AF65-F5344CB8AC3E}">
        <p14:creationId xmlns:p14="http://schemas.microsoft.com/office/powerpoint/2010/main" val="256759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29" grpId="0" animBg="1"/>
      <p:bldP spid="30" grpId="0"/>
      <p:bldP spid="33" grpId="0" animBg="1"/>
      <p:bldP spid="37" grpId="0" animBg="1"/>
      <p:bldP spid="38" grpId="0" animBg="1"/>
      <p:bldP spid="24" grpId="0"/>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079" y="3984227"/>
            <a:ext cx="5296250" cy="1810183"/>
          </a:xfrm>
        </p:spPr>
        <p:txBody>
          <a:bodyPr/>
          <a:lstStyle/>
          <a:p>
            <a:r>
              <a:rPr lang="en-GB" dirty="0" smtClean="0"/>
              <a:t>Model framework part II:</a:t>
            </a:r>
            <a:br>
              <a:rPr lang="en-GB" dirty="0" smtClean="0"/>
            </a:br>
            <a:r>
              <a:rPr lang="en-GB" dirty="0" smtClean="0"/>
              <a:t>M7-M5-M5</a:t>
            </a:r>
            <a:endParaRPr lang="en-GB" dirty="0"/>
          </a:p>
        </p:txBody>
      </p:sp>
    </p:spTree>
    <p:extLst>
      <p:ext uri="{BB962C8B-B14F-4D97-AF65-F5344CB8AC3E}">
        <p14:creationId xmlns:p14="http://schemas.microsoft.com/office/powerpoint/2010/main" val="2256682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Extending to socio-economic indices</a:t>
            </a:r>
            <a:br>
              <a:rPr lang="en-GB" dirty="0"/>
            </a:br>
            <a:r>
              <a:rPr lang="en-GB" sz="2400" dirty="0">
                <a:solidFill>
                  <a:schemeClr val="bg1">
                    <a:lumMod val="50000"/>
                  </a:schemeClr>
                </a:solidFill>
              </a:rPr>
              <a:t>Introducing the M7-M5-M5 model</a:t>
            </a:r>
            <a:endParaRPr lang="en-GB" dirty="0">
              <a:solidFill>
                <a:schemeClr val="accent3"/>
              </a:solidFill>
            </a:endParaRPr>
          </a:p>
        </p:txBody>
      </p:sp>
      <p:sp>
        <p:nvSpPr>
          <p:cNvPr id="10" name="Oval 9"/>
          <p:cNvSpPr/>
          <p:nvPr/>
        </p:nvSpPr>
        <p:spPr>
          <a:xfrm>
            <a:off x="783626" y="1657349"/>
            <a:ext cx="4385331" cy="3804557"/>
          </a:xfrm>
          <a:custGeom>
            <a:avLst/>
            <a:gdLst>
              <a:gd name="connsiteX0" fmla="*/ 0 w 4385186"/>
              <a:gd name="connsiteY0" fmla="*/ 2237014 h 4474028"/>
              <a:gd name="connsiteX1" fmla="*/ 2192593 w 4385186"/>
              <a:gd name="connsiteY1" fmla="*/ 0 h 4474028"/>
              <a:gd name="connsiteX2" fmla="*/ 4385186 w 4385186"/>
              <a:gd name="connsiteY2" fmla="*/ 2237014 h 4474028"/>
              <a:gd name="connsiteX3" fmla="*/ 2192593 w 4385186"/>
              <a:gd name="connsiteY3" fmla="*/ 4474028 h 4474028"/>
              <a:gd name="connsiteX4" fmla="*/ 0 w 4385186"/>
              <a:gd name="connsiteY4" fmla="*/ 2237014 h 4474028"/>
              <a:gd name="connsiteX0" fmla="*/ 11699 w 4396885"/>
              <a:gd name="connsiteY0" fmla="*/ 1885950 h 4122964"/>
              <a:gd name="connsiteX1" fmla="*/ 1624628 w 4396885"/>
              <a:gd name="connsiteY1" fmla="*/ 0 h 4122964"/>
              <a:gd name="connsiteX2" fmla="*/ 4396885 w 4396885"/>
              <a:gd name="connsiteY2" fmla="*/ 1885950 h 4122964"/>
              <a:gd name="connsiteX3" fmla="*/ 2204292 w 4396885"/>
              <a:gd name="connsiteY3" fmla="*/ 4122964 h 4122964"/>
              <a:gd name="connsiteX4" fmla="*/ 11699 w 4396885"/>
              <a:gd name="connsiteY4" fmla="*/ 1885950 h 4122964"/>
              <a:gd name="connsiteX0" fmla="*/ 316 w 4385502"/>
              <a:gd name="connsiteY0" fmla="*/ 1885950 h 3804557"/>
              <a:gd name="connsiteX1" fmla="*/ 1613245 w 4385502"/>
              <a:gd name="connsiteY1" fmla="*/ 0 h 3804557"/>
              <a:gd name="connsiteX2" fmla="*/ 4385502 w 4385502"/>
              <a:gd name="connsiteY2" fmla="*/ 1885950 h 3804557"/>
              <a:gd name="connsiteX3" fmla="*/ 1539766 w 4385502"/>
              <a:gd name="connsiteY3" fmla="*/ 3804557 h 3804557"/>
              <a:gd name="connsiteX4" fmla="*/ 316 w 4385502"/>
              <a:gd name="connsiteY4" fmla="*/ 1885950 h 3804557"/>
              <a:gd name="connsiteX0" fmla="*/ 145 w 4385331"/>
              <a:gd name="connsiteY0" fmla="*/ 1885950 h 3804557"/>
              <a:gd name="connsiteX1" fmla="*/ 1588581 w 4385331"/>
              <a:gd name="connsiteY1" fmla="*/ 0 h 3804557"/>
              <a:gd name="connsiteX2" fmla="*/ 4385331 w 4385331"/>
              <a:gd name="connsiteY2" fmla="*/ 1885950 h 3804557"/>
              <a:gd name="connsiteX3" fmla="*/ 1539595 w 4385331"/>
              <a:gd name="connsiteY3" fmla="*/ 3804557 h 3804557"/>
              <a:gd name="connsiteX4" fmla="*/ 145 w 4385331"/>
              <a:gd name="connsiteY4" fmla="*/ 1885950 h 380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5331" h="3804557">
                <a:moveTo>
                  <a:pt x="145" y="1885950"/>
                </a:moveTo>
                <a:cubicBezTo>
                  <a:pt x="8309" y="1251857"/>
                  <a:pt x="377645" y="0"/>
                  <a:pt x="1588581" y="0"/>
                </a:cubicBezTo>
                <a:cubicBezTo>
                  <a:pt x="2799517" y="0"/>
                  <a:pt x="4385331" y="650481"/>
                  <a:pt x="4385331" y="1885950"/>
                </a:cubicBezTo>
                <a:cubicBezTo>
                  <a:pt x="4385331" y="3121419"/>
                  <a:pt x="2750531" y="3804557"/>
                  <a:pt x="1539595" y="3804557"/>
                </a:cubicBezTo>
                <a:cubicBezTo>
                  <a:pt x="328659" y="3804557"/>
                  <a:pt x="-8019" y="2520043"/>
                  <a:pt x="145" y="1885950"/>
                </a:cubicBezTo>
                <a:close/>
              </a:path>
            </a:pathLst>
          </a:cu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p:cNvSpPr/>
          <p:nvPr/>
        </p:nvSpPr>
        <p:spPr>
          <a:xfrm>
            <a:off x="1094015" y="1706335"/>
            <a:ext cx="2161207" cy="1865036"/>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Comfortable</a:t>
            </a:r>
            <a:endParaRPr lang="en-GB" dirty="0"/>
          </a:p>
        </p:txBody>
      </p:sp>
      <p:sp>
        <p:nvSpPr>
          <p:cNvPr id="5" name="Oval 4"/>
          <p:cNvSpPr/>
          <p:nvPr/>
        </p:nvSpPr>
        <p:spPr>
          <a:xfrm>
            <a:off x="1094014" y="3571371"/>
            <a:ext cx="2161207" cy="186503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Hard-Pressed</a:t>
            </a:r>
            <a:endParaRPr lang="en-GB" dirty="0"/>
          </a:p>
        </p:txBody>
      </p:sp>
      <p:sp>
        <p:nvSpPr>
          <p:cNvPr id="7" name="Oval 6"/>
          <p:cNvSpPr/>
          <p:nvPr/>
        </p:nvSpPr>
        <p:spPr>
          <a:xfrm>
            <a:off x="2918047" y="2638853"/>
            <a:ext cx="2250910" cy="1865036"/>
          </a:xfrm>
          <a:prstGeom prst="ellipse">
            <a:avLst/>
          </a:prstGeom>
          <a:solidFill>
            <a:srgbClr val="F95D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Making Do</a:t>
            </a:r>
            <a:endParaRPr lang="en-GB" dirty="0"/>
          </a:p>
        </p:txBody>
      </p:sp>
      <p:sp>
        <p:nvSpPr>
          <p:cNvPr id="11" name="Oval 10"/>
          <p:cNvSpPr/>
          <p:nvPr/>
        </p:nvSpPr>
        <p:spPr>
          <a:xfrm>
            <a:off x="2081209" y="3288383"/>
            <a:ext cx="1420586" cy="613510"/>
          </a:xfrm>
          <a:prstGeom prst="ellipse">
            <a:avLst/>
          </a:prstGeom>
          <a:solidFill>
            <a:srgbClr val="F68E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Portfolio</a:t>
            </a:r>
            <a:endParaRPr lang="en-GB" dirty="0"/>
          </a:p>
        </p:txBody>
      </p:sp>
      <p:sp>
        <p:nvSpPr>
          <p:cNvPr id="12" name="Content Placeholder 2"/>
          <p:cNvSpPr>
            <a:spLocks noGrp="1"/>
          </p:cNvSpPr>
          <p:nvPr>
            <p:ph idx="1"/>
          </p:nvPr>
        </p:nvSpPr>
        <p:spPr>
          <a:xfrm>
            <a:off x="5619741" y="2124136"/>
            <a:ext cx="3140538" cy="953800"/>
          </a:xfrm>
        </p:spPr>
        <p:txBody>
          <a:bodyPr/>
          <a:lstStyle/>
          <a:p>
            <a:r>
              <a:rPr lang="en-GB" sz="1350" dirty="0"/>
              <a:t>Subset of </a:t>
            </a:r>
            <a:r>
              <a:rPr lang="en-GB" sz="1350" dirty="0" smtClean="0"/>
              <a:t>population</a:t>
            </a:r>
            <a:endParaRPr lang="en-GB" sz="1350" b="1" dirty="0"/>
          </a:p>
          <a:p>
            <a:r>
              <a:rPr lang="en-GB" sz="1350" dirty="0" smtClean="0"/>
              <a:t>Project </a:t>
            </a:r>
            <a:r>
              <a:rPr lang="en-GB" sz="1350" u="sng" dirty="0"/>
              <a:t>difference </a:t>
            </a:r>
            <a:r>
              <a:rPr lang="en-GB" sz="1350" dirty="0"/>
              <a:t>between population </a:t>
            </a:r>
            <a:r>
              <a:rPr lang="en-GB" sz="1350" dirty="0" smtClean="0"/>
              <a:t>mortality and each </a:t>
            </a:r>
            <a:r>
              <a:rPr lang="en-GB" sz="1350" dirty="0" err="1" smtClean="0"/>
              <a:t>SEG’s</a:t>
            </a:r>
            <a:r>
              <a:rPr lang="en-GB" sz="1350" dirty="0" smtClean="0"/>
              <a:t> mortality</a:t>
            </a:r>
            <a:endParaRPr lang="en-GB" sz="1350" b="1" dirty="0"/>
          </a:p>
        </p:txBody>
      </p:sp>
      <p:sp>
        <p:nvSpPr>
          <p:cNvPr id="13" name="Rounded Rectangle 12"/>
          <p:cNvSpPr/>
          <p:nvPr/>
        </p:nvSpPr>
        <p:spPr>
          <a:xfrm>
            <a:off x="5646744" y="1747156"/>
            <a:ext cx="3240360" cy="24883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350" dirty="0" smtClean="0">
                <a:solidFill>
                  <a:srgbClr val="6D40AA"/>
                </a:solidFill>
              </a:rPr>
              <a:t>Socio-economic groups (</a:t>
            </a:r>
            <a:r>
              <a:rPr lang="en-GB" sz="1350" dirty="0" err="1" smtClean="0">
                <a:solidFill>
                  <a:srgbClr val="6D40AA"/>
                </a:solidFill>
              </a:rPr>
              <a:t>SEGs</a:t>
            </a:r>
            <a:r>
              <a:rPr lang="en-GB" sz="1350" dirty="0" smtClean="0">
                <a:solidFill>
                  <a:srgbClr val="6D40AA"/>
                </a:solidFill>
              </a:rPr>
              <a:t>)</a:t>
            </a:r>
            <a:endParaRPr lang="en-GB" sz="1350" dirty="0">
              <a:solidFill>
                <a:srgbClr val="6D40AA"/>
              </a:solidFill>
            </a:endParaRPr>
          </a:p>
        </p:txBody>
      </p:sp>
      <p:sp>
        <p:nvSpPr>
          <p:cNvPr id="14" name="Content Placeholder 2"/>
          <p:cNvSpPr txBox="1">
            <a:spLocks/>
          </p:cNvSpPr>
          <p:nvPr/>
        </p:nvSpPr>
        <p:spPr>
          <a:xfrm>
            <a:off x="5564762" y="4151607"/>
            <a:ext cx="3322342" cy="1193169"/>
          </a:xfrm>
          <a:prstGeom prst="rect">
            <a:avLst/>
          </a:prstGeom>
        </p:spPr>
        <p:txBody>
          <a:bodyPr vert="horz" lIns="91440" tIns="45720" rIns="91440" bIns="45720" rtlCol="0">
            <a:noAutofit/>
          </a:bodyPr>
          <a:lstStyle>
            <a:lvl1pPr marL="268288" indent="-268288" algn="l" defTabSz="685800" rtl="0" eaLnBrk="1" latinLnBrk="0" hangingPunct="1">
              <a:lnSpc>
                <a:spcPct val="90000"/>
              </a:lnSpc>
              <a:spcBef>
                <a:spcPts val="750"/>
              </a:spcBef>
              <a:buClr>
                <a:schemeClr val="accent1"/>
              </a:buClr>
              <a:buFont typeface="Arial" panose="020B0604020202020204" pitchFamily="34" charset="0"/>
              <a:buChar char="•"/>
              <a:defRPr sz="2400" kern="1200">
                <a:solidFill>
                  <a:srgbClr val="45555F"/>
                </a:solidFill>
                <a:latin typeface="Arial" panose="020B0604020202020204" pitchFamily="34" charset="0"/>
                <a:ea typeface="+mn-ea"/>
                <a:cs typeface="Arial" panose="020B0604020202020204" pitchFamily="34" charset="0"/>
              </a:defRPr>
            </a:lvl1pPr>
            <a:lvl2pPr marL="627063" indent="-284163" algn="l" defTabSz="685800" rtl="0" eaLnBrk="1" latinLnBrk="0" hangingPunct="1">
              <a:lnSpc>
                <a:spcPct val="90000"/>
              </a:lnSpc>
              <a:spcBef>
                <a:spcPts val="375"/>
              </a:spcBef>
              <a:buClr>
                <a:schemeClr val="accent1"/>
              </a:buClr>
              <a:buFont typeface="Arial" panose="020B0604020202020204" pitchFamily="34" charset="0"/>
              <a:buChar char="‒"/>
              <a:defRPr sz="2000" kern="1200">
                <a:solidFill>
                  <a:srgbClr val="45555F"/>
                </a:solidFill>
                <a:latin typeface="Arial" panose="020B0604020202020204" pitchFamily="34" charset="0"/>
                <a:ea typeface="+mn-ea"/>
                <a:cs typeface="Arial" panose="020B0604020202020204" pitchFamily="34" charset="0"/>
              </a:defRPr>
            </a:lvl2pPr>
            <a:lvl3pPr marL="896938" indent="-211138"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rgbClr val="45555F"/>
                </a:solidFill>
                <a:latin typeface="Arial" panose="020B0604020202020204" pitchFamily="34" charset="0"/>
                <a:ea typeface="+mn-ea"/>
                <a:cs typeface="Arial" panose="020B0604020202020204" pitchFamily="34" charset="0"/>
              </a:defRPr>
            </a:lvl3pPr>
            <a:lvl4pPr marL="1254125" indent="-225425"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rgbClr val="45555F"/>
                </a:solidFill>
                <a:latin typeface="Arial" panose="020B0604020202020204" pitchFamily="34" charset="0"/>
                <a:ea typeface="+mn-ea"/>
                <a:cs typeface="Arial" panose="020B0604020202020204" pitchFamily="34" charset="0"/>
              </a:defRPr>
            </a:lvl4pPr>
            <a:lvl5pPr marL="1611313" indent="-239713" algn="l" defTabSz="685800" rtl="0" eaLnBrk="1" latinLnBrk="0" hangingPunct="1">
              <a:lnSpc>
                <a:spcPct val="90000"/>
              </a:lnSpc>
              <a:spcBef>
                <a:spcPts val="375"/>
              </a:spcBef>
              <a:buClr>
                <a:schemeClr val="accent1"/>
              </a:buClr>
              <a:buFont typeface="Arial" panose="020B0604020202020204" pitchFamily="34" charset="0"/>
              <a:buChar char="•"/>
              <a:defRPr sz="1400" kern="1200">
                <a:solidFill>
                  <a:srgbClr val="45555F"/>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350" dirty="0" smtClean="0"/>
              <a:t>Combination of </a:t>
            </a:r>
            <a:r>
              <a:rPr lang="en-GB" sz="1350" dirty="0" err="1" smtClean="0"/>
              <a:t>SEG</a:t>
            </a:r>
            <a:r>
              <a:rPr lang="en-GB" sz="1350" dirty="0" smtClean="0"/>
              <a:t> subsets</a:t>
            </a:r>
            <a:endParaRPr lang="en-GB" sz="1350" b="1" dirty="0" smtClean="0"/>
          </a:p>
          <a:p>
            <a:r>
              <a:rPr lang="en-GB" sz="1350" dirty="0" smtClean="0"/>
              <a:t>Project </a:t>
            </a:r>
            <a:r>
              <a:rPr lang="en-GB" sz="1350" u="sng" dirty="0" smtClean="0"/>
              <a:t>difference </a:t>
            </a:r>
            <a:r>
              <a:rPr lang="en-GB" sz="1350" dirty="0" smtClean="0"/>
              <a:t>between (weighted) average </a:t>
            </a:r>
            <a:r>
              <a:rPr lang="en-GB" sz="1350" dirty="0" err="1" smtClean="0"/>
              <a:t>SEG</a:t>
            </a:r>
            <a:r>
              <a:rPr lang="en-GB" sz="1350" dirty="0" smtClean="0"/>
              <a:t> mortality and portfolio mortality</a:t>
            </a:r>
            <a:endParaRPr lang="en-GB" sz="1600" dirty="0" smtClean="0"/>
          </a:p>
          <a:p>
            <a:pPr lvl="1"/>
            <a:endParaRPr lang="en-GB" sz="1200" dirty="0" smtClean="0"/>
          </a:p>
        </p:txBody>
      </p:sp>
      <p:sp>
        <p:nvSpPr>
          <p:cNvPr id="15" name="Rounded Rectangle 14"/>
          <p:cNvSpPr/>
          <p:nvPr/>
        </p:nvSpPr>
        <p:spPr>
          <a:xfrm>
            <a:off x="5711700" y="3757164"/>
            <a:ext cx="3186354" cy="248832"/>
          </a:xfrm>
          <a:prstGeom prst="roundRect">
            <a:avLst/>
          </a:prstGeom>
          <a:solidFill>
            <a:schemeClr val="bg1"/>
          </a:solidFill>
          <a:ln>
            <a:solidFill>
              <a:srgbClr val="F68E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smtClean="0">
                <a:solidFill>
                  <a:srgbClr val="F68E26"/>
                </a:solidFill>
              </a:rPr>
              <a:t>Portfolio</a:t>
            </a:r>
            <a:endParaRPr lang="en-GB" sz="1350" dirty="0">
              <a:solidFill>
                <a:srgbClr val="F68E26"/>
              </a:solidFill>
            </a:endParaRPr>
          </a:p>
        </p:txBody>
      </p:sp>
    </p:spTree>
    <p:extLst>
      <p:ext uri="{BB962C8B-B14F-4D97-AF65-F5344CB8AC3E}">
        <p14:creationId xmlns:p14="http://schemas.microsoft.com/office/powerpoint/2010/main" val="410969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uiExpand="1" build="p"/>
      <p:bldP spid="13" grpId="0" animBg="1"/>
      <p:bldP spid="14" grpId="0"/>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Extending to socio-economic indices</a:t>
            </a:r>
            <a:br>
              <a:rPr lang="en-GB" dirty="0" smtClean="0"/>
            </a:br>
            <a:r>
              <a:rPr lang="en-GB" sz="2400" dirty="0" smtClean="0">
                <a:solidFill>
                  <a:schemeClr val="accent3"/>
                </a:solidFill>
              </a:rPr>
              <a:t>(1) Modelling the </a:t>
            </a:r>
            <a:r>
              <a:rPr lang="en-GB" sz="2400" dirty="0" err="1" smtClean="0">
                <a:solidFill>
                  <a:schemeClr val="accent3"/>
                </a:solidFill>
              </a:rPr>
              <a:t>SEGs</a:t>
            </a:r>
            <a:r>
              <a:rPr lang="en-GB" sz="2400" dirty="0" smtClean="0">
                <a:solidFill>
                  <a:schemeClr val="accent3"/>
                </a:solidFill>
              </a:rPr>
              <a:t> (M7-M5-M5)</a:t>
            </a:r>
            <a:endParaRPr lang="en-GB" dirty="0">
              <a:solidFill>
                <a:schemeClr val="accent3"/>
              </a:solidFill>
            </a:endParaRPr>
          </a:p>
        </p:txBody>
      </p:sp>
      <p:sp>
        <p:nvSpPr>
          <p:cNvPr id="6" name="TextBox 5"/>
          <p:cNvSpPr txBox="1"/>
          <p:nvPr/>
        </p:nvSpPr>
        <p:spPr>
          <a:xfrm>
            <a:off x="3223459" y="5780468"/>
            <a:ext cx="1628695" cy="327885"/>
          </a:xfrm>
          <a:prstGeom prst="rect">
            <a:avLst/>
          </a:prstGeom>
          <a:noFill/>
        </p:spPr>
        <p:txBody>
          <a:bodyPr wrap="square" rtlCol="0">
            <a:spAutoFit/>
          </a:bodyPr>
          <a:lstStyle/>
          <a:p>
            <a:pPr algn="ctr"/>
            <a:r>
              <a:rPr lang="en-GB" sz="1400" dirty="0" smtClean="0">
                <a:solidFill>
                  <a:schemeClr val="bg1">
                    <a:lumMod val="50000"/>
                  </a:schemeClr>
                </a:solidFill>
              </a:rPr>
              <a:t>Age (x)</a:t>
            </a:r>
            <a:endParaRPr lang="en-GB" sz="1400" dirty="0">
              <a:solidFill>
                <a:schemeClr val="bg1">
                  <a:lumMod val="50000"/>
                </a:schemeClr>
              </a:solidFill>
            </a:endParaRPr>
          </a:p>
        </p:txBody>
      </p:sp>
      <p:sp>
        <p:nvSpPr>
          <p:cNvPr id="7" name="Freeform 6"/>
          <p:cNvSpPr/>
          <p:nvPr/>
        </p:nvSpPr>
        <p:spPr>
          <a:xfrm rot="215378">
            <a:off x="1565795" y="3333437"/>
            <a:ext cx="4920957" cy="1859891"/>
          </a:xfrm>
          <a:custGeom>
            <a:avLst/>
            <a:gdLst>
              <a:gd name="connsiteX0" fmla="*/ 0 w 4393870"/>
              <a:gd name="connsiteY0" fmla="*/ 1424193 h 1454741"/>
              <a:gd name="connsiteX1" fmla="*/ 1104405 w 4393870"/>
              <a:gd name="connsiteY1" fmla="*/ 1293564 h 1454741"/>
              <a:gd name="connsiteX2" fmla="*/ 3550722 w 4393870"/>
              <a:gd name="connsiteY2" fmla="*/ 177284 h 1454741"/>
              <a:gd name="connsiteX3" fmla="*/ 4393870 w 4393870"/>
              <a:gd name="connsiteY3" fmla="*/ 22904 h 1454741"/>
            </a:gdLst>
            <a:ahLst/>
            <a:cxnLst>
              <a:cxn ang="0">
                <a:pos x="connsiteX0" y="connsiteY0"/>
              </a:cxn>
              <a:cxn ang="0">
                <a:pos x="connsiteX1" y="connsiteY1"/>
              </a:cxn>
              <a:cxn ang="0">
                <a:pos x="connsiteX2" y="connsiteY2"/>
              </a:cxn>
              <a:cxn ang="0">
                <a:pos x="connsiteX3" y="connsiteY3"/>
              </a:cxn>
            </a:cxnLst>
            <a:rect l="l" t="t" r="r" b="b"/>
            <a:pathLst>
              <a:path w="4393870" h="1454741">
                <a:moveTo>
                  <a:pt x="0" y="1424193"/>
                </a:moveTo>
                <a:cubicBezTo>
                  <a:pt x="256309" y="1462787"/>
                  <a:pt x="512618" y="1501382"/>
                  <a:pt x="1104405" y="1293564"/>
                </a:cubicBezTo>
                <a:cubicBezTo>
                  <a:pt x="1696192" y="1085746"/>
                  <a:pt x="3002478" y="389061"/>
                  <a:pt x="3550722" y="177284"/>
                </a:cubicBezTo>
                <a:cubicBezTo>
                  <a:pt x="4098966" y="-34493"/>
                  <a:pt x="4144488" y="-12722"/>
                  <a:pt x="4393870" y="22904"/>
                </a:cubicBezTo>
              </a:path>
            </a:pathLst>
          </a:cu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p:nvPr/>
        </p:nvCxnSpPr>
        <p:spPr>
          <a:xfrm>
            <a:off x="1531552" y="5677112"/>
            <a:ext cx="525582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1577550" y="3866254"/>
            <a:ext cx="4921121" cy="1692771"/>
          </a:xfrm>
          <a:custGeom>
            <a:avLst/>
            <a:gdLst>
              <a:gd name="connsiteX0" fmla="*/ 0 w 4393870"/>
              <a:gd name="connsiteY0" fmla="*/ 1424193 h 1454741"/>
              <a:gd name="connsiteX1" fmla="*/ 1104405 w 4393870"/>
              <a:gd name="connsiteY1" fmla="*/ 1293564 h 1454741"/>
              <a:gd name="connsiteX2" fmla="*/ 3550722 w 4393870"/>
              <a:gd name="connsiteY2" fmla="*/ 177284 h 1454741"/>
              <a:gd name="connsiteX3" fmla="*/ 4393870 w 4393870"/>
              <a:gd name="connsiteY3" fmla="*/ 22904 h 1454741"/>
            </a:gdLst>
            <a:ahLst/>
            <a:cxnLst>
              <a:cxn ang="0">
                <a:pos x="connsiteX0" y="connsiteY0"/>
              </a:cxn>
              <a:cxn ang="0">
                <a:pos x="connsiteX1" y="connsiteY1"/>
              </a:cxn>
              <a:cxn ang="0">
                <a:pos x="connsiteX2" y="connsiteY2"/>
              </a:cxn>
              <a:cxn ang="0">
                <a:pos x="connsiteX3" y="connsiteY3"/>
              </a:cxn>
            </a:cxnLst>
            <a:rect l="l" t="t" r="r" b="b"/>
            <a:pathLst>
              <a:path w="4393870" h="1454741">
                <a:moveTo>
                  <a:pt x="0" y="1424193"/>
                </a:moveTo>
                <a:cubicBezTo>
                  <a:pt x="256309" y="1462787"/>
                  <a:pt x="512618" y="1501382"/>
                  <a:pt x="1104405" y="1293564"/>
                </a:cubicBezTo>
                <a:cubicBezTo>
                  <a:pt x="1696192" y="1085746"/>
                  <a:pt x="3002478" y="389061"/>
                  <a:pt x="3550722" y="177284"/>
                </a:cubicBezTo>
                <a:cubicBezTo>
                  <a:pt x="4098966" y="-34493"/>
                  <a:pt x="4144488" y="-12722"/>
                  <a:pt x="4393870" y="22904"/>
                </a:cubicBezTo>
              </a:path>
            </a:pathLst>
          </a:custGeom>
          <a:noFill/>
          <a:ln>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rot="493825">
            <a:off x="1622791" y="3437793"/>
            <a:ext cx="4809339" cy="1692771"/>
          </a:xfrm>
          <a:custGeom>
            <a:avLst/>
            <a:gdLst>
              <a:gd name="connsiteX0" fmla="*/ 0 w 4393870"/>
              <a:gd name="connsiteY0" fmla="*/ 1424193 h 1454741"/>
              <a:gd name="connsiteX1" fmla="*/ 1104405 w 4393870"/>
              <a:gd name="connsiteY1" fmla="*/ 1293564 h 1454741"/>
              <a:gd name="connsiteX2" fmla="*/ 3550722 w 4393870"/>
              <a:gd name="connsiteY2" fmla="*/ 177284 h 1454741"/>
              <a:gd name="connsiteX3" fmla="*/ 4393870 w 4393870"/>
              <a:gd name="connsiteY3" fmla="*/ 22904 h 1454741"/>
            </a:gdLst>
            <a:ahLst/>
            <a:cxnLst>
              <a:cxn ang="0">
                <a:pos x="connsiteX0" y="connsiteY0"/>
              </a:cxn>
              <a:cxn ang="0">
                <a:pos x="connsiteX1" y="connsiteY1"/>
              </a:cxn>
              <a:cxn ang="0">
                <a:pos x="connsiteX2" y="connsiteY2"/>
              </a:cxn>
              <a:cxn ang="0">
                <a:pos x="connsiteX3" y="connsiteY3"/>
              </a:cxn>
            </a:cxnLst>
            <a:rect l="l" t="t" r="r" b="b"/>
            <a:pathLst>
              <a:path w="4393870" h="1454741">
                <a:moveTo>
                  <a:pt x="0" y="1424193"/>
                </a:moveTo>
                <a:cubicBezTo>
                  <a:pt x="256309" y="1462787"/>
                  <a:pt x="512618" y="1501382"/>
                  <a:pt x="1104405" y="1293564"/>
                </a:cubicBezTo>
                <a:cubicBezTo>
                  <a:pt x="1696192" y="1085746"/>
                  <a:pt x="3002478" y="389061"/>
                  <a:pt x="3550722" y="177284"/>
                </a:cubicBezTo>
                <a:cubicBezTo>
                  <a:pt x="4098966" y="-34493"/>
                  <a:pt x="4144488" y="-12722"/>
                  <a:pt x="4393870" y="22904"/>
                </a:cubicBezTo>
              </a:path>
            </a:pathLst>
          </a:custGeom>
          <a:noFill/>
          <a:ln>
            <a:solidFill>
              <a:srgbClr val="F95D8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rot="415531">
            <a:off x="1657718" y="3086263"/>
            <a:ext cx="4809339" cy="1692771"/>
          </a:xfrm>
          <a:custGeom>
            <a:avLst/>
            <a:gdLst>
              <a:gd name="connsiteX0" fmla="*/ 0 w 4393870"/>
              <a:gd name="connsiteY0" fmla="*/ 1424193 h 1454741"/>
              <a:gd name="connsiteX1" fmla="*/ 1104405 w 4393870"/>
              <a:gd name="connsiteY1" fmla="*/ 1293564 h 1454741"/>
              <a:gd name="connsiteX2" fmla="*/ 3550722 w 4393870"/>
              <a:gd name="connsiteY2" fmla="*/ 177284 h 1454741"/>
              <a:gd name="connsiteX3" fmla="*/ 4393870 w 4393870"/>
              <a:gd name="connsiteY3" fmla="*/ 22904 h 1454741"/>
            </a:gdLst>
            <a:ahLst/>
            <a:cxnLst>
              <a:cxn ang="0">
                <a:pos x="connsiteX0" y="connsiteY0"/>
              </a:cxn>
              <a:cxn ang="0">
                <a:pos x="connsiteX1" y="connsiteY1"/>
              </a:cxn>
              <a:cxn ang="0">
                <a:pos x="connsiteX2" y="connsiteY2"/>
              </a:cxn>
              <a:cxn ang="0">
                <a:pos x="connsiteX3" y="connsiteY3"/>
              </a:cxn>
            </a:cxnLst>
            <a:rect l="l" t="t" r="r" b="b"/>
            <a:pathLst>
              <a:path w="4393870" h="1454741">
                <a:moveTo>
                  <a:pt x="0" y="1424193"/>
                </a:moveTo>
                <a:cubicBezTo>
                  <a:pt x="256309" y="1462787"/>
                  <a:pt x="512618" y="1501382"/>
                  <a:pt x="1104405" y="1293564"/>
                </a:cubicBezTo>
                <a:cubicBezTo>
                  <a:pt x="1696192" y="1085746"/>
                  <a:pt x="3002478" y="389061"/>
                  <a:pt x="3550722" y="177284"/>
                </a:cubicBezTo>
                <a:cubicBezTo>
                  <a:pt x="4098966" y="-34493"/>
                  <a:pt x="4144488" y="-12722"/>
                  <a:pt x="4393870" y="22904"/>
                </a:cubicBezTo>
              </a:path>
            </a:pathLst>
          </a:custGeom>
          <a:noFill/>
          <a:ln>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4 Rectángulo"/>
              <p:cNvSpPr/>
              <p:nvPr/>
            </p:nvSpPr>
            <p:spPr>
              <a:xfrm>
                <a:off x="1218483" y="2312998"/>
                <a:ext cx="5868144" cy="367024"/>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a:spAutoFit/>
              </a:bodyPr>
              <a:lstStyle/>
              <a:p>
                <a:pPr fontAlgn="t"/>
                <a14:m>
                  <m:oMathPara xmlns:m="http://schemas.openxmlformats.org/officeDocument/2006/math">
                    <m:oMathParaPr>
                      <m:jc m:val="centerGroup"/>
                    </m:oMathParaPr>
                    <m:oMath xmlns:m="http://schemas.openxmlformats.org/officeDocument/2006/math">
                      <m:func>
                        <m:funcPr>
                          <m:ctrlPr>
                            <a:rPr lang="en-GB" sz="1400" i="1" smtClean="0">
                              <a:latin typeface="Cambria Math" panose="02040503050406030204" pitchFamily="18" charset="0"/>
                            </a:rPr>
                          </m:ctrlPr>
                        </m:funcPr>
                        <m:fName>
                          <m:r>
                            <m:rPr>
                              <m:sty m:val="p"/>
                            </m:rPr>
                            <a:rPr lang="en-GB" sz="1400">
                              <a:latin typeface="Cambria Math"/>
                            </a:rPr>
                            <m:t>logit</m:t>
                          </m:r>
                        </m:fName>
                        <m:e>
                          <m:sSubSup>
                            <m:sSubSupPr>
                              <m:ctrlPr>
                                <a:rPr lang="en-GB" sz="1400" i="1">
                                  <a:latin typeface="Cambria Math" panose="02040503050406030204" pitchFamily="18" charset="0"/>
                                </a:rPr>
                              </m:ctrlPr>
                            </m:sSubSupPr>
                            <m:e>
                              <m:r>
                                <a:rPr lang="en-GB" sz="1400" i="1">
                                  <a:latin typeface="Cambria Math"/>
                                </a:rPr>
                                <m:t>𝑞</m:t>
                              </m:r>
                            </m:e>
                            <m:sub>
                              <m:r>
                                <a:rPr lang="en-GB" sz="1400" i="1">
                                  <a:latin typeface="Cambria Math"/>
                                </a:rPr>
                                <m:t>𝑥𝑡</m:t>
                              </m:r>
                            </m:sub>
                            <m:sup>
                              <m:r>
                                <a:rPr lang="en-GB" sz="1400" b="0" i="1" smtClean="0">
                                  <a:latin typeface="Cambria Math" panose="02040503050406030204" pitchFamily="18" charset="0"/>
                                </a:rPr>
                                <m:t>𝑆𝐸𝐺</m:t>
                              </m:r>
                              <m:r>
                                <a:rPr lang="en-GB" sz="1400" b="0" i="1" smtClean="0">
                                  <a:latin typeface="Cambria Math" panose="02040503050406030204" pitchFamily="18" charset="0"/>
                                </a:rPr>
                                <m:t>(</m:t>
                              </m:r>
                              <m:r>
                                <a:rPr lang="en-GB" sz="1400" b="0" i="1" smtClean="0">
                                  <a:latin typeface="Cambria Math" panose="02040503050406030204" pitchFamily="18" charset="0"/>
                                </a:rPr>
                                <m:t>𝑖</m:t>
                              </m:r>
                              <m:r>
                                <a:rPr lang="en-GB" sz="1400" b="0" i="1" smtClean="0">
                                  <a:latin typeface="Cambria Math" panose="02040503050406030204" pitchFamily="18" charset="0"/>
                                </a:rPr>
                                <m:t>)</m:t>
                              </m:r>
                            </m:sup>
                          </m:sSubSup>
                        </m:e>
                      </m:func>
                      <m:r>
                        <a:rPr lang="en-GB" sz="1400" i="1">
                          <a:latin typeface="Cambria Math"/>
                        </a:rPr>
                        <m:t>−</m:t>
                      </m:r>
                      <m:func>
                        <m:funcPr>
                          <m:ctrlPr>
                            <a:rPr lang="en-GB" sz="1400" i="1">
                              <a:latin typeface="Cambria Math" panose="02040503050406030204" pitchFamily="18" charset="0"/>
                            </a:rPr>
                          </m:ctrlPr>
                        </m:funcPr>
                        <m:fName>
                          <m:r>
                            <m:rPr>
                              <m:sty m:val="p"/>
                            </m:rPr>
                            <a:rPr lang="en-GB" sz="1400">
                              <a:latin typeface="Cambria Math"/>
                            </a:rPr>
                            <m:t>logit</m:t>
                          </m:r>
                        </m:fName>
                        <m:e>
                          <m:sSubSup>
                            <m:sSubSupPr>
                              <m:ctrlPr>
                                <a:rPr lang="en-GB" sz="1400" i="1">
                                  <a:latin typeface="Cambria Math" panose="02040503050406030204" pitchFamily="18" charset="0"/>
                                </a:rPr>
                              </m:ctrlPr>
                            </m:sSubSupPr>
                            <m:e>
                              <m:r>
                                <a:rPr lang="en-GB" sz="1400" i="1">
                                  <a:latin typeface="Cambria Math"/>
                                </a:rPr>
                                <m:t>𝑞</m:t>
                              </m:r>
                            </m:e>
                            <m:sub>
                              <m:r>
                                <a:rPr lang="en-GB" sz="1400" i="1">
                                  <a:latin typeface="Cambria Math"/>
                                </a:rPr>
                                <m:t>𝑥𝑡</m:t>
                              </m:r>
                            </m:sub>
                            <m:sup>
                              <m:r>
                                <a:rPr lang="en-GB" sz="1400" i="1">
                                  <a:latin typeface="Cambria Math"/>
                                </a:rPr>
                                <m:t>𝑅</m:t>
                              </m:r>
                            </m:sup>
                          </m:sSubSup>
                        </m:e>
                      </m:func>
                      <m:r>
                        <a:rPr lang="en-GB" sz="1400" b="0" i="1" smtClean="0">
                          <a:latin typeface="Cambria Math" panose="02040503050406030204" pitchFamily="18" charset="0"/>
                        </a:rPr>
                        <m:t>         </m:t>
                      </m:r>
                      <m:r>
                        <a:rPr lang="en-GB" sz="1400" i="1">
                          <a:latin typeface="Cambria Math"/>
                        </a:rPr>
                        <m:t>=</m:t>
                      </m:r>
                      <m:sSubSup>
                        <m:sSubSupPr>
                          <m:ctrlPr>
                            <a:rPr lang="" sz="1400" i="1">
                              <a:solidFill>
                                <a:schemeClr val="tx1">
                                  <a:lumMod val="50000"/>
                                </a:schemeClr>
                              </a:solidFill>
                              <a:latin typeface="Cambria Math" panose="02040503050406030204" pitchFamily="18" charset="0"/>
                            </a:rPr>
                          </m:ctrlPr>
                        </m:sSubSupPr>
                        <m:e>
                          <m:r>
                            <a:rPr lang="en-GB" sz="1400" b="0" i="1" smtClean="0">
                              <a:solidFill>
                                <a:schemeClr val="tx1">
                                  <a:lumMod val="50000"/>
                                </a:schemeClr>
                              </a:solidFill>
                              <a:latin typeface="Cambria Math" panose="02040503050406030204" pitchFamily="18" charset="0"/>
                            </a:rPr>
                            <m:t>        </m:t>
                          </m:r>
                          <m:r>
                            <a:rPr lang="" sz="1400" i="1">
                              <a:solidFill>
                                <a:schemeClr val="tx1">
                                  <a:lumMod val="50000"/>
                                </a:schemeClr>
                              </a:solidFill>
                              <a:latin typeface="Cambria Math"/>
                            </a:rPr>
                            <m:t>𝜅</m:t>
                          </m:r>
                        </m:e>
                        <m:sub>
                          <m:r>
                            <a:rPr lang="" sz="1400" i="1">
                              <a:solidFill>
                                <a:schemeClr val="tx1">
                                  <a:lumMod val="50000"/>
                                </a:schemeClr>
                              </a:solidFill>
                              <a:latin typeface="Cambria Math"/>
                            </a:rPr>
                            <m:t>𝑡</m:t>
                          </m:r>
                        </m:sub>
                        <m:sup>
                          <m:d>
                            <m:dPr>
                              <m:ctrlPr>
                                <a:rPr lang="" sz="1400" i="1">
                                  <a:solidFill>
                                    <a:schemeClr val="tx1">
                                      <a:lumMod val="50000"/>
                                    </a:schemeClr>
                                  </a:solidFill>
                                  <a:latin typeface="Cambria Math" panose="02040503050406030204" pitchFamily="18" charset="0"/>
                                </a:rPr>
                              </m:ctrlPr>
                            </m:dPr>
                            <m:e>
                              <m:r>
                                <a:rPr lang="" sz="1400" i="1">
                                  <a:solidFill>
                                    <a:schemeClr val="tx1">
                                      <a:lumMod val="50000"/>
                                    </a:schemeClr>
                                  </a:solidFill>
                                  <a:latin typeface="Cambria Math"/>
                                </a:rPr>
                                <m:t>1</m:t>
                              </m:r>
                              <m:r>
                                <a:rPr lang="" sz="1400">
                                  <a:solidFill>
                                    <a:schemeClr val="tx1">
                                      <a:lumMod val="50000"/>
                                    </a:schemeClr>
                                  </a:solidFill>
                                  <a:latin typeface="Cambria Math"/>
                                </a:rPr>
                                <m:t>,</m:t>
                              </m:r>
                              <m:r>
                                <a:rPr lang="en-GB" sz="1400" b="0" i="1" smtClean="0">
                                  <a:solidFill>
                                    <a:schemeClr val="tx1">
                                      <a:lumMod val="50000"/>
                                    </a:schemeClr>
                                  </a:solidFill>
                                  <a:latin typeface="Cambria Math" panose="02040503050406030204" pitchFamily="18" charset="0"/>
                                </a:rPr>
                                <m:t>𝑆𝐸𝐺</m:t>
                              </m:r>
                              <m:r>
                                <a:rPr lang="en-GB" sz="1400" b="0" i="1" smtClean="0">
                                  <a:solidFill>
                                    <a:schemeClr val="tx1">
                                      <a:lumMod val="50000"/>
                                    </a:schemeClr>
                                  </a:solidFill>
                                  <a:latin typeface="Cambria Math" panose="02040503050406030204" pitchFamily="18" charset="0"/>
                                </a:rPr>
                                <m:t>(</m:t>
                              </m:r>
                              <m:r>
                                <a:rPr lang="en-GB" sz="1400" b="0" i="1" smtClean="0">
                                  <a:solidFill>
                                    <a:schemeClr val="tx1">
                                      <a:lumMod val="50000"/>
                                    </a:schemeClr>
                                  </a:solidFill>
                                  <a:latin typeface="Cambria Math" panose="02040503050406030204" pitchFamily="18" charset="0"/>
                                </a:rPr>
                                <m:t>𝑖</m:t>
                              </m:r>
                              <m:r>
                                <a:rPr lang="en-GB" sz="1400" b="0" i="1" smtClean="0">
                                  <a:solidFill>
                                    <a:schemeClr val="tx1">
                                      <a:lumMod val="50000"/>
                                    </a:schemeClr>
                                  </a:solidFill>
                                  <a:latin typeface="Cambria Math" panose="02040503050406030204" pitchFamily="18" charset="0"/>
                                </a:rPr>
                                <m:t>)</m:t>
                              </m:r>
                            </m:e>
                          </m:d>
                        </m:sup>
                      </m:sSubSup>
                      <m:r>
                        <a:rPr lang="en-GB" sz="1400" b="0" i="1" smtClean="0">
                          <a:solidFill>
                            <a:schemeClr val="tx1">
                              <a:lumMod val="50000"/>
                            </a:schemeClr>
                          </a:solidFill>
                          <a:latin typeface="Cambria Math" panose="02040503050406030204" pitchFamily="18" charset="0"/>
                        </a:rPr>
                        <m:t>         </m:t>
                      </m:r>
                      <m:r>
                        <a:rPr lang="" sz="1400">
                          <a:solidFill>
                            <a:schemeClr val="tx1">
                              <a:lumMod val="50000"/>
                            </a:schemeClr>
                          </a:solidFill>
                          <a:latin typeface="Cambria Math"/>
                        </a:rPr>
                        <m:t>+</m:t>
                      </m:r>
                      <m:r>
                        <a:rPr lang="en-GB" sz="1400" b="0" i="1" smtClean="0">
                          <a:solidFill>
                            <a:schemeClr val="tx1">
                              <a:lumMod val="50000"/>
                            </a:schemeClr>
                          </a:solidFill>
                          <a:latin typeface="Cambria Math" panose="02040503050406030204" pitchFamily="18" charset="0"/>
                        </a:rPr>
                        <m:t>        </m:t>
                      </m:r>
                      <m:d>
                        <m:dPr>
                          <m:ctrlPr>
                            <a:rPr lang="" sz="1400" i="1">
                              <a:solidFill>
                                <a:schemeClr val="tx1">
                                  <a:lumMod val="50000"/>
                                </a:schemeClr>
                              </a:solidFill>
                              <a:latin typeface="Cambria Math" panose="02040503050406030204" pitchFamily="18" charset="0"/>
                            </a:rPr>
                          </m:ctrlPr>
                        </m:dPr>
                        <m:e>
                          <m:r>
                            <a:rPr lang="" sz="1400" i="1">
                              <a:solidFill>
                                <a:schemeClr val="tx1">
                                  <a:lumMod val="50000"/>
                                </a:schemeClr>
                              </a:solidFill>
                              <a:latin typeface="Cambria Math"/>
                            </a:rPr>
                            <m:t>𝑥</m:t>
                          </m:r>
                          <m:r>
                            <a:rPr lang="" sz="1400">
                              <a:solidFill>
                                <a:schemeClr val="tx1">
                                  <a:lumMod val="50000"/>
                                </a:schemeClr>
                              </a:solidFill>
                              <a:latin typeface="Cambria Math"/>
                            </a:rPr>
                            <m:t>−</m:t>
                          </m:r>
                          <m:acc>
                            <m:accPr>
                              <m:chr m:val="̅"/>
                              <m:ctrlPr>
                                <a:rPr lang="" sz="1400" i="1">
                                  <a:solidFill>
                                    <a:schemeClr val="tx1">
                                      <a:lumMod val="50000"/>
                                    </a:schemeClr>
                                  </a:solidFill>
                                  <a:latin typeface="Cambria Math" panose="02040503050406030204" pitchFamily="18" charset="0"/>
                                </a:rPr>
                              </m:ctrlPr>
                            </m:accPr>
                            <m:e>
                              <m:r>
                                <a:rPr lang="" sz="1400" i="1">
                                  <a:solidFill>
                                    <a:schemeClr val="tx1">
                                      <a:lumMod val="50000"/>
                                    </a:schemeClr>
                                  </a:solidFill>
                                  <a:latin typeface="Cambria Math"/>
                                </a:rPr>
                                <m:t>𝑥</m:t>
                              </m:r>
                            </m:e>
                          </m:acc>
                        </m:e>
                      </m:d>
                      <m:sSubSup>
                        <m:sSubSupPr>
                          <m:ctrlPr>
                            <a:rPr lang="" sz="1400" i="1">
                              <a:solidFill>
                                <a:schemeClr val="tx1">
                                  <a:lumMod val="50000"/>
                                </a:schemeClr>
                              </a:solidFill>
                              <a:latin typeface="Cambria Math" panose="02040503050406030204" pitchFamily="18" charset="0"/>
                            </a:rPr>
                          </m:ctrlPr>
                        </m:sSubSupPr>
                        <m:e>
                          <m:r>
                            <a:rPr lang="" sz="1400" i="1">
                              <a:solidFill>
                                <a:schemeClr val="tx1">
                                  <a:lumMod val="50000"/>
                                </a:schemeClr>
                              </a:solidFill>
                              <a:latin typeface="Cambria Math"/>
                            </a:rPr>
                            <m:t>𝜅</m:t>
                          </m:r>
                        </m:e>
                        <m:sub>
                          <m:r>
                            <a:rPr lang="" sz="1400" i="1">
                              <a:solidFill>
                                <a:schemeClr val="tx1">
                                  <a:lumMod val="50000"/>
                                </a:schemeClr>
                              </a:solidFill>
                              <a:latin typeface="Cambria Math"/>
                            </a:rPr>
                            <m:t>𝑡</m:t>
                          </m:r>
                        </m:sub>
                        <m:sup>
                          <m:d>
                            <m:dPr>
                              <m:ctrlPr>
                                <a:rPr lang="" sz="1400" i="1">
                                  <a:solidFill>
                                    <a:schemeClr val="tx1">
                                      <a:lumMod val="50000"/>
                                    </a:schemeClr>
                                  </a:solidFill>
                                  <a:latin typeface="Cambria Math" panose="02040503050406030204" pitchFamily="18" charset="0"/>
                                </a:rPr>
                              </m:ctrlPr>
                            </m:dPr>
                            <m:e>
                              <m:r>
                                <a:rPr lang="" sz="1400" i="1">
                                  <a:solidFill>
                                    <a:schemeClr val="tx1">
                                      <a:lumMod val="50000"/>
                                    </a:schemeClr>
                                  </a:solidFill>
                                  <a:latin typeface="Cambria Math"/>
                                </a:rPr>
                                <m:t>2</m:t>
                              </m:r>
                              <m:r>
                                <a:rPr lang="" sz="1400">
                                  <a:solidFill>
                                    <a:schemeClr val="tx1">
                                      <a:lumMod val="50000"/>
                                    </a:schemeClr>
                                  </a:solidFill>
                                  <a:latin typeface="Cambria Math"/>
                                </a:rPr>
                                <m:t>,</m:t>
                              </m:r>
                              <m:r>
                                <a:rPr lang="en-GB" sz="1400" b="0" i="1" smtClean="0">
                                  <a:solidFill>
                                    <a:schemeClr val="tx1">
                                      <a:lumMod val="50000"/>
                                    </a:schemeClr>
                                  </a:solidFill>
                                  <a:latin typeface="Cambria Math" panose="02040503050406030204" pitchFamily="18" charset="0"/>
                                </a:rPr>
                                <m:t>𝑆𝐸𝐺</m:t>
                              </m:r>
                              <m:r>
                                <a:rPr lang="en-GB" sz="1400" b="0" i="1" smtClean="0">
                                  <a:solidFill>
                                    <a:schemeClr val="tx1">
                                      <a:lumMod val="50000"/>
                                    </a:schemeClr>
                                  </a:solidFill>
                                  <a:latin typeface="Cambria Math" panose="02040503050406030204" pitchFamily="18" charset="0"/>
                                </a:rPr>
                                <m:t>(</m:t>
                              </m:r>
                              <m:r>
                                <a:rPr lang="en-GB" sz="1400" b="0" i="1" smtClean="0">
                                  <a:solidFill>
                                    <a:schemeClr val="tx1">
                                      <a:lumMod val="50000"/>
                                    </a:schemeClr>
                                  </a:solidFill>
                                  <a:latin typeface="Cambria Math" panose="02040503050406030204" pitchFamily="18" charset="0"/>
                                </a:rPr>
                                <m:t>𝑖</m:t>
                              </m:r>
                              <m:r>
                                <a:rPr lang="en-GB" sz="1400" b="0" i="1" smtClean="0">
                                  <a:solidFill>
                                    <a:schemeClr val="tx1">
                                      <a:lumMod val="50000"/>
                                    </a:schemeClr>
                                  </a:solidFill>
                                  <a:latin typeface="Cambria Math" panose="02040503050406030204" pitchFamily="18" charset="0"/>
                                </a:rPr>
                                <m:t>)</m:t>
                              </m:r>
                            </m:e>
                          </m:d>
                        </m:sup>
                      </m:sSubSup>
                    </m:oMath>
                  </m:oMathPara>
                </a14:m>
                <a:endParaRPr lang="en-GB" sz="1400" b="1" dirty="0">
                  <a:solidFill>
                    <a:srgbClr val="FF0000"/>
                  </a:solidFill>
                </a:endParaRPr>
              </a:p>
            </p:txBody>
          </p:sp>
        </mc:Choice>
        <mc:Fallback xmlns="">
          <p:sp>
            <p:nvSpPr>
              <p:cNvPr id="19" name="4 Rectángulo"/>
              <p:cNvSpPr>
                <a:spLocks noRot="1" noChangeAspect="1" noMove="1" noResize="1" noEditPoints="1" noAdjustHandles="1" noChangeArrowheads="1" noChangeShapeType="1" noTextEdit="1"/>
              </p:cNvSpPr>
              <p:nvPr/>
            </p:nvSpPr>
            <p:spPr>
              <a:xfrm>
                <a:off x="1218483" y="2312998"/>
                <a:ext cx="5868144" cy="367024"/>
              </a:xfrm>
              <a:prstGeom prst="rect">
                <a:avLst/>
              </a:prstGeom>
              <a:blipFill rotWithShape="0">
                <a:blip r:embed="rId2"/>
                <a:stretch>
                  <a:fillRect b="-3279"/>
                </a:stretch>
              </a:blipFill>
              <a:ln>
                <a:noFill/>
              </a:ln>
            </p:spPr>
            <p:txBody>
              <a:bodyPr/>
              <a:lstStyle/>
              <a:p>
                <a:r>
                  <a:rPr lang="en-GB">
                    <a:noFill/>
                  </a:rPr>
                  <a:t> </a:t>
                </a:r>
              </a:p>
            </p:txBody>
          </p:sp>
        </mc:Fallback>
      </mc:AlternateContent>
      <p:sp>
        <p:nvSpPr>
          <p:cNvPr id="11" name="Content Placeholder 2"/>
          <p:cNvSpPr>
            <a:spLocks noGrp="1"/>
          </p:cNvSpPr>
          <p:nvPr>
            <p:ph idx="1"/>
          </p:nvPr>
        </p:nvSpPr>
        <p:spPr>
          <a:xfrm>
            <a:off x="435078" y="1511826"/>
            <a:ext cx="7973795" cy="801172"/>
          </a:xfrm>
        </p:spPr>
        <p:txBody>
          <a:bodyPr/>
          <a:lstStyle/>
          <a:p>
            <a:r>
              <a:rPr lang="en-GB" sz="1350" dirty="0" smtClean="0"/>
              <a:t>Calibrate M7 model to national population</a:t>
            </a:r>
          </a:p>
          <a:p>
            <a:r>
              <a:rPr lang="en-GB" sz="1350" dirty="0" smtClean="0"/>
              <a:t>Model each </a:t>
            </a:r>
            <a:r>
              <a:rPr lang="en-GB" sz="1350" dirty="0" err="1" smtClean="0"/>
              <a:t>SEG</a:t>
            </a:r>
            <a:r>
              <a:rPr lang="en-GB" sz="1350" dirty="0" smtClean="0"/>
              <a:t> using M7-M5 framework</a:t>
            </a:r>
          </a:p>
        </p:txBody>
      </p:sp>
    </p:spTree>
    <p:extLst>
      <p:ext uri="{BB962C8B-B14F-4D97-AF65-F5344CB8AC3E}">
        <p14:creationId xmlns:p14="http://schemas.microsoft.com/office/powerpoint/2010/main" val="158248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Extending to socio-economic indices</a:t>
            </a:r>
            <a:br>
              <a:rPr lang="en-GB" dirty="0" smtClean="0"/>
            </a:br>
            <a:r>
              <a:rPr lang="en-GB" sz="2400" dirty="0" smtClean="0">
                <a:solidFill>
                  <a:schemeClr val="accent3"/>
                </a:solidFill>
              </a:rPr>
              <a:t>(2) Calculating weighted average </a:t>
            </a:r>
            <a:r>
              <a:rPr lang="en-GB" sz="2400" dirty="0" err="1" smtClean="0">
                <a:solidFill>
                  <a:schemeClr val="accent3"/>
                </a:solidFill>
              </a:rPr>
              <a:t>SEG</a:t>
            </a:r>
            <a:endParaRPr lang="en-GB" dirty="0">
              <a:solidFill>
                <a:schemeClr val="accent3"/>
              </a:solidFill>
            </a:endParaRPr>
          </a:p>
        </p:txBody>
      </p:sp>
      <mc:AlternateContent xmlns:mc="http://schemas.openxmlformats.org/markup-compatibility/2006" xmlns:a14="http://schemas.microsoft.com/office/drawing/2010/main">
        <mc:Choice Requires="a14">
          <p:sp>
            <p:nvSpPr>
              <p:cNvPr id="28" name="4 Rectángulo"/>
              <p:cNvSpPr/>
              <p:nvPr/>
            </p:nvSpPr>
            <p:spPr>
              <a:xfrm>
                <a:off x="2147842" y="2266539"/>
                <a:ext cx="4180114" cy="614079"/>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a:spAutoFit/>
              </a:bodyPr>
              <a:lstStyle/>
              <a:p>
                <a:pPr fontAlgn="t"/>
                <a14:m>
                  <m:oMathPara xmlns:m="http://schemas.openxmlformats.org/officeDocument/2006/math">
                    <m:oMathParaPr>
                      <m:jc m:val="left"/>
                    </m:oMathParaPr>
                    <m:oMath xmlns:m="http://schemas.openxmlformats.org/officeDocument/2006/math">
                      <m:sSubSup>
                        <m:sSubSupPr>
                          <m:ctrlPr>
                            <a:rPr lang="en-GB" sz="1400" i="1" smtClean="0">
                              <a:latin typeface="Cambria Math" panose="02040503050406030204" pitchFamily="18" charset="0"/>
                            </a:rPr>
                          </m:ctrlPr>
                        </m:sSubSupPr>
                        <m:e>
                          <m:r>
                            <a:rPr lang="en-GB" sz="1400" i="1">
                              <a:latin typeface="Cambria Math" panose="02040503050406030204" pitchFamily="18" charset="0"/>
                            </a:rPr>
                            <m:t>𝑞</m:t>
                          </m:r>
                        </m:e>
                        <m:sub>
                          <m:r>
                            <a:rPr lang="en-GB" sz="1400" i="1">
                              <a:latin typeface="Cambria Math" panose="02040503050406030204" pitchFamily="18" charset="0"/>
                            </a:rPr>
                            <m:t>𝑥</m:t>
                          </m:r>
                          <m:r>
                            <a:rPr lang="en-GB" sz="1400">
                              <a:latin typeface="Cambria Math" panose="02040503050406030204" pitchFamily="18" charset="0"/>
                            </a:rPr>
                            <m:t>,</m:t>
                          </m:r>
                          <m:r>
                            <a:rPr lang="en-GB" sz="1400" i="1">
                              <a:latin typeface="Cambria Math" panose="02040503050406030204" pitchFamily="18" charset="0"/>
                            </a:rPr>
                            <m:t>𝑡</m:t>
                          </m:r>
                        </m:sub>
                        <m:sup>
                          <m:r>
                            <a:rPr lang="en-GB" sz="1400" i="1">
                              <a:latin typeface="Cambria Math" panose="02040503050406030204" pitchFamily="18" charset="0"/>
                            </a:rPr>
                            <m:t>𝑊</m:t>
                          </m:r>
                          <m:r>
                            <a:rPr lang="en-GB" sz="1400">
                              <a:latin typeface="Cambria Math" panose="02040503050406030204" pitchFamily="18" charset="0"/>
                            </a:rPr>
                            <m:t>.</m:t>
                          </m:r>
                          <m:r>
                            <a:rPr lang="en-GB" sz="1400" i="1">
                              <a:latin typeface="Cambria Math" panose="02040503050406030204" pitchFamily="18" charset="0"/>
                            </a:rPr>
                            <m:t>𝑆𝐸𝐺</m:t>
                          </m:r>
                        </m:sup>
                      </m:sSubSup>
                      <m:r>
                        <a:rPr lang="en-GB" sz="1400">
                          <a:latin typeface="Cambria Math" panose="02040503050406030204" pitchFamily="18" charset="0"/>
                        </a:rPr>
                        <m:t>= </m:t>
                      </m:r>
                      <m:nary>
                        <m:naryPr>
                          <m:chr m:val="∑"/>
                          <m:subHide m:val="on"/>
                          <m:supHide m:val="on"/>
                          <m:ctrlPr>
                            <a:rPr lang="en-GB" sz="1400" i="1">
                              <a:latin typeface="Cambria Math" panose="02040503050406030204" pitchFamily="18" charset="0"/>
                            </a:rPr>
                          </m:ctrlPr>
                        </m:naryPr>
                        <m:sub/>
                        <m:sup/>
                        <m:e>
                          <m:sSub>
                            <m:sSubPr>
                              <m:ctrlPr>
                                <a:rPr lang="en-GB" sz="1400" i="1">
                                  <a:latin typeface="Cambria Math" panose="02040503050406030204" pitchFamily="18" charset="0"/>
                                </a:rPr>
                              </m:ctrlPr>
                            </m:sSubPr>
                            <m:e>
                              <m:r>
                                <a:rPr lang="en-GB" sz="1400" i="1">
                                  <a:latin typeface="Cambria Math" panose="02040503050406030204" pitchFamily="18" charset="0"/>
                                </a:rPr>
                                <m:t>𝑤</m:t>
                              </m:r>
                            </m:e>
                            <m:sub>
                              <m:r>
                                <a:rPr lang="en-GB" sz="1400" i="1">
                                  <a:latin typeface="Cambria Math" panose="02040503050406030204" pitchFamily="18" charset="0"/>
                                </a:rPr>
                                <m:t>𝑖</m:t>
                              </m:r>
                            </m:sub>
                          </m:sSub>
                        </m:e>
                      </m:nary>
                      <m:r>
                        <a:rPr lang="en-GB" sz="1400">
                          <a:latin typeface="Cambria Math" panose="02040503050406030204" pitchFamily="18" charset="0"/>
                        </a:rPr>
                        <m:t>∙</m:t>
                      </m:r>
                      <m:sSubSup>
                        <m:sSubSupPr>
                          <m:ctrlPr>
                            <a:rPr lang="en-GB" sz="1400" i="1">
                              <a:latin typeface="Cambria Math" panose="02040503050406030204" pitchFamily="18" charset="0"/>
                            </a:rPr>
                          </m:ctrlPr>
                        </m:sSubSupPr>
                        <m:e>
                          <m:r>
                            <a:rPr lang="en-GB" sz="1400" i="1">
                              <a:latin typeface="Cambria Math" panose="02040503050406030204" pitchFamily="18" charset="0"/>
                            </a:rPr>
                            <m:t>𝑞</m:t>
                          </m:r>
                        </m:e>
                        <m:sub>
                          <m:r>
                            <a:rPr lang="en-GB" sz="1400" i="1">
                              <a:latin typeface="Cambria Math" panose="02040503050406030204" pitchFamily="18" charset="0"/>
                            </a:rPr>
                            <m:t>𝑥</m:t>
                          </m:r>
                          <m:r>
                            <a:rPr lang="en-GB" sz="1400">
                              <a:latin typeface="Cambria Math" panose="02040503050406030204" pitchFamily="18" charset="0"/>
                            </a:rPr>
                            <m:t>,</m:t>
                          </m:r>
                          <m:r>
                            <a:rPr lang="en-GB" sz="1400" i="1">
                              <a:latin typeface="Cambria Math" panose="02040503050406030204" pitchFamily="18" charset="0"/>
                            </a:rPr>
                            <m:t>𝑡</m:t>
                          </m:r>
                        </m:sub>
                        <m:sup>
                          <m:r>
                            <a:rPr lang="en-GB" sz="1400" i="1">
                              <a:latin typeface="Cambria Math" panose="02040503050406030204" pitchFamily="18" charset="0"/>
                            </a:rPr>
                            <m:t>𝑆𝐸𝐺</m:t>
                          </m:r>
                          <m:r>
                            <a:rPr lang="en-GB" sz="1400" b="0" i="1" smtClean="0">
                              <a:latin typeface="Cambria Math" panose="02040503050406030204" pitchFamily="18" charset="0"/>
                            </a:rPr>
                            <m:t>(</m:t>
                          </m:r>
                          <m:r>
                            <a:rPr lang="en-GB" sz="1400" i="1">
                              <a:latin typeface="Cambria Math" panose="02040503050406030204" pitchFamily="18" charset="0"/>
                            </a:rPr>
                            <m:t>𝑖</m:t>
                          </m:r>
                          <m:r>
                            <a:rPr lang="en-GB" sz="1400" b="0" i="1" smtClean="0">
                              <a:latin typeface="Cambria Math" panose="02040503050406030204" pitchFamily="18" charset="0"/>
                            </a:rPr>
                            <m:t>)</m:t>
                          </m:r>
                        </m:sup>
                      </m:sSubSup>
                    </m:oMath>
                  </m:oMathPara>
                </a14:m>
                <a:endParaRPr lang="en-GB" sz="1400" dirty="0">
                  <a:solidFill>
                    <a:srgbClr val="44546A"/>
                  </a:solidFill>
                </a:endParaRPr>
              </a:p>
            </p:txBody>
          </p:sp>
        </mc:Choice>
        <mc:Fallback xmlns="">
          <p:sp>
            <p:nvSpPr>
              <p:cNvPr id="28" name="4 Rectángulo"/>
              <p:cNvSpPr>
                <a:spLocks noRot="1" noChangeAspect="1" noMove="1" noResize="1" noEditPoints="1" noAdjustHandles="1" noChangeArrowheads="1" noChangeShapeType="1" noTextEdit="1"/>
              </p:cNvSpPr>
              <p:nvPr/>
            </p:nvSpPr>
            <p:spPr>
              <a:xfrm>
                <a:off x="2147842" y="2266539"/>
                <a:ext cx="4180114" cy="614079"/>
              </a:xfrm>
              <a:prstGeom prst="rect">
                <a:avLst/>
              </a:prstGeom>
              <a:blipFill rotWithShape="0">
                <a:blip r:embed="rId2"/>
                <a:stretch>
                  <a:fillRect t="-115842" b="-166337"/>
                </a:stretch>
              </a:blipFill>
              <a:ln>
                <a:noFill/>
              </a:ln>
            </p:spPr>
            <p:txBody>
              <a:bodyPr/>
              <a:lstStyle/>
              <a:p>
                <a:r>
                  <a:rPr lang="en-GB">
                    <a:noFill/>
                  </a:rPr>
                  <a:t> </a:t>
                </a:r>
              </a:p>
            </p:txBody>
          </p:sp>
        </mc:Fallback>
      </mc:AlternateContent>
      <p:sp>
        <p:nvSpPr>
          <p:cNvPr id="11" name="Content Placeholder 2"/>
          <p:cNvSpPr>
            <a:spLocks noGrp="1"/>
          </p:cNvSpPr>
          <p:nvPr>
            <p:ph idx="1"/>
          </p:nvPr>
        </p:nvSpPr>
        <p:spPr>
          <a:xfrm>
            <a:off x="435078" y="1511826"/>
            <a:ext cx="7973795" cy="801172"/>
          </a:xfrm>
        </p:spPr>
        <p:txBody>
          <a:bodyPr/>
          <a:lstStyle/>
          <a:p>
            <a:r>
              <a:rPr lang="en-GB" sz="1350" dirty="0" smtClean="0"/>
              <a:t>Calculate the weighted average mortality across </a:t>
            </a:r>
            <a:r>
              <a:rPr lang="en-GB" sz="1350" dirty="0" err="1" smtClean="0"/>
              <a:t>SEGs</a:t>
            </a:r>
            <a:endParaRPr lang="en-GB" sz="1350" dirty="0" smtClean="0"/>
          </a:p>
          <a:p>
            <a:r>
              <a:rPr lang="en-GB" sz="1350" dirty="0" smtClean="0"/>
              <a:t>Weightings based on socio-economic mix of portfolio</a:t>
            </a:r>
          </a:p>
        </p:txBody>
      </p:sp>
      <p:sp>
        <p:nvSpPr>
          <p:cNvPr id="12" name="TextBox 11"/>
          <p:cNvSpPr txBox="1"/>
          <p:nvPr/>
        </p:nvSpPr>
        <p:spPr>
          <a:xfrm>
            <a:off x="3220165" y="5780305"/>
            <a:ext cx="1628695" cy="327885"/>
          </a:xfrm>
          <a:prstGeom prst="rect">
            <a:avLst/>
          </a:prstGeom>
          <a:noFill/>
        </p:spPr>
        <p:txBody>
          <a:bodyPr wrap="square" rtlCol="0">
            <a:spAutoFit/>
          </a:bodyPr>
          <a:lstStyle/>
          <a:p>
            <a:pPr algn="ctr"/>
            <a:r>
              <a:rPr lang="en-GB" sz="1400" dirty="0" smtClean="0">
                <a:solidFill>
                  <a:schemeClr val="bg1">
                    <a:lumMod val="50000"/>
                  </a:schemeClr>
                </a:solidFill>
              </a:rPr>
              <a:t>Age (x)</a:t>
            </a:r>
            <a:endParaRPr lang="en-GB" sz="1400" dirty="0">
              <a:solidFill>
                <a:schemeClr val="bg1">
                  <a:lumMod val="50000"/>
                </a:schemeClr>
              </a:solidFill>
            </a:endParaRPr>
          </a:p>
        </p:txBody>
      </p:sp>
      <p:sp>
        <p:nvSpPr>
          <p:cNvPr id="13" name="Freeform 12"/>
          <p:cNvSpPr/>
          <p:nvPr/>
        </p:nvSpPr>
        <p:spPr>
          <a:xfrm rot="317486">
            <a:off x="1574033" y="3383085"/>
            <a:ext cx="4920957" cy="1859891"/>
          </a:xfrm>
          <a:custGeom>
            <a:avLst/>
            <a:gdLst>
              <a:gd name="connsiteX0" fmla="*/ 0 w 4393870"/>
              <a:gd name="connsiteY0" fmla="*/ 1424193 h 1454741"/>
              <a:gd name="connsiteX1" fmla="*/ 1104405 w 4393870"/>
              <a:gd name="connsiteY1" fmla="*/ 1293564 h 1454741"/>
              <a:gd name="connsiteX2" fmla="*/ 3550722 w 4393870"/>
              <a:gd name="connsiteY2" fmla="*/ 177284 h 1454741"/>
              <a:gd name="connsiteX3" fmla="*/ 4393870 w 4393870"/>
              <a:gd name="connsiteY3" fmla="*/ 22904 h 1454741"/>
            </a:gdLst>
            <a:ahLst/>
            <a:cxnLst>
              <a:cxn ang="0">
                <a:pos x="connsiteX0" y="connsiteY0"/>
              </a:cxn>
              <a:cxn ang="0">
                <a:pos x="connsiteX1" y="connsiteY1"/>
              </a:cxn>
              <a:cxn ang="0">
                <a:pos x="connsiteX2" y="connsiteY2"/>
              </a:cxn>
              <a:cxn ang="0">
                <a:pos x="connsiteX3" y="connsiteY3"/>
              </a:cxn>
            </a:cxnLst>
            <a:rect l="l" t="t" r="r" b="b"/>
            <a:pathLst>
              <a:path w="4393870" h="1454741">
                <a:moveTo>
                  <a:pt x="0" y="1424193"/>
                </a:moveTo>
                <a:cubicBezTo>
                  <a:pt x="256309" y="1462787"/>
                  <a:pt x="512618" y="1501382"/>
                  <a:pt x="1104405" y="1293564"/>
                </a:cubicBezTo>
                <a:cubicBezTo>
                  <a:pt x="1696192" y="1085746"/>
                  <a:pt x="3002478" y="389061"/>
                  <a:pt x="3550722" y="177284"/>
                </a:cubicBezTo>
                <a:cubicBezTo>
                  <a:pt x="4098966" y="-34493"/>
                  <a:pt x="4144488" y="-12722"/>
                  <a:pt x="4393870" y="22904"/>
                </a:cubicBezTo>
              </a:path>
            </a:pathLst>
          </a:custGeom>
          <a:noFill/>
          <a:ln w="12700">
            <a:solidFill>
              <a:srgbClr val="6D40A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p:cNvCxnSpPr/>
          <p:nvPr/>
        </p:nvCxnSpPr>
        <p:spPr>
          <a:xfrm>
            <a:off x="1528258" y="5676949"/>
            <a:ext cx="525582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1574256" y="3866091"/>
            <a:ext cx="4921121" cy="1692771"/>
          </a:xfrm>
          <a:custGeom>
            <a:avLst/>
            <a:gdLst>
              <a:gd name="connsiteX0" fmla="*/ 0 w 4393870"/>
              <a:gd name="connsiteY0" fmla="*/ 1424193 h 1454741"/>
              <a:gd name="connsiteX1" fmla="*/ 1104405 w 4393870"/>
              <a:gd name="connsiteY1" fmla="*/ 1293564 h 1454741"/>
              <a:gd name="connsiteX2" fmla="*/ 3550722 w 4393870"/>
              <a:gd name="connsiteY2" fmla="*/ 177284 h 1454741"/>
              <a:gd name="connsiteX3" fmla="*/ 4393870 w 4393870"/>
              <a:gd name="connsiteY3" fmla="*/ 22904 h 1454741"/>
            </a:gdLst>
            <a:ahLst/>
            <a:cxnLst>
              <a:cxn ang="0">
                <a:pos x="connsiteX0" y="connsiteY0"/>
              </a:cxn>
              <a:cxn ang="0">
                <a:pos x="connsiteX1" y="connsiteY1"/>
              </a:cxn>
              <a:cxn ang="0">
                <a:pos x="connsiteX2" y="connsiteY2"/>
              </a:cxn>
              <a:cxn ang="0">
                <a:pos x="connsiteX3" y="connsiteY3"/>
              </a:cxn>
            </a:cxnLst>
            <a:rect l="l" t="t" r="r" b="b"/>
            <a:pathLst>
              <a:path w="4393870" h="1454741">
                <a:moveTo>
                  <a:pt x="0" y="1424193"/>
                </a:moveTo>
                <a:cubicBezTo>
                  <a:pt x="256309" y="1462787"/>
                  <a:pt x="512618" y="1501382"/>
                  <a:pt x="1104405" y="1293564"/>
                </a:cubicBezTo>
                <a:cubicBezTo>
                  <a:pt x="1696192" y="1085746"/>
                  <a:pt x="3002478" y="389061"/>
                  <a:pt x="3550722" y="177284"/>
                </a:cubicBezTo>
                <a:cubicBezTo>
                  <a:pt x="4098966" y="-34493"/>
                  <a:pt x="4144488" y="-12722"/>
                  <a:pt x="4393870" y="22904"/>
                </a:cubicBezTo>
              </a:path>
            </a:pathLst>
          </a:custGeom>
          <a:noFill/>
          <a:ln>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rot="493825">
            <a:off x="1619497" y="3437630"/>
            <a:ext cx="4809339" cy="1692771"/>
          </a:xfrm>
          <a:custGeom>
            <a:avLst/>
            <a:gdLst>
              <a:gd name="connsiteX0" fmla="*/ 0 w 4393870"/>
              <a:gd name="connsiteY0" fmla="*/ 1424193 h 1454741"/>
              <a:gd name="connsiteX1" fmla="*/ 1104405 w 4393870"/>
              <a:gd name="connsiteY1" fmla="*/ 1293564 h 1454741"/>
              <a:gd name="connsiteX2" fmla="*/ 3550722 w 4393870"/>
              <a:gd name="connsiteY2" fmla="*/ 177284 h 1454741"/>
              <a:gd name="connsiteX3" fmla="*/ 4393870 w 4393870"/>
              <a:gd name="connsiteY3" fmla="*/ 22904 h 1454741"/>
            </a:gdLst>
            <a:ahLst/>
            <a:cxnLst>
              <a:cxn ang="0">
                <a:pos x="connsiteX0" y="connsiteY0"/>
              </a:cxn>
              <a:cxn ang="0">
                <a:pos x="connsiteX1" y="connsiteY1"/>
              </a:cxn>
              <a:cxn ang="0">
                <a:pos x="connsiteX2" y="connsiteY2"/>
              </a:cxn>
              <a:cxn ang="0">
                <a:pos x="connsiteX3" y="connsiteY3"/>
              </a:cxn>
            </a:cxnLst>
            <a:rect l="l" t="t" r="r" b="b"/>
            <a:pathLst>
              <a:path w="4393870" h="1454741">
                <a:moveTo>
                  <a:pt x="0" y="1424193"/>
                </a:moveTo>
                <a:cubicBezTo>
                  <a:pt x="256309" y="1462787"/>
                  <a:pt x="512618" y="1501382"/>
                  <a:pt x="1104405" y="1293564"/>
                </a:cubicBezTo>
                <a:cubicBezTo>
                  <a:pt x="1696192" y="1085746"/>
                  <a:pt x="3002478" y="389061"/>
                  <a:pt x="3550722" y="177284"/>
                </a:cubicBezTo>
                <a:cubicBezTo>
                  <a:pt x="4098966" y="-34493"/>
                  <a:pt x="4144488" y="-12722"/>
                  <a:pt x="4393870" y="22904"/>
                </a:cubicBezTo>
              </a:path>
            </a:pathLst>
          </a:custGeom>
          <a:noFill/>
          <a:ln>
            <a:solidFill>
              <a:srgbClr val="F95D8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rot="415531">
            <a:off x="1654424" y="3086100"/>
            <a:ext cx="4809339" cy="1692771"/>
          </a:xfrm>
          <a:custGeom>
            <a:avLst/>
            <a:gdLst>
              <a:gd name="connsiteX0" fmla="*/ 0 w 4393870"/>
              <a:gd name="connsiteY0" fmla="*/ 1424193 h 1454741"/>
              <a:gd name="connsiteX1" fmla="*/ 1104405 w 4393870"/>
              <a:gd name="connsiteY1" fmla="*/ 1293564 h 1454741"/>
              <a:gd name="connsiteX2" fmla="*/ 3550722 w 4393870"/>
              <a:gd name="connsiteY2" fmla="*/ 177284 h 1454741"/>
              <a:gd name="connsiteX3" fmla="*/ 4393870 w 4393870"/>
              <a:gd name="connsiteY3" fmla="*/ 22904 h 1454741"/>
            </a:gdLst>
            <a:ahLst/>
            <a:cxnLst>
              <a:cxn ang="0">
                <a:pos x="connsiteX0" y="connsiteY0"/>
              </a:cxn>
              <a:cxn ang="0">
                <a:pos x="connsiteX1" y="connsiteY1"/>
              </a:cxn>
              <a:cxn ang="0">
                <a:pos x="connsiteX2" y="connsiteY2"/>
              </a:cxn>
              <a:cxn ang="0">
                <a:pos x="connsiteX3" y="connsiteY3"/>
              </a:cxn>
            </a:cxnLst>
            <a:rect l="l" t="t" r="r" b="b"/>
            <a:pathLst>
              <a:path w="4393870" h="1454741">
                <a:moveTo>
                  <a:pt x="0" y="1424193"/>
                </a:moveTo>
                <a:cubicBezTo>
                  <a:pt x="256309" y="1462787"/>
                  <a:pt x="512618" y="1501382"/>
                  <a:pt x="1104405" y="1293564"/>
                </a:cubicBezTo>
                <a:cubicBezTo>
                  <a:pt x="1696192" y="1085746"/>
                  <a:pt x="3002478" y="389061"/>
                  <a:pt x="3550722" y="177284"/>
                </a:cubicBezTo>
                <a:cubicBezTo>
                  <a:pt x="4098966" y="-34493"/>
                  <a:pt x="4144488" y="-12722"/>
                  <a:pt x="4393870" y="22904"/>
                </a:cubicBezTo>
              </a:path>
            </a:pathLst>
          </a:custGeom>
          <a:noFill/>
          <a:ln>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1175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Extending to socio-economic indices</a:t>
            </a:r>
            <a:br>
              <a:rPr lang="en-GB" dirty="0" smtClean="0"/>
            </a:br>
            <a:r>
              <a:rPr lang="en-GB" sz="2400" dirty="0" smtClean="0">
                <a:solidFill>
                  <a:schemeClr val="accent3"/>
                </a:solidFill>
              </a:rPr>
              <a:t>(3) Modelling the portfolio (M7-M5-M5)</a:t>
            </a:r>
            <a:endParaRPr lang="en-GB" dirty="0">
              <a:solidFill>
                <a:schemeClr val="accent3"/>
              </a:solidFill>
            </a:endParaRPr>
          </a:p>
        </p:txBody>
      </p:sp>
      <mc:AlternateContent xmlns:mc="http://schemas.openxmlformats.org/markup-compatibility/2006" xmlns:a14="http://schemas.microsoft.com/office/drawing/2010/main">
        <mc:Choice Requires="a14">
          <p:sp>
            <p:nvSpPr>
              <p:cNvPr id="11" name="4 Rectángulo"/>
              <p:cNvSpPr/>
              <p:nvPr/>
            </p:nvSpPr>
            <p:spPr>
              <a:xfrm>
                <a:off x="1806678" y="2243257"/>
                <a:ext cx="5868144" cy="574068"/>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a:spAutoFit/>
              </a:bodyPr>
              <a:lstStyle/>
              <a:p>
                <a:pPr fontAlgn="t"/>
                <a14:m>
                  <m:oMathPara xmlns:m="http://schemas.openxmlformats.org/officeDocument/2006/math">
                    <m:oMathParaPr>
                      <m:jc m:val="left"/>
                    </m:oMathParaPr>
                    <m:oMath xmlns:m="http://schemas.openxmlformats.org/officeDocument/2006/math">
                      <m:func>
                        <m:funcPr>
                          <m:ctrlPr>
                            <a:rPr lang="en-GB" sz="1400" i="1" smtClean="0">
                              <a:latin typeface="Cambria Math" panose="02040503050406030204" pitchFamily="18" charset="0"/>
                            </a:rPr>
                          </m:ctrlPr>
                        </m:funcPr>
                        <m:fName>
                          <m:r>
                            <m:rPr>
                              <m:sty m:val="p"/>
                            </m:rPr>
                            <a:rPr lang="en-GB" sz="1400">
                              <a:latin typeface="Cambria Math"/>
                            </a:rPr>
                            <m:t>logit</m:t>
                          </m:r>
                        </m:fName>
                        <m:e>
                          <m:sSubSup>
                            <m:sSubSupPr>
                              <m:ctrlPr>
                                <a:rPr lang="en-GB" sz="1400" i="1">
                                  <a:latin typeface="Cambria Math" panose="02040503050406030204" pitchFamily="18" charset="0"/>
                                </a:rPr>
                              </m:ctrlPr>
                            </m:sSubSupPr>
                            <m:e>
                              <m:r>
                                <a:rPr lang="en-GB" sz="1400" i="1">
                                  <a:latin typeface="Cambria Math"/>
                                </a:rPr>
                                <m:t>𝑞</m:t>
                              </m:r>
                            </m:e>
                            <m:sub>
                              <m:r>
                                <a:rPr lang="en-GB" sz="1400" i="1">
                                  <a:latin typeface="Cambria Math"/>
                                </a:rPr>
                                <m:t>𝑥𝑡</m:t>
                              </m:r>
                            </m:sub>
                            <m:sup>
                              <m:r>
                                <a:rPr lang="en-GB" sz="1400" b="0" i="1" smtClean="0">
                                  <a:latin typeface="Cambria Math" panose="02040503050406030204" pitchFamily="18" charset="0"/>
                                </a:rPr>
                                <m:t>𝑃</m:t>
                              </m:r>
                            </m:sup>
                          </m:sSubSup>
                        </m:e>
                      </m:func>
                      <m:r>
                        <a:rPr lang="en-GB" sz="1400" i="1">
                          <a:latin typeface="Cambria Math"/>
                        </a:rPr>
                        <m:t>−</m:t>
                      </m:r>
                      <m:func>
                        <m:funcPr>
                          <m:ctrlPr>
                            <a:rPr lang="en-GB" sz="1400" i="1">
                              <a:latin typeface="Cambria Math" panose="02040503050406030204" pitchFamily="18" charset="0"/>
                            </a:rPr>
                          </m:ctrlPr>
                        </m:funcPr>
                        <m:fName>
                          <m:r>
                            <m:rPr>
                              <m:sty m:val="p"/>
                            </m:rPr>
                            <a:rPr lang="en-GB" sz="1400">
                              <a:latin typeface="Cambria Math"/>
                            </a:rPr>
                            <m:t>logit</m:t>
                          </m:r>
                        </m:fName>
                        <m:e>
                          <m:sSubSup>
                            <m:sSubSupPr>
                              <m:ctrlPr>
                                <a:rPr lang="en-GB" sz="1400" i="1">
                                  <a:latin typeface="Cambria Math" panose="02040503050406030204" pitchFamily="18" charset="0"/>
                                </a:rPr>
                              </m:ctrlPr>
                            </m:sSubSupPr>
                            <m:e>
                              <m:r>
                                <a:rPr lang="en-GB" sz="1400" i="1">
                                  <a:latin typeface="Cambria Math"/>
                                </a:rPr>
                                <m:t>𝑞</m:t>
                              </m:r>
                            </m:e>
                            <m:sub>
                              <m:r>
                                <a:rPr lang="en-GB" sz="1400" i="1">
                                  <a:latin typeface="Cambria Math"/>
                                </a:rPr>
                                <m:t>𝑥𝑡</m:t>
                              </m:r>
                            </m:sub>
                            <m:sup>
                              <m:r>
                                <a:rPr lang="en-GB" sz="1400" b="0" i="1" smtClean="0">
                                  <a:latin typeface="Cambria Math" panose="02040503050406030204" pitchFamily="18" charset="0"/>
                                </a:rPr>
                                <m:t>𝑊</m:t>
                              </m:r>
                              <m:r>
                                <a:rPr lang="en-GB" sz="1400" b="0" i="1" smtClean="0">
                                  <a:latin typeface="Cambria Math" panose="02040503050406030204" pitchFamily="18" charset="0"/>
                                </a:rPr>
                                <m:t>.</m:t>
                              </m:r>
                              <m:r>
                                <a:rPr lang="en-GB" sz="1400" b="0" i="1" smtClean="0">
                                  <a:latin typeface="Cambria Math" panose="02040503050406030204" pitchFamily="18" charset="0"/>
                                </a:rPr>
                                <m:t>𝑆𝐸𝐺</m:t>
                              </m:r>
                            </m:sup>
                          </m:sSubSup>
                        </m:e>
                      </m:func>
                      <m:r>
                        <a:rPr lang="en-GB" sz="1400" b="0" i="1" smtClean="0">
                          <a:latin typeface="Cambria Math" panose="02040503050406030204" pitchFamily="18" charset="0"/>
                        </a:rPr>
                        <m:t>         </m:t>
                      </m:r>
                      <m:r>
                        <a:rPr lang="en-GB" sz="1400" i="1">
                          <a:latin typeface="Cambria Math"/>
                        </a:rPr>
                        <m:t>=</m:t>
                      </m:r>
                      <m:sSubSup>
                        <m:sSubSupPr>
                          <m:ctrlPr>
                            <a:rPr lang="" sz="1400" i="1">
                              <a:solidFill>
                                <a:schemeClr val="tx1">
                                  <a:lumMod val="50000"/>
                                </a:schemeClr>
                              </a:solidFill>
                              <a:latin typeface="Cambria Math" panose="02040503050406030204" pitchFamily="18" charset="0"/>
                            </a:rPr>
                          </m:ctrlPr>
                        </m:sSubSupPr>
                        <m:e>
                          <m:r>
                            <a:rPr lang="en-GB" sz="1400" b="0" i="1" smtClean="0">
                              <a:solidFill>
                                <a:schemeClr val="tx1">
                                  <a:lumMod val="50000"/>
                                </a:schemeClr>
                              </a:solidFill>
                              <a:latin typeface="Cambria Math" panose="02040503050406030204" pitchFamily="18" charset="0"/>
                            </a:rPr>
                            <m:t>        </m:t>
                          </m:r>
                          <m:r>
                            <a:rPr lang="" sz="1400" i="1">
                              <a:solidFill>
                                <a:schemeClr val="tx1">
                                  <a:lumMod val="50000"/>
                                </a:schemeClr>
                              </a:solidFill>
                              <a:latin typeface="Cambria Math"/>
                            </a:rPr>
                            <m:t>𝜅</m:t>
                          </m:r>
                        </m:e>
                        <m:sub>
                          <m:r>
                            <a:rPr lang="" sz="1400" i="1">
                              <a:solidFill>
                                <a:schemeClr val="tx1">
                                  <a:lumMod val="50000"/>
                                </a:schemeClr>
                              </a:solidFill>
                              <a:latin typeface="Cambria Math"/>
                            </a:rPr>
                            <m:t>𝑡</m:t>
                          </m:r>
                        </m:sub>
                        <m:sup>
                          <m:d>
                            <m:dPr>
                              <m:ctrlPr>
                                <a:rPr lang="" sz="1400" i="1">
                                  <a:solidFill>
                                    <a:schemeClr val="tx1">
                                      <a:lumMod val="50000"/>
                                    </a:schemeClr>
                                  </a:solidFill>
                                  <a:latin typeface="Cambria Math" panose="02040503050406030204" pitchFamily="18" charset="0"/>
                                </a:rPr>
                              </m:ctrlPr>
                            </m:dPr>
                            <m:e>
                              <m:r>
                                <a:rPr lang="" sz="1400" i="1">
                                  <a:solidFill>
                                    <a:schemeClr val="tx1">
                                      <a:lumMod val="50000"/>
                                    </a:schemeClr>
                                  </a:solidFill>
                                  <a:latin typeface="Cambria Math"/>
                                </a:rPr>
                                <m:t>1</m:t>
                              </m:r>
                              <m:r>
                                <a:rPr lang="" sz="1400">
                                  <a:solidFill>
                                    <a:schemeClr val="tx1">
                                      <a:lumMod val="50000"/>
                                    </a:schemeClr>
                                  </a:solidFill>
                                  <a:latin typeface="Cambria Math"/>
                                </a:rPr>
                                <m:t>,</m:t>
                              </m:r>
                              <m:r>
                                <a:rPr lang="en-GB" sz="1400" b="0" i="1" smtClean="0">
                                  <a:solidFill>
                                    <a:schemeClr val="tx1">
                                      <a:lumMod val="50000"/>
                                    </a:schemeClr>
                                  </a:solidFill>
                                  <a:latin typeface="Cambria Math" panose="02040503050406030204" pitchFamily="18" charset="0"/>
                                </a:rPr>
                                <m:t>𝑃</m:t>
                              </m:r>
                            </m:e>
                          </m:d>
                        </m:sup>
                      </m:sSubSup>
                      <m:r>
                        <a:rPr lang="en-GB" sz="1400" b="0" i="1" smtClean="0">
                          <a:solidFill>
                            <a:schemeClr val="tx1">
                              <a:lumMod val="50000"/>
                            </a:schemeClr>
                          </a:solidFill>
                          <a:latin typeface="Cambria Math" panose="02040503050406030204" pitchFamily="18" charset="0"/>
                        </a:rPr>
                        <m:t>         </m:t>
                      </m:r>
                      <m:r>
                        <a:rPr lang="" sz="1400">
                          <a:solidFill>
                            <a:schemeClr val="tx1">
                              <a:lumMod val="50000"/>
                            </a:schemeClr>
                          </a:solidFill>
                          <a:latin typeface="Cambria Math"/>
                        </a:rPr>
                        <m:t>+</m:t>
                      </m:r>
                      <m:r>
                        <a:rPr lang="en-GB" sz="1400" b="0" i="1" smtClean="0">
                          <a:solidFill>
                            <a:schemeClr val="tx1">
                              <a:lumMod val="50000"/>
                            </a:schemeClr>
                          </a:solidFill>
                          <a:latin typeface="Cambria Math" panose="02040503050406030204" pitchFamily="18" charset="0"/>
                        </a:rPr>
                        <m:t>        </m:t>
                      </m:r>
                      <m:d>
                        <m:dPr>
                          <m:ctrlPr>
                            <a:rPr lang="" sz="1400" i="1">
                              <a:solidFill>
                                <a:schemeClr val="tx1">
                                  <a:lumMod val="50000"/>
                                </a:schemeClr>
                              </a:solidFill>
                              <a:latin typeface="Cambria Math" panose="02040503050406030204" pitchFamily="18" charset="0"/>
                            </a:rPr>
                          </m:ctrlPr>
                        </m:dPr>
                        <m:e>
                          <m:r>
                            <a:rPr lang="" sz="1400" i="1">
                              <a:solidFill>
                                <a:schemeClr val="tx1">
                                  <a:lumMod val="50000"/>
                                </a:schemeClr>
                              </a:solidFill>
                              <a:latin typeface="Cambria Math"/>
                            </a:rPr>
                            <m:t>𝑥</m:t>
                          </m:r>
                          <m:r>
                            <a:rPr lang="" sz="1400">
                              <a:solidFill>
                                <a:schemeClr val="tx1">
                                  <a:lumMod val="50000"/>
                                </a:schemeClr>
                              </a:solidFill>
                              <a:latin typeface="Cambria Math"/>
                            </a:rPr>
                            <m:t>−</m:t>
                          </m:r>
                          <m:acc>
                            <m:accPr>
                              <m:chr m:val="̅"/>
                              <m:ctrlPr>
                                <a:rPr lang="" sz="1400" i="1">
                                  <a:solidFill>
                                    <a:schemeClr val="tx1">
                                      <a:lumMod val="50000"/>
                                    </a:schemeClr>
                                  </a:solidFill>
                                  <a:latin typeface="Cambria Math" panose="02040503050406030204" pitchFamily="18" charset="0"/>
                                </a:rPr>
                              </m:ctrlPr>
                            </m:accPr>
                            <m:e>
                              <m:r>
                                <a:rPr lang="" sz="1400" i="1">
                                  <a:solidFill>
                                    <a:schemeClr val="tx1">
                                      <a:lumMod val="50000"/>
                                    </a:schemeClr>
                                  </a:solidFill>
                                  <a:latin typeface="Cambria Math"/>
                                </a:rPr>
                                <m:t>𝑥</m:t>
                              </m:r>
                            </m:e>
                          </m:acc>
                        </m:e>
                      </m:d>
                      <m:sSubSup>
                        <m:sSubSupPr>
                          <m:ctrlPr>
                            <a:rPr lang="" sz="1400" i="1">
                              <a:solidFill>
                                <a:schemeClr val="tx1">
                                  <a:lumMod val="50000"/>
                                </a:schemeClr>
                              </a:solidFill>
                              <a:latin typeface="Cambria Math" panose="02040503050406030204" pitchFamily="18" charset="0"/>
                            </a:rPr>
                          </m:ctrlPr>
                        </m:sSubSupPr>
                        <m:e>
                          <m:r>
                            <a:rPr lang="" sz="1400" i="1">
                              <a:solidFill>
                                <a:schemeClr val="tx1">
                                  <a:lumMod val="50000"/>
                                </a:schemeClr>
                              </a:solidFill>
                              <a:latin typeface="Cambria Math"/>
                            </a:rPr>
                            <m:t>𝜅</m:t>
                          </m:r>
                        </m:e>
                        <m:sub>
                          <m:r>
                            <a:rPr lang="" sz="1400" i="1">
                              <a:solidFill>
                                <a:schemeClr val="tx1">
                                  <a:lumMod val="50000"/>
                                </a:schemeClr>
                              </a:solidFill>
                              <a:latin typeface="Cambria Math"/>
                            </a:rPr>
                            <m:t>𝑡</m:t>
                          </m:r>
                        </m:sub>
                        <m:sup>
                          <m:d>
                            <m:dPr>
                              <m:ctrlPr>
                                <a:rPr lang="" sz="1400" i="1">
                                  <a:solidFill>
                                    <a:schemeClr val="tx1">
                                      <a:lumMod val="50000"/>
                                    </a:schemeClr>
                                  </a:solidFill>
                                  <a:latin typeface="Cambria Math" panose="02040503050406030204" pitchFamily="18" charset="0"/>
                                </a:rPr>
                              </m:ctrlPr>
                            </m:dPr>
                            <m:e>
                              <m:r>
                                <a:rPr lang="" sz="1400" i="1">
                                  <a:solidFill>
                                    <a:schemeClr val="tx1">
                                      <a:lumMod val="50000"/>
                                    </a:schemeClr>
                                  </a:solidFill>
                                  <a:latin typeface="Cambria Math"/>
                                </a:rPr>
                                <m:t>2</m:t>
                              </m:r>
                              <m:r>
                                <a:rPr lang="" sz="1400">
                                  <a:solidFill>
                                    <a:schemeClr val="tx1">
                                      <a:lumMod val="50000"/>
                                    </a:schemeClr>
                                  </a:solidFill>
                                  <a:latin typeface="Cambria Math"/>
                                </a:rPr>
                                <m:t>,</m:t>
                              </m:r>
                              <m:r>
                                <a:rPr lang="en-GB" sz="1400" b="0" i="1" smtClean="0">
                                  <a:solidFill>
                                    <a:schemeClr val="tx1">
                                      <a:lumMod val="50000"/>
                                    </a:schemeClr>
                                  </a:solidFill>
                                  <a:latin typeface="Cambria Math" panose="02040503050406030204" pitchFamily="18" charset="0"/>
                                </a:rPr>
                                <m:t>𝑃</m:t>
                              </m:r>
                            </m:e>
                          </m:d>
                        </m:sup>
                      </m:sSubSup>
                    </m:oMath>
                  </m:oMathPara>
                </a14:m>
                <a:endParaRPr lang="en-GB" sz="1400" b="1" dirty="0">
                  <a:solidFill>
                    <a:srgbClr val="FF0000"/>
                  </a:solidFill>
                </a:endParaRPr>
              </a:p>
              <a:p>
                <a:pPr marL="0" marR="0" fontAlgn="t">
                  <a:spcBef>
                    <a:spcPts val="0"/>
                  </a:spcBef>
                  <a:spcAft>
                    <a:spcPts val="0"/>
                  </a:spcAft>
                </a:pPr>
                <a:endParaRPr lang="en-GB" sz="1400" dirty="0">
                  <a:solidFill>
                    <a:schemeClr val="tx2"/>
                  </a:solidFill>
                </a:endParaRPr>
              </a:p>
            </p:txBody>
          </p:sp>
        </mc:Choice>
        <mc:Fallback xmlns="">
          <p:sp>
            <p:nvSpPr>
              <p:cNvPr id="11" name="4 Rectángulo"/>
              <p:cNvSpPr>
                <a:spLocks noRot="1" noChangeAspect="1" noMove="1" noResize="1" noEditPoints="1" noAdjustHandles="1" noChangeArrowheads="1" noChangeShapeType="1" noTextEdit="1"/>
              </p:cNvSpPr>
              <p:nvPr/>
            </p:nvSpPr>
            <p:spPr>
              <a:xfrm>
                <a:off x="1806678" y="2243257"/>
                <a:ext cx="5868144" cy="574068"/>
              </a:xfrm>
              <a:prstGeom prst="rect">
                <a:avLst/>
              </a:prstGeom>
              <a:blipFill rotWithShape="0">
                <a:blip r:embed="rId2"/>
                <a:stretch>
                  <a:fillRect/>
                </a:stretch>
              </a:blipFill>
              <a:ln>
                <a:noFill/>
              </a:ln>
            </p:spPr>
            <p:txBody>
              <a:bodyPr/>
              <a:lstStyle/>
              <a:p>
                <a:r>
                  <a:rPr lang="en-GB">
                    <a:noFill/>
                  </a:rPr>
                  <a:t> </a:t>
                </a:r>
              </a:p>
            </p:txBody>
          </p:sp>
        </mc:Fallback>
      </mc:AlternateContent>
      <p:sp>
        <p:nvSpPr>
          <p:cNvPr id="21" name="Content Placeholder 2"/>
          <p:cNvSpPr>
            <a:spLocks noGrp="1"/>
          </p:cNvSpPr>
          <p:nvPr>
            <p:ph idx="1"/>
          </p:nvPr>
        </p:nvSpPr>
        <p:spPr>
          <a:xfrm>
            <a:off x="435078" y="1511826"/>
            <a:ext cx="7973795" cy="801172"/>
          </a:xfrm>
        </p:spPr>
        <p:txBody>
          <a:bodyPr/>
          <a:lstStyle/>
          <a:p>
            <a:r>
              <a:rPr lang="en-GB" sz="1350" dirty="0" smtClean="0"/>
              <a:t>Model portfolio using M5-M5 approach:</a:t>
            </a:r>
            <a:endParaRPr lang="en-GB" sz="1350" b="1" dirty="0"/>
          </a:p>
        </p:txBody>
      </p:sp>
      <p:sp>
        <p:nvSpPr>
          <p:cNvPr id="24" name="TextBox 23"/>
          <p:cNvSpPr txBox="1"/>
          <p:nvPr/>
        </p:nvSpPr>
        <p:spPr>
          <a:xfrm>
            <a:off x="3203837" y="5763977"/>
            <a:ext cx="1628695" cy="327885"/>
          </a:xfrm>
          <a:prstGeom prst="rect">
            <a:avLst/>
          </a:prstGeom>
          <a:noFill/>
        </p:spPr>
        <p:txBody>
          <a:bodyPr wrap="square" rtlCol="0">
            <a:spAutoFit/>
          </a:bodyPr>
          <a:lstStyle/>
          <a:p>
            <a:pPr algn="ctr"/>
            <a:r>
              <a:rPr lang="en-GB" sz="1400" dirty="0" smtClean="0">
                <a:solidFill>
                  <a:schemeClr val="bg1">
                    <a:lumMod val="50000"/>
                  </a:schemeClr>
                </a:solidFill>
              </a:rPr>
              <a:t>Age (x)</a:t>
            </a:r>
            <a:endParaRPr lang="en-GB" sz="1400" dirty="0">
              <a:solidFill>
                <a:schemeClr val="bg1">
                  <a:lumMod val="50000"/>
                </a:schemeClr>
              </a:solidFill>
            </a:endParaRPr>
          </a:p>
        </p:txBody>
      </p:sp>
      <p:sp>
        <p:nvSpPr>
          <p:cNvPr id="25" name="Freeform 24"/>
          <p:cNvSpPr/>
          <p:nvPr/>
        </p:nvSpPr>
        <p:spPr>
          <a:xfrm rot="317486">
            <a:off x="1557705" y="3366757"/>
            <a:ext cx="4920957" cy="1859891"/>
          </a:xfrm>
          <a:custGeom>
            <a:avLst/>
            <a:gdLst>
              <a:gd name="connsiteX0" fmla="*/ 0 w 4393870"/>
              <a:gd name="connsiteY0" fmla="*/ 1424193 h 1454741"/>
              <a:gd name="connsiteX1" fmla="*/ 1104405 w 4393870"/>
              <a:gd name="connsiteY1" fmla="*/ 1293564 h 1454741"/>
              <a:gd name="connsiteX2" fmla="*/ 3550722 w 4393870"/>
              <a:gd name="connsiteY2" fmla="*/ 177284 h 1454741"/>
              <a:gd name="connsiteX3" fmla="*/ 4393870 w 4393870"/>
              <a:gd name="connsiteY3" fmla="*/ 22904 h 1454741"/>
            </a:gdLst>
            <a:ahLst/>
            <a:cxnLst>
              <a:cxn ang="0">
                <a:pos x="connsiteX0" y="connsiteY0"/>
              </a:cxn>
              <a:cxn ang="0">
                <a:pos x="connsiteX1" y="connsiteY1"/>
              </a:cxn>
              <a:cxn ang="0">
                <a:pos x="connsiteX2" y="connsiteY2"/>
              </a:cxn>
              <a:cxn ang="0">
                <a:pos x="connsiteX3" y="connsiteY3"/>
              </a:cxn>
            </a:cxnLst>
            <a:rect l="l" t="t" r="r" b="b"/>
            <a:pathLst>
              <a:path w="4393870" h="1454741">
                <a:moveTo>
                  <a:pt x="0" y="1424193"/>
                </a:moveTo>
                <a:cubicBezTo>
                  <a:pt x="256309" y="1462787"/>
                  <a:pt x="512618" y="1501382"/>
                  <a:pt x="1104405" y="1293564"/>
                </a:cubicBezTo>
                <a:cubicBezTo>
                  <a:pt x="1696192" y="1085746"/>
                  <a:pt x="3002478" y="389061"/>
                  <a:pt x="3550722" y="177284"/>
                </a:cubicBezTo>
                <a:cubicBezTo>
                  <a:pt x="4098966" y="-34493"/>
                  <a:pt x="4144488" y="-12722"/>
                  <a:pt x="4393870" y="22904"/>
                </a:cubicBezTo>
              </a:path>
            </a:pathLst>
          </a:custGeom>
          <a:noFill/>
          <a:ln w="12700">
            <a:solidFill>
              <a:srgbClr val="6D40A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Arrow Connector 26"/>
          <p:cNvCxnSpPr/>
          <p:nvPr/>
        </p:nvCxnSpPr>
        <p:spPr>
          <a:xfrm>
            <a:off x="1511930" y="5660621"/>
            <a:ext cx="525582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Freeform 28"/>
          <p:cNvSpPr/>
          <p:nvPr/>
        </p:nvSpPr>
        <p:spPr>
          <a:xfrm rot="21238952">
            <a:off x="1409451" y="3414208"/>
            <a:ext cx="5246965" cy="1679330"/>
          </a:xfrm>
          <a:custGeom>
            <a:avLst/>
            <a:gdLst>
              <a:gd name="connsiteX0" fmla="*/ 0 w 4393870"/>
              <a:gd name="connsiteY0" fmla="*/ 1424193 h 1454741"/>
              <a:gd name="connsiteX1" fmla="*/ 1104405 w 4393870"/>
              <a:gd name="connsiteY1" fmla="*/ 1293564 h 1454741"/>
              <a:gd name="connsiteX2" fmla="*/ 3550722 w 4393870"/>
              <a:gd name="connsiteY2" fmla="*/ 177284 h 1454741"/>
              <a:gd name="connsiteX3" fmla="*/ 4393870 w 4393870"/>
              <a:gd name="connsiteY3" fmla="*/ 22904 h 1454741"/>
            </a:gdLst>
            <a:ahLst/>
            <a:cxnLst>
              <a:cxn ang="0">
                <a:pos x="connsiteX0" y="connsiteY0"/>
              </a:cxn>
              <a:cxn ang="0">
                <a:pos x="connsiteX1" y="connsiteY1"/>
              </a:cxn>
              <a:cxn ang="0">
                <a:pos x="connsiteX2" y="connsiteY2"/>
              </a:cxn>
              <a:cxn ang="0">
                <a:pos x="connsiteX3" y="connsiteY3"/>
              </a:cxn>
            </a:cxnLst>
            <a:rect l="l" t="t" r="r" b="b"/>
            <a:pathLst>
              <a:path w="4393870" h="1454741">
                <a:moveTo>
                  <a:pt x="0" y="1424193"/>
                </a:moveTo>
                <a:cubicBezTo>
                  <a:pt x="256309" y="1462787"/>
                  <a:pt x="512618" y="1501382"/>
                  <a:pt x="1104405" y="1293564"/>
                </a:cubicBezTo>
                <a:cubicBezTo>
                  <a:pt x="1696192" y="1085746"/>
                  <a:pt x="3002478" y="389061"/>
                  <a:pt x="3550722" y="177284"/>
                </a:cubicBezTo>
                <a:cubicBezTo>
                  <a:pt x="4098966" y="-34493"/>
                  <a:pt x="4144488" y="-12722"/>
                  <a:pt x="4393870" y="22904"/>
                </a:cubicBezTo>
              </a:path>
            </a:pathLst>
          </a:custGeom>
          <a:noFill/>
          <a:ln>
            <a:solidFill>
              <a:srgbClr val="F68E2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507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Preliminary results</a:t>
            </a:r>
            <a:endParaRPr lang="en-GB" dirty="0"/>
          </a:p>
        </p:txBody>
      </p:sp>
    </p:spTree>
    <p:extLst>
      <p:ext uri="{BB962C8B-B14F-4D97-AF65-F5344CB8AC3E}">
        <p14:creationId xmlns:p14="http://schemas.microsoft.com/office/powerpoint/2010/main" val="3420941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Preliminary results</a:t>
            </a:r>
            <a:endParaRPr lang="en-GB" dirty="0"/>
          </a:p>
        </p:txBody>
      </p:sp>
      <p:pic>
        <p:nvPicPr>
          <p:cNvPr id="5" name="Picture 4"/>
          <p:cNvPicPr>
            <a:picLocks noChangeAspect="1"/>
          </p:cNvPicPr>
          <p:nvPr/>
        </p:nvPicPr>
        <p:blipFill rotWithShape="1">
          <a:blip r:embed="rId2"/>
          <a:srcRect l="36071" t="6191" r="35268" b="11905"/>
          <a:stretch/>
        </p:blipFill>
        <p:spPr>
          <a:xfrm>
            <a:off x="663482" y="1469573"/>
            <a:ext cx="7574910" cy="4058828"/>
          </a:xfrm>
          <a:prstGeom prst="rect">
            <a:avLst/>
          </a:prstGeom>
        </p:spPr>
      </p:pic>
      <p:sp>
        <p:nvSpPr>
          <p:cNvPr id="6" name="Content Placeholder 2"/>
          <p:cNvSpPr txBox="1">
            <a:spLocks/>
          </p:cNvSpPr>
          <p:nvPr/>
        </p:nvSpPr>
        <p:spPr>
          <a:xfrm>
            <a:off x="2755133" y="5873016"/>
            <a:ext cx="2449286" cy="591843"/>
          </a:xfrm>
          <a:prstGeom prst="rect">
            <a:avLst/>
          </a:prstGeom>
        </p:spPr>
        <p:txBody>
          <a:bodyPr vert="horz" lIns="91440" tIns="45720" rIns="91440" bIns="45720" rtlCol="0">
            <a:noAutofit/>
          </a:bodyPr>
          <a:lstStyle>
            <a:lvl1pPr marL="268288" indent="-268288" algn="l" defTabSz="685800" rtl="0" eaLnBrk="1" latinLnBrk="0" hangingPunct="1">
              <a:lnSpc>
                <a:spcPct val="90000"/>
              </a:lnSpc>
              <a:spcBef>
                <a:spcPts val="750"/>
              </a:spcBef>
              <a:buClr>
                <a:schemeClr val="accent1"/>
              </a:buClr>
              <a:buFont typeface="Arial" panose="020B0604020202020204" pitchFamily="34" charset="0"/>
              <a:buChar char="•"/>
              <a:defRPr sz="2400" kern="1200">
                <a:solidFill>
                  <a:srgbClr val="45555F"/>
                </a:solidFill>
                <a:latin typeface="Arial" panose="020B0604020202020204" pitchFamily="34" charset="0"/>
                <a:ea typeface="+mn-ea"/>
                <a:cs typeface="Arial" panose="020B0604020202020204" pitchFamily="34" charset="0"/>
              </a:defRPr>
            </a:lvl1pPr>
            <a:lvl2pPr marL="627063" indent="-284163" algn="l" defTabSz="685800" rtl="0" eaLnBrk="1" latinLnBrk="0" hangingPunct="1">
              <a:lnSpc>
                <a:spcPct val="90000"/>
              </a:lnSpc>
              <a:spcBef>
                <a:spcPts val="375"/>
              </a:spcBef>
              <a:buClr>
                <a:schemeClr val="accent1"/>
              </a:buClr>
              <a:buFont typeface="Arial" panose="020B0604020202020204" pitchFamily="34" charset="0"/>
              <a:buChar char="‒"/>
              <a:defRPr sz="2000" kern="1200">
                <a:solidFill>
                  <a:srgbClr val="45555F"/>
                </a:solidFill>
                <a:latin typeface="Arial" panose="020B0604020202020204" pitchFamily="34" charset="0"/>
                <a:ea typeface="+mn-ea"/>
                <a:cs typeface="Arial" panose="020B0604020202020204" pitchFamily="34" charset="0"/>
              </a:defRPr>
            </a:lvl2pPr>
            <a:lvl3pPr marL="896938" indent="-211138"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rgbClr val="45555F"/>
                </a:solidFill>
                <a:latin typeface="Arial" panose="020B0604020202020204" pitchFamily="34" charset="0"/>
                <a:ea typeface="+mn-ea"/>
                <a:cs typeface="Arial" panose="020B0604020202020204" pitchFamily="34" charset="0"/>
              </a:defRPr>
            </a:lvl3pPr>
            <a:lvl4pPr marL="1254125" indent="-225425"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rgbClr val="45555F"/>
                </a:solidFill>
                <a:latin typeface="Arial" panose="020B0604020202020204" pitchFamily="34" charset="0"/>
                <a:ea typeface="+mn-ea"/>
                <a:cs typeface="Arial" panose="020B0604020202020204" pitchFamily="34" charset="0"/>
              </a:defRPr>
            </a:lvl4pPr>
            <a:lvl5pPr marL="1611313" indent="-239713" algn="l" defTabSz="685800" rtl="0" eaLnBrk="1" latinLnBrk="0" hangingPunct="1">
              <a:lnSpc>
                <a:spcPct val="90000"/>
              </a:lnSpc>
              <a:spcBef>
                <a:spcPts val="375"/>
              </a:spcBef>
              <a:buClr>
                <a:schemeClr val="accent1"/>
              </a:buClr>
              <a:buFont typeface="Arial" panose="020B0604020202020204" pitchFamily="34" charset="0"/>
              <a:buChar char="•"/>
              <a:defRPr sz="1400" kern="1200">
                <a:solidFill>
                  <a:srgbClr val="45555F"/>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GB" sz="1200" i="1" dirty="0" smtClean="0"/>
              <a:t>Illustrative, mixed portfolio</a:t>
            </a:r>
            <a:endParaRPr lang="en-GB" sz="1200" b="1" i="1" dirty="0" smtClean="0"/>
          </a:p>
          <a:p>
            <a:pPr marL="0" indent="0" algn="ctr">
              <a:buNone/>
            </a:pPr>
            <a:r>
              <a:rPr lang="en-GB" sz="1200" i="1" dirty="0" smtClean="0"/>
              <a:t>Trend risk only</a:t>
            </a:r>
          </a:p>
          <a:p>
            <a:endParaRPr lang="en-GB" sz="1600" dirty="0" smtClean="0"/>
          </a:p>
          <a:p>
            <a:pPr lvl="1"/>
            <a:endParaRPr lang="en-GB" sz="1200" dirty="0" smtClean="0"/>
          </a:p>
        </p:txBody>
      </p:sp>
    </p:spTree>
    <p:extLst>
      <p:ext uri="{BB962C8B-B14F-4D97-AF65-F5344CB8AC3E}">
        <p14:creationId xmlns:p14="http://schemas.microsoft.com/office/powerpoint/2010/main" val="53453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655074" y="2183909"/>
            <a:ext cx="2991775" cy="8611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1"/>
                </a:solidFill>
              </a:rPr>
              <a:t>Buy-in / buy-out</a:t>
            </a:r>
            <a:endParaRPr lang="en-GB" dirty="0">
              <a:solidFill>
                <a:schemeClr val="accent1"/>
              </a:solidFill>
            </a:endParaRPr>
          </a:p>
        </p:txBody>
      </p:sp>
      <p:sp>
        <p:nvSpPr>
          <p:cNvPr id="2" name="Title 1"/>
          <p:cNvSpPr>
            <a:spLocks noGrp="1"/>
          </p:cNvSpPr>
          <p:nvPr>
            <p:ph type="title"/>
          </p:nvPr>
        </p:nvSpPr>
        <p:spPr/>
        <p:txBody>
          <a:bodyPr/>
          <a:lstStyle/>
          <a:p>
            <a:r>
              <a:rPr lang="en-GB" dirty="0" smtClean="0"/>
              <a:t>A growing demand for longevity de-risking</a:t>
            </a:r>
            <a:br>
              <a:rPr lang="en-GB" dirty="0" smtClean="0"/>
            </a:br>
            <a:r>
              <a:rPr lang="en-GB" sz="2400" dirty="0" smtClean="0">
                <a:solidFill>
                  <a:schemeClr val="bg1">
                    <a:lumMod val="50000"/>
                  </a:schemeClr>
                </a:solidFill>
              </a:rPr>
              <a:t>UK market growth – DB pension scheme risk transfer</a:t>
            </a:r>
            <a:endParaRPr lang="en-GB" dirty="0">
              <a:solidFill>
                <a:schemeClr val="bg1">
                  <a:lumMod val="50000"/>
                </a:schemeClr>
              </a:solidFill>
            </a:endParaRPr>
          </a:p>
        </p:txBody>
      </p:sp>
      <p:pic>
        <p:nvPicPr>
          <p:cNvPr id="4" name="Picture 3"/>
          <p:cNvPicPr>
            <a:picLocks noChangeAspect="1"/>
          </p:cNvPicPr>
          <p:nvPr/>
        </p:nvPicPr>
        <p:blipFill>
          <a:blip r:embed="rId2"/>
          <a:stretch>
            <a:fillRect/>
          </a:stretch>
        </p:blipFill>
        <p:spPr>
          <a:xfrm>
            <a:off x="288360" y="1579996"/>
            <a:ext cx="4500086" cy="3703796"/>
          </a:xfrm>
          <a:prstGeom prst="rect">
            <a:avLst/>
          </a:prstGeom>
        </p:spPr>
      </p:pic>
      <p:sp>
        <p:nvSpPr>
          <p:cNvPr id="6" name="TextBox 5"/>
          <p:cNvSpPr txBox="1"/>
          <p:nvPr/>
        </p:nvSpPr>
        <p:spPr>
          <a:xfrm>
            <a:off x="568884" y="5283792"/>
            <a:ext cx="4128116" cy="400110"/>
          </a:xfrm>
          <a:prstGeom prst="rect">
            <a:avLst/>
          </a:prstGeom>
          <a:noFill/>
        </p:spPr>
        <p:txBody>
          <a:bodyPr wrap="square" rtlCol="0">
            <a:spAutoFit/>
          </a:bodyPr>
          <a:lstStyle/>
          <a:p>
            <a:r>
              <a:rPr lang="en-GB" sz="1000" dirty="0" smtClean="0"/>
              <a:t>Source: Buy-outs, buy-ins and longevity hedging – H1 2018, Hymans Robertson LLP</a:t>
            </a:r>
            <a:endParaRPr lang="en-GB" sz="1000" dirty="0"/>
          </a:p>
        </p:txBody>
      </p:sp>
      <p:sp>
        <p:nvSpPr>
          <p:cNvPr id="7" name="Oval 6"/>
          <p:cNvSpPr/>
          <p:nvPr/>
        </p:nvSpPr>
        <p:spPr>
          <a:xfrm>
            <a:off x="5308845" y="2183909"/>
            <a:ext cx="864000" cy="86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£93bn</a:t>
            </a:r>
            <a:endParaRPr lang="en-GB" dirty="0"/>
          </a:p>
        </p:txBody>
      </p:sp>
      <p:sp>
        <p:nvSpPr>
          <p:cNvPr id="10" name="Rounded Rectangle 9"/>
          <p:cNvSpPr/>
          <p:nvPr/>
        </p:nvSpPr>
        <p:spPr>
          <a:xfrm>
            <a:off x="5655074" y="3232954"/>
            <a:ext cx="2991775" cy="8611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solidFill>
              </a:rPr>
              <a:t>I</a:t>
            </a:r>
            <a:r>
              <a:rPr lang="en-GB" b="1" dirty="0" smtClean="0">
                <a:solidFill>
                  <a:schemeClr val="accent1"/>
                </a:solidFill>
              </a:rPr>
              <a:t>ndemnity</a:t>
            </a:r>
            <a:br>
              <a:rPr lang="en-GB" b="1" dirty="0" smtClean="0">
                <a:solidFill>
                  <a:schemeClr val="accent1"/>
                </a:solidFill>
              </a:rPr>
            </a:br>
            <a:r>
              <a:rPr lang="en-GB" dirty="0" smtClean="0">
                <a:solidFill>
                  <a:schemeClr val="accent1"/>
                </a:solidFill>
              </a:rPr>
              <a:t>longevity Swaps</a:t>
            </a:r>
            <a:endParaRPr lang="en-GB" dirty="0">
              <a:solidFill>
                <a:schemeClr val="accent1"/>
              </a:solidFill>
            </a:endParaRPr>
          </a:p>
        </p:txBody>
      </p:sp>
      <p:sp>
        <p:nvSpPr>
          <p:cNvPr id="11" name="Oval 10"/>
          <p:cNvSpPr/>
          <p:nvPr/>
        </p:nvSpPr>
        <p:spPr>
          <a:xfrm>
            <a:off x="5308845" y="3232954"/>
            <a:ext cx="864000" cy="86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£67bn</a:t>
            </a:r>
            <a:endParaRPr lang="en-GB" dirty="0"/>
          </a:p>
        </p:txBody>
      </p:sp>
      <p:sp>
        <p:nvSpPr>
          <p:cNvPr id="12" name="Rounded Rectangle 11"/>
          <p:cNvSpPr/>
          <p:nvPr/>
        </p:nvSpPr>
        <p:spPr>
          <a:xfrm>
            <a:off x="5246703" y="1579996"/>
            <a:ext cx="3435658" cy="3997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2007 – mid 2018</a:t>
            </a:r>
            <a:endParaRPr lang="en-GB" dirty="0"/>
          </a:p>
        </p:txBody>
      </p:sp>
      <p:sp>
        <p:nvSpPr>
          <p:cNvPr id="13" name="Rounded Rectangle 12"/>
          <p:cNvSpPr/>
          <p:nvPr/>
        </p:nvSpPr>
        <p:spPr>
          <a:xfrm>
            <a:off x="5655074" y="4353020"/>
            <a:ext cx="2991775" cy="8611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accent1"/>
                </a:solidFill>
              </a:rPr>
              <a:t>Index</a:t>
            </a:r>
            <a:br>
              <a:rPr lang="en-GB" b="1" dirty="0" smtClean="0">
                <a:solidFill>
                  <a:schemeClr val="accent1"/>
                </a:solidFill>
              </a:rPr>
            </a:br>
            <a:r>
              <a:rPr lang="en-GB" dirty="0" smtClean="0">
                <a:solidFill>
                  <a:schemeClr val="accent1"/>
                </a:solidFill>
              </a:rPr>
              <a:t>longevity Swaps</a:t>
            </a:r>
            <a:endParaRPr lang="en-GB" dirty="0">
              <a:solidFill>
                <a:schemeClr val="accent1"/>
              </a:solidFill>
            </a:endParaRPr>
          </a:p>
        </p:txBody>
      </p:sp>
      <p:sp>
        <p:nvSpPr>
          <p:cNvPr id="14" name="Oval 13"/>
          <p:cNvSpPr/>
          <p:nvPr/>
        </p:nvSpPr>
        <p:spPr>
          <a:xfrm>
            <a:off x="5308845" y="4353020"/>
            <a:ext cx="864000" cy="864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£0.1bn</a:t>
            </a:r>
            <a:endParaRPr lang="en-GB" dirty="0"/>
          </a:p>
        </p:txBody>
      </p:sp>
      <p:sp>
        <p:nvSpPr>
          <p:cNvPr id="15" name="Rounded Rectangle 14"/>
          <p:cNvSpPr/>
          <p:nvPr/>
        </p:nvSpPr>
        <p:spPr>
          <a:xfrm>
            <a:off x="1883231" y="5904072"/>
            <a:ext cx="4992236" cy="440825"/>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Index-based swaps: “untapped” market?</a:t>
            </a:r>
            <a:endParaRPr lang="en-GB" dirty="0"/>
          </a:p>
        </p:txBody>
      </p:sp>
    </p:spTree>
    <p:extLst>
      <p:ext uri="{BB962C8B-B14F-4D97-AF65-F5344CB8AC3E}">
        <p14:creationId xmlns:p14="http://schemas.microsoft.com/office/powerpoint/2010/main" val="173984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0" grpId="0" animBg="1"/>
      <p:bldP spid="11" grpId="0" animBg="1"/>
      <p:bldP spid="12" grpId="0" animBg="1"/>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Understanding the impact of finite term </a:t>
            </a:r>
            <a:br>
              <a:rPr lang="en-GB" dirty="0" smtClean="0"/>
            </a:br>
            <a:r>
              <a:rPr lang="en-GB" dirty="0"/>
              <a:t/>
            </a:r>
            <a:br>
              <a:rPr lang="en-GB" dirty="0"/>
            </a:br>
            <a:r>
              <a:rPr lang="en-GB" i="1" dirty="0" smtClean="0"/>
              <a:t>The next step in our research</a:t>
            </a:r>
            <a:endParaRPr lang="en-GB" dirty="0"/>
          </a:p>
        </p:txBody>
      </p:sp>
    </p:spTree>
    <p:extLst>
      <p:ext uri="{BB962C8B-B14F-4D97-AF65-F5344CB8AC3E}">
        <p14:creationId xmlns:p14="http://schemas.microsoft.com/office/powerpoint/2010/main" val="1214972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Finite term contracts</a:t>
            </a:r>
            <a:r>
              <a:rPr lang="en-GB" dirty="0" smtClean="0"/>
              <a:t/>
            </a:r>
            <a:br>
              <a:rPr lang="en-GB" dirty="0" smtClean="0"/>
            </a:br>
            <a:r>
              <a:rPr lang="en-GB" sz="2400" dirty="0" smtClean="0">
                <a:solidFill>
                  <a:schemeClr val="bg1">
                    <a:lumMod val="50000"/>
                  </a:schemeClr>
                </a:solidFill>
              </a:rPr>
              <a:t>The ‘cure for cancer’ concern</a:t>
            </a:r>
            <a:endParaRPr lang="en-GB" dirty="0"/>
          </a:p>
        </p:txBody>
      </p:sp>
      <p:pic>
        <p:nvPicPr>
          <p:cNvPr id="4" name="Picture 3"/>
          <p:cNvPicPr>
            <a:picLocks noChangeAspect="1"/>
          </p:cNvPicPr>
          <p:nvPr/>
        </p:nvPicPr>
        <p:blipFill>
          <a:blip r:embed="rId2"/>
          <a:stretch>
            <a:fillRect/>
          </a:stretch>
        </p:blipFill>
        <p:spPr>
          <a:xfrm>
            <a:off x="2382251" y="3637720"/>
            <a:ext cx="2532238" cy="1618117"/>
          </a:xfrm>
          <a:prstGeom prst="rect">
            <a:avLst/>
          </a:prstGeom>
        </p:spPr>
      </p:pic>
      <p:sp>
        <p:nvSpPr>
          <p:cNvPr id="5" name="Right Arrow 4"/>
          <p:cNvSpPr/>
          <p:nvPr/>
        </p:nvSpPr>
        <p:spPr>
          <a:xfrm>
            <a:off x="2774580" y="2978533"/>
            <a:ext cx="1747581" cy="265358"/>
          </a:xfrm>
          <a:prstGeom prst="rightArrow">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p:cNvSpPr/>
          <p:nvPr/>
        </p:nvSpPr>
        <p:spPr>
          <a:xfrm>
            <a:off x="5199909" y="2978533"/>
            <a:ext cx="1983750" cy="265358"/>
          </a:xfrm>
          <a:prstGeom prst="rightArrow">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4611181" y="2845854"/>
            <a:ext cx="499708" cy="5307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T</a:t>
            </a:r>
          </a:p>
        </p:txBody>
      </p:sp>
      <p:sp>
        <p:nvSpPr>
          <p:cNvPr id="8" name="Oval 7"/>
          <p:cNvSpPr/>
          <p:nvPr/>
        </p:nvSpPr>
        <p:spPr>
          <a:xfrm>
            <a:off x="2486760" y="2845854"/>
            <a:ext cx="499708" cy="5307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solidFill>
            </a:endParaRPr>
          </a:p>
        </p:txBody>
      </p:sp>
      <p:sp>
        <p:nvSpPr>
          <p:cNvPr id="9" name="Right Arrow 8"/>
          <p:cNvSpPr/>
          <p:nvPr/>
        </p:nvSpPr>
        <p:spPr>
          <a:xfrm>
            <a:off x="2774580" y="1956647"/>
            <a:ext cx="4409080" cy="279134"/>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2486760" y="1857666"/>
            <a:ext cx="499708" cy="5307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solidFill>
            </a:endParaRPr>
          </a:p>
        </p:txBody>
      </p:sp>
      <p:sp>
        <p:nvSpPr>
          <p:cNvPr id="11" name="Rounded Rectangle 10"/>
          <p:cNvSpPr/>
          <p:nvPr/>
        </p:nvSpPr>
        <p:spPr>
          <a:xfrm>
            <a:off x="7352740" y="1827749"/>
            <a:ext cx="1134795" cy="530716"/>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7352739" y="2845854"/>
            <a:ext cx="1134795" cy="530716"/>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435078" y="1827749"/>
            <a:ext cx="1616832" cy="5606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Indemnity</a:t>
            </a:r>
          </a:p>
        </p:txBody>
      </p:sp>
      <p:sp>
        <p:nvSpPr>
          <p:cNvPr id="14" name="Rounded Rectangle 13"/>
          <p:cNvSpPr/>
          <p:nvPr/>
        </p:nvSpPr>
        <p:spPr>
          <a:xfrm>
            <a:off x="435078" y="2830895"/>
            <a:ext cx="1616832" cy="5606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Index</a:t>
            </a:r>
          </a:p>
        </p:txBody>
      </p:sp>
      <p:sp>
        <p:nvSpPr>
          <p:cNvPr id="15" name="Right Brace 14"/>
          <p:cNvSpPr/>
          <p:nvPr/>
        </p:nvSpPr>
        <p:spPr>
          <a:xfrm rot="5400000">
            <a:off x="6041343" y="2740364"/>
            <a:ext cx="287797" cy="199683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Rounded Rectangle 15"/>
          <p:cNvSpPr/>
          <p:nvPr/>
        </p:nvSpPr>
        <p:spPr>
          <a:xfrm>
            <a:off x="5186823" y="3986642"/>
            <a:ext cx="1996837" cy="616352"/>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Pre-defined approach</a:t>
            </a:r>
            <a:endParaRPr lang="en-GB" dirty="0"/>
          </a:p>
        </p:txBody>
      </p:sp>
      <p:sp>
        <p:nvSpPr>
          <p:cNvPr id="17" name="Up Arrow 16"/>
          <p:cNvSpPr/>
          <p:nvPr/>
        </p:nvSpPr>
        <p:spPr>
          <a:xfrm>
            <a:off x="3075488" y="3243891"/>
            <a:ext cx="198800" cy="37375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Up Arrow 17"/>
          <p:cNvSpPr/>
          <p:nvPr/>
        </p:nvSpPr>
        <p:spPr>
          <a:xfrm>
            <a:off x="4094960" y="3243891"/>
            <a:ext cx="198800" cy="37375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3481999" y="3272893"/>
            <a:ext cx="343237" cy="3648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20" name="TextBox 19"/>
          <p:cNvSpPr txBox="1"/>
          <p:nvPr/>
        </p:nvSpPr>
        <p:spPr>
          <a:xfrm>
            <a:off x="3481999" y="3273279"/>
            <a:ext cx="343237" cy="340258"/>
          </a:xfrm>
          <a:prstGeom prst="rect">
            <a:avLst/>
          </a:prstGeom>
          <a:noFill/>
        </p:spPr>
        <p:txBody>
          <a:bodyPr wrap="square" rtlCol="0">
            <a:spAutoFit/>
          </a:bodyPr>
          <a:lstStyle/>
          <a:p>
            <a:r>
              <a:rPr lang="en-GB" dirty="0" smtClean="0">
                <a:solidFill>
                  <a:schemeClr val="bg1"/>
                </a:solidFill>
              </a:rPr>
              <a:t>vs</a:t>
            </a:r>
            <a:endParaRPr lang="en-GB" dirty="0">
              <a:solidFill>
                <a:schemeClr val="bg1"/>
              </a:solidFill>
            </a:endParaRPr>
          </a:p>
        </p:txBody>
      </p:sp>
    </p:spTree>
    <p:extLst>
      <p:ext uri="{BB962C8B-B14F-4D97-AF65-F5344CB8AC3E}">
        <p14:creationId xmlns:p14="http://schemas.microsoft.com/office/powerpoint/2010/main" val="95726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0346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407" y="365126"/>
            <a:ext cx="7888543" cy="1043345"/>
          </a:xfrm>
        </p:spPr>
        <p:txBody>
          <a:bodyPr/>
          <a:lstStyle/>
          <a:p>
            <a:r>
              <a:rPr lang="en-GB" dirty="0" smtClean="0"/>
              <a:t>Why innovation is needed…</a:t>
            </a:r>
            <a:br>
              <a:rPr lang="en-GB" dirty="0" smtClean="0"/>
            </a:br>
            <a:r>
              <a:rPr lang="en-GB" sz="2400" dirty="0" smtClean="0">
                <a:solidFill>
                  <a:prstClr val="white">
                    <a:lumMod val="50000"/>
                  </a:prstClr>
                </a:solidFill>
              </a:rPr>
              <a:t>The “elephants in the room”</a:t>
            </a:r>
            <a:endParaRPr lang="en-GB" dirty="0">
              <a:solidFill>
                <a:schemeClr val="bg1">
                  <a:lumMod val="50000"/>
                </a:schemeClr>
              </a:solidFill>
            </a:endParaRPr>
          </a:p>
        </p:txBody>
      </p:sp>
      <p:sp>
        <p:nvSpPr>
          <p:cNvPr id="3" name="Content Placeholder 2"/>
          <p:cNvSpPr>
            <a:spLocks noGrp="1"/>
          </p:cNvSpPr>
          <p:nvPr>
            <p:ph idx="1"/>
          </p:nvPr>
        </p:nvSpPr>
        <p:spPr>
          <a:xfrm>
            <a:off x="346066" y="3938282"/>
            <a:ext cx="3670763" cy="1043345"/>
          </a:xfrm>
        </p:spPr>
        <p:txBody>
          <a:bodyPr/>
          <a:lstStyle/>
          <a:p>
            <a:pPr marL="0" indent="0" algn="ctr">
              <a:buNone/>
            </a:pPr>
            <a:r>
              <a:rPr lang="en-GB" dirty="0" smtClean="0">
                <a:solidFill>
                  <a:schemeClr val="accent1"/>
                </a:solidFill>
              </a:rPr>
              <a:t>Basis Risk</a:t>
            </a:r>
          </a:p>
          <a:p>
            <a:pPr marL="0" indent="0" algn="ctr">
              <a:buNone/>
            </a:pPr>
            <a:r>
              <a:rPr lang="en-GB" sz="1600" dirty="0" smtClean="0">
                <a:solidFill>
                  <a:schemeClr val="accent6"/>
                </a:solidFill>
              </a:rPr>
              <a:t>Portfolio experience differs from index</a:t>
            </a:r>
            <a:r>
              <a:rPr lang="en-GB" sz="1600" dirty="0">
                <a:solidFill>
                  <a:schemeClr val="accent6"/>
                </a:solidFill>
              </a:rPr>
              <a:t>:</a:t>
            </a:r>
            <a:r>
              <a:rPr lang="en-GB" sz="1600" dirty="0" smtClean="0">
                <a:solidFill>
                  <a:schemeClr val="accent6"/>
                </a:solidFill>
              </a:rPr>
              <a:t> cannot achieve full indemnity</a:t>
            </a:r>
            <a:endParaRPr lang="en-GB" sz="1600" dirty="0">
              <a:solidFill>
                <a:schemeClr val="accent6"/>
              </a:solidFill>
            </a:endParaRPr>
          </a:p>
        </p:txBody>
      </p:sp>
      <p:sp>
        <p:nvSpPr>
          <p:cNvPr id="6" name="Content Placeholder 2"/>
          <p:cNvSpPr txBox="1">
            <a:spLocks/>
          </p:cNvSpPr>
          <p:nvPr/>
        </p:nvSpPr>
        <p:spPr>
          <a:xfrm>
            <a:off x="4481961" y="3938282"/>
            <a:ext cx="3408953" cy="1043345"/>
          </a:xfrm>
          <a:prstGeom prst="rect">
            <a:avLst/>
          </a:prstGeom>
        </p:spPr>
        <p:txBody>
          <a:bodyPr vert="horz" lIns="91440" tIns="45720" rIns="91440" bIns="45720" rtlCol="0">
            <a:noAutofit/>
          </a:bodyPr>
          <a:lstStyle>
            <a:lvl1pPr marL="268288" indent="-268288" algn="l" defTabSz="685800" rtl="0" eaLnBrk="1" latinLnBrk="0" hangingPunct="1">
              <a:lnSpc>
                <a:spcPct val="90000"/>
              </a:lnSpc>
              <a:spcBef>
                <a:spcPts val="750"/>
              </a:spcBef>
              <a:buClr>
                <a:schemeClr val="accent1"/>
              </a:buClr>
              <a:buFont typeface="Arial" panose="020B0604020202020204" pitchFamily="34" charset="0"/>
              <a:buChar char="•"/>
              <a:defRPr sz="2400" kern="1200">
                <a:solidFill>
                  <a:srgbClr val="45555F"/>
                </a:solidFill>
                <a:latin typeface="Arial" panose="020B0604020202020204" pitchFamily="34" charset="0"/>
                <a:ea typeface="+mn-ea"/>
                <a:cs typeface="Arial" panose="020B0604020202020204" pitchFamily="34" charset="0"/>
              </a:defRPr>
            </a:lvl1pPr>
            <a:lvl2pPr marL="627063" indent="-284163" algn="l" defTabSz="685800" rtl="0" eaLnBrk="1" latinLnBrk="0" hangingPunct="1">
              <a:lnSpc>
                <a:spcPct val="90000"/>
              </a:lnSpc>
              <a:spcBef>
                <a:spcPts val="375"/>
              </a:spcBef>
              <a:buClr>
                <a:schemeClr val="accent1"/>
              </a:buClr>
              <a:buFont typeface="Arial" panose="020B0604020202020204" pitchFamily="34" charset="0"/>
              <a:buChar char="‒"/>
              <a:defRPr sz="2000" kern="1200">
                <a:solidFill>
                  <a:srgbClr val="45555F"/>
                </a:solidFill>
                <a:latin typeface="Arial" panose="020B0604020202020204" pitchFamily="34" charset="0"/>
                <a:ea typeface="+mn-ea"/>
                <a:cs typeface="Arial" panose="020B0604020202020204" pitchFamily="34" charset="0"/>
              </a:defRPr>
            </a:lvl2pPr>
            <a:lvl3pPr marL="896938" indent="-211138"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rgbClr val="45555F"/>
                </a:solidFill>
                <a:latin typeface="Arial" panose="020B0604020202020204" pitchFamily="34" charset="0"/>
                <a:ea typeface="+mn-ea"/>
                <a:cs typeface="Arial" panose="020B0604020202020204" pitchFamily="34" charset="0"/>
              </a:defRPr>
            </a:lvl3pPr>
            <a:lvl4pPr marL="1254125" indent="-225425"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rgbClr val="45555F"/>
                </a:solidFill>
                <a:latin typeface="Arial" panose="020B0604020202020204" pitchFamily="34" charset="0"/>
                <a:ea typeface="+mn-ea"/>
                <a:cs typeface="Arial" panose="020B0604020202020204" pitchFamily="34" charset="0"/>
              </a:defRPr>
            </a:lvl4pPr>
            <a:lvl5pPr marL="1611313" indent="-239713" algn="l" defTabSz="685800" rtl="0" eaLnBrk="1" latinLnBrk="0" hangingPunct="1">
              <a:lnSpc>
                <a:spcPct val="90000"/>
              </a:lnSpc>
              <a:spcBef>
                <a:spcPts val="375"/>
              </a:spcBef>
              <a:buClr>
                <a:schemeClr val="accent1"/>
              </a:buClr>
              <a:buFont typeface="Arial" panose="020B0604020202020204" pitchFamily="34" charset="0"/>
              <a:buChar char="•"/>
              <a:defRPr sz="1400" kern="1200">
                <a:solidFill>
                  <a:srgbClr val="45555F"/>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GB" dirty="0" smtClean="0">
                <a:solidFill>
                  <a:schemeClr val="accent1"/>
                </a:solidFill>
              </a:rPr>
              <a:t>Finite Term</a:t>
            </a:r>
          </a:p>
          <a:p>
            <a:pPr marL="0" indent="0" algn="ctr">
              <a:buFont typeface="Arial" panose="020B0604020202020204" pitchFamily="34" charset="0"/>
              <a:buNone/>
            </a:pPr>
            <a:r>
              <a:rPr lang="en-GB" sz="1600" dirty="0" smtClean="0">
                <a:solidFill>
                  <a:schemeClr val="accent6"/>
                </a:solidFill>
              </a:rPr>
              <a:t>Hedging instrument is fixed-term: additional challenges at maturity</a:t>
            </a:r>
            <a:endParaRPr lang="en-GB" sz="1600" dirty="0">
              <a:solidFill>
                <a:schemeClr val="accent6"/>
              </a:solidFill>
            </a:endParaRPr>
          </a:p>
        </p:txBody>
      </p:sp>
      <p:pic>
        <p:nvPicPr>
          <p:cNvPr id="8" name="Picture 7"/>
          <p:cNvPicPr>
            <a:picLocks noChangeAspect="1"/>
          </p:cNvPicPr>
          <p:nvPr/>
        </p:nvPicPr>
        <p:blipFill rotWithShape="1">
          <a:blip r:embed="rId2"/>
          <a:srcRect r="41128"/>
          <a:stretch/>
        </p:blipFill>
        <p:spPr>
          <a:xfrm>
            <a:off x="1203913" y="1661564"/>
            <a:ext cx="1955067" cy="2392134"/>
          </a:xfrm>
          <a:prstGeom prst="rect">
            <a:avLst/>
          </a:prstGeom>
        </p:spPr>
      </p:pic>
      <p:pic>
        <p:nvPicPr>
          <p:cNvPr id="9" name="Picture 8"/>
          <p:cNvPicPr>
            <a:picLocks noChangeAspect="1"/>
          </p:cNvPicPr>
          <p:nvPr/>
        </p:nvPicPr>
        <p:blipFill rotWithShape="1">
          <a:blip r:embed="rId2"/>
          <a:srcRect r="41128"/>
          <a:stretch/>
        </p:blipFill>
        <p:spPr>
          <a:xfrm>
            <a:off x="5208905" y="1661564"/>
            <a:ext cx="1955067" cy="2392134"/>
          </a:xfrm>
          <a:prstGeom prst="rect">
            <a:avLst/>
          </a:prstGeom>
        </p:spPr>
      </p:pic>
      <p:sp>
        <p:nvSpPr>
          <p:cNvPr id="10" name="Rounded Rectangle 9"/>
          <p:cNvSpPr/>
          <p:nvPr/>
        </p:nvSpPr>
        <p:spPr>
          <a:xfrm>
            <a:off x="1679799" y="5296658"/>
            <a:ext cx="4992236" cy="440825"/>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How to address the concerns?</a:t>
            </a:r>
            <a:endParaRPr lang="en-GB" dirty="0"/>
          </a:p>
        </p:txBody>
      </p:sp>
    </p:spTree>
    <p:extLst>
      <p:ext uri="{BB962C8B-B14F-4D97-AF65-F5344CB8AC3E}">
        <p14:creationId xmlns:p14="http://schemas.microsoft.com/office/powerpoint/2010/main" val="405586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Reducing the basis risk</a:t>
            </a:r>
            <a:endParaRPr lang="en-GB" dirty="0"/>
          </a:p>
        </p:txBody>
      </p:sp>
    </p:spTree>
    <p:extLst>
      <p:ext uri="{BB962C8B-B14F-4D97-AF65-F5344CB8AC3E}">
        <p14:creationId xmlns:p14="http://schemas.microsoft.com/office/powerpoint/2010/main" val="1147931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Basis risk</a:t>
            </a:r>
            <a:br>
              <a:rPr lang="en-GB" dirty="0" smtClean="0"/>
            </a:br>
            <a:r>
              <a:rPr lang="en-GB" sz="2400" dirty="0">
                <a:solidFill>
                  <a:schemeClr val="accent3"/>
                </a:solidFill>
              </a:rPr>
              <a:t>W</a:t>
            </a:r>
            <a:r>
              <a:rPr lang="en-GB" sz="2400" dirty="0" smtClean="0">
                <a:solidFill>
                  <a:schemeClr val="accent3"/>
                </a:solidFill>
              </a:rPr>
              <a:t>hat is it?</a:t>
            </a:r>
            <a:endParaRPr lang="en-GB" sz="2400" dirty="0">
              <a:solidFill>
                <a:schemeClr val="accent3"/>
              </a:solidFill>
            </a:endParaRPr>
          </a:p>
        </p:txBody>
      </p:sp>
      <p:sp>
        <p:nvSpPr>
          <p:cNvPr id="3" name="Content Placeholder 2"/>
          <p:cNvSpPr>
            <a:spLocks noGrp="1"/>
          </p:cNvSpPr>
          <p:nvPr>
            <p:ph idx="1"/>
          </p:nvPr>
        </p:nvSpPr>
        <p:spPr>
          <a:xfrm>
            <a:off x="5598114" y="2294874"/>
            <a:ext cx="3382600" cy="3102564"/>
          </a:xfrm>
        </p:spPr>
        <p:txBody>
          <a:bodyPr/>
          <a:lstStyle/>
          <a:p>
            <a:r>
              <a:rPr lang="en-GB" sz="1350" dirty="0"/>
              <a:t>Population indices </a:t>
            </a:r>
            <a:r>
              <a:rPr lang="en-GB" sz="1350" b="1" dirty="0"/>
              <a:t>equally weight each </a:t>
            </a:r>
            <a:r>
              <a:rPr lang="en-GB" sz="1350" b="1" dirty="0" smtClean="0"/>
              <a:t>person in portfolio</a:t>
            </a:r>
            <a:endParaRPr lang="en-GB" sz="1350" b="1" dirty="0"/>
          </a:p>
          <a:p>
            <a:r>
              <a:rPr lang="en-GB" sz="1350" dirty="0" smtClean="0"/>
              <a:t>But specific </a:t>
            </a:r>
            <a:r>
              <a:rPr lang="en-GB" sz="1350" dirty="0"/>
              <a:t>portfolios </a:t>
            </a:r>
            <a:r>
              <a:rPr lang="en-GB" sz="1350" dirty="0" smtClean="0"/>
              <a:t>have:</a:t>
            </a:r>
            <a:endParaRPr lang="en-GB" sz="1350" dirty="0"/>
          </a:p>
          <a:p>
            <a:pPr lvl="1"/>
            <a:r>
              <a:rPr lang="en-GB" sz="1200" dirty="0"/>
              <a:t>Greater exposure to </a:t>
            </a:r>
            <a:r>
              <a:rPr lang="en-GB" sz="1200" i="1" dirty="0" smtClean="0"/>
              <a:t>idiosyncratic risk</a:t>
            </a:r>
            <a:endParaRPr lang="en-GB" sz="1200" dirty="0" smtClean="0"/>
          </a:p>
          <a:p>
            <a:pPr lvl="1"/>
            <a:r>
              <a:rPr lang="en-GB" sz="1200" dirty="0" smtClean="0"/>
              <a:t>Different </a:t>
            </a:r>
            <a:r>
              <a:rPr lang="en-GB" sz="1200" dirty="0"/>
              <a:t>socio-economic mix to population</a:t>
            </a:r>
          </a:p>
          <a:p>
            <a:pPr lvl="1"/>
            <a:r>
              <a:rPr lang="en-GB" sz="1200" dirty="0"/>
              <a:t>Unequal mix of </a:t>
            </a:r>
            <a:r>
              <a:rPr lang="en-GB" sz="1200" b="1" i="1" u="sng" dirty="0"/>
              <a:t>liability</a:t>
            </a:r>
            <a:r>
              <a:rPr lang="en-GB" sz="1200" dirty="0"/>
              <a:t> </a:t>
            </a:r>
            <a:r>
              <a:rPr lang="en-GB" sz="1200" dirty="0" smtClean="0"/>
              <a:t>exposure</a:t>
            </a:r>
          </a:p>
          <a:p>
            <a:r>
              <a:rPr lang="en-GB" sz="1350" dirty="0" smtClean="0">
                <a:solidFill>
                  <a:schemeClr val="accent6"/>
                </a:solidFill>
              </a:rPr>
              <a:t>Portfolio </a:t>
            </a:r>
            <a:r>
              <a:rPr lang="en-GB" sz="1350" dirty="0">
                <a:solidFill>
                  <a:schemeClr val="accent6"/>
                </a:solidFill>
              </a:rPr>
              <a:t>experience </a:t>
            </a:r>
            <a:r>
              <a:rPr lang="en-GB" sz="1350" u="sng" dirty="0">
                <a:solidFill>
                  <a:schemeClr val="accent6"/>
                </a:solidFill>
              </a:rPr>
              <a:t>will</a:t>
            </a:r>
            <a:r>
              <a:rPr lang="en-GB" sz="1350" dirty="0">
                <a:solidFill>
                  <a:schemeClr val="accent6"/>
                </a:solidFill>
              </a:rPr>
              <a:t> differ from the </a:t>
            </a:r>
            <a:r>
              <a:rPr lang="en-GB" sz="1350" dirty="0" smtClean="0">
                <a:solidFill>
                  <a:schemeClr val="accent6"/>
                </a:solidFill>
              </a:rPr>
              <a:t>index</a:t>
            </a:r>
            <a:endParaRPr lang="en-GB" sz="1350" dirty="0">
              <a:solidFill>
                <a:schemeClr val="accent6"/>
              </a:solidFill>
            </a:endParaRPr>
          </a:p>
        </p:txBody>
      </p:sp>
      <p:sp>
        <p:nvSpPr>
          <p:cNvPr id="7" name="Rounded Rectangle 6"/>
          <p:cNvSpPr/>
          <p:nvPr/>
        </p:nvSpPr>
        <p:spPr>
          <a:xfrm>
            <a:off x="5652120" y="1916832"/>
            <a:ext cx="3240360" cy="27003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accent1"/>
                </a:solidFill>
              </a:rPr>
              <a:t>Basis Risk</a:t>
            </a:r>
          </a:p>
        </p:txBody>
      </p:sp>
      <p:sp>
        <p:nvSpPr>
          <p:cNvPr id="8" name="Rounded Rectangle 7"/>
          <p:cNvSpPr/>
          <p:nvPr/>
        </p:nvSpPr>
        <p:spPr>
          <a:xfrm>
            <a:off x="548553" y="2356030"/>
            <a:ext cx="1944216" cy="258513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9" name="Rounded Rectangle 8"/>
          <p:cNvSpPr/>
          <p:nvPr/>
        </p:nvSpPr>
        <p:spPr>
          <a:xfrm>
            <a:off x="3044922" y="2356030"/>
            <a:ext cx="1980626" cy="258513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0" name="Rounded Rectangle 9"/>
          <p:cNvSpPr/>
          <p:nvPr/>
        </p:nvSpPr>
        <p:spPr>
          <a:xfrm>
            <a:off x="521550" y="1916832"/>
            <a:ext cx="1998222" cy="27003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1"/>
                </a:solidFill>
              </a:rPr>
              <a:t>Population Index</a:t>
            </a:r>
          </a:p>
        </p:txBody>
      </p:sp>
      <p:sp>
        <p:nvSpPr>
          <p:cNvPr id="11" name="Rounded Rectangle 10"/>
          <p:cNvSpPr/>
          <p:nvPr/>
        </p:nvSpPr>
        <p:spPr>
          <a:xfrm>
            <a:off x="3051830" y="1916832"/>
            <a:ext cx="1998222" cy="27003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1"/>
                </a:solidFill>
              </a:rPr>
              <a:t>Portfolio</a:t>
            </a:r>
          </a:p>
        </p:txBody>
      </p:sp>
      <p:pic>
        <p:nvPicPr>
          <p:cNvPr id="155" name="Picture 154"/>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1037729" y="2510898"/>
            <a:ext cx="59118" cy="133561"/>
          </a:xfrm>
          <a:prstGeom prst="rect">
            <a:avLst/>
          </a:prstGeom>
        </p:spPr>
      </p:pic>
      <p:pic>
        <p:nvPicPr>
          <p:cNvPr id="156" name="Picture 155"/>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953598" y="2510898"/>
            <a:ext cx="54971" cy="130647"/>
          </a:xfrm>
          <a:prstGeom prst="rect">
            <a:avLst/>
          </a:prstGeom>
        </p:spPr>
      </p:pic>
      <p:pic>
        <p:nvPicPr>
          <p:cNvPr id="157" name="Picture 156"/>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865472" y="2510898"/>
            <a:ext cx="58965" cy="134673"/>
          </a:xfrm>
          <a:prstGeom prst="rect">
            <a:avLst/>
          </a:prstGeom>
        </p:spPr>
      </p:pic>
      <p:pic>
        <p:nvPicPr>
          <p:cNvPr id="158" name="Picture 157"/>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1298648" y="2510898"/>
            <a:ext cx="59118" cy="133561"/>
          </a:xfrm>
          <a:prstGeom prst="rect">
            <a:avLst/>
          </a:prstGeom>
        </p:spPr>
      </p:pic>
      <p:pic>
        <p:nvPicPr>
          <p:cNvPr id="159" name="Picture 158"/>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214517" y="2510898"/>
            <a:ext cx="54971" cy="130647"/>
          </a:xfrm>
          <a:prstGeom prst="rect">
            <a:avLst/>
          </a:prstGeom>
        </p:spPr>
      </p:pic>
      <p:pic>
        <p:nvPicPr>
          <p:cNvPr id="160" name="Picture 159"/>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126391" y="2510898"/>
            <a:ext cx="58965" cy="134673"/>
          </a:xfrm>
          <a:prstGeom prst="rect">
            <a:avLst/>
          </a:prstGeom>
        </p:spPr>
      </p:pic>
      <p:pic>
        <p:nvPicPr>
          <p:cNvPr id="161" name="Picture 160"/>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1555190" y="2510898"/>
            <a:ext cx="59118" cy="133561"/>
          </a:xfrm>
          <a:prstGeom prst="rect">
            <a:avLst/>
          </a:prstGeom>
        </p:spPr>
      </p:pic>
      <p:pic>
        <p:nvPicPr>
          <p:cNvPr id="162" name="Picture 161"/>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471058" y="2510898"/>
            <a:ext cx="54971" cy="130647"/>
          </a:xfrm>
          <a:prstGeom prst="rect">
            <a:avLst/>
          </a:prstGeom>
        </p:spPr>
      </p:pic>
      <p:pic>
        <p:nvPicPr>
          <p:cNvPr id="163" name="Picture 162"/>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382933" y="2510898"/>
            <a:ext cx="58965" cy="134673"/>
          </a:xfrm>
          <a:prstGeom prst="rect">
            <a:avLst/>
          </a:prstGeom>
        </p:spPr>
      </p:pic>
      <p:pic>
        <p:nvPicPr>
          <p:cNvPr id="164" name="Picture 163"/>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1821408" y="2510898"/>
            <a:ext cx="59118" cy="133561"/>
          </a:xfrm>
          <a:prstGeom prst="rect">
            <a:avLst/>
          </a:prstGeom>
        </p:spPr>
      </p:pic>
      <p:pic>
        <p:nvPicPr>
          <p:cNvPr id="165" name="Picture 164"/>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737277" y="2510898"/>
            <a:ext cx="54971" cy="130647"/>
          </a:xfrm>
          <a:prstGeom prst="rect">
            <a:avLst/>
          </a:prstGeom>
        </p:spPr>
      </p:pic>
      <p:pic>
        <p:nvPicPr>
          <p:cNvPr id="166" name="Picture 165"/>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649151" y="2510898"/>
            <a:ext cx="58965" cy="134673"/>
          </a:xfrm>
          <a:prstGeom prst="rect">
            <a:avLst/>
          </a:prstGeom>
        </p:spPr>
      </p:pic>
      <p:pic>
        <p:nvPicPr>
          <p:cNvPr id="167" name="Picture 166"/>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2095516" y="2510898"/>
            <a:ext cx="59118" cy="133561"/>
          </a:xfrm>
          <a:prstGeom prst="rect">
            <a:avLst/>
          </a:prstGeom>
        </p:spPr>
      </p:pic>
      <p:pic>
        <p:nvPicPr>
          <p:cNvPr id="168" name="Picture 167"/>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2011384" y="2510898"/>
            <a:ext cx="54971" cy="130647"/>
          </a:xfrm>
          <a:prstGeom prst="rect">
            <a:avLst/>
          </a:prstGeom>
        </p:spPr>
      </p:pic>
      <p:pic>
        <p:nvPicPr>
          <p:cNvPr id="169" name="Picture 168"/>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923259" y="2510898"/>
            <a:ext cx="58965" cy="134673"/>
          </a:xfrm>
          <a:prstGeom prst="rect">
            <a:avLst/>
          </a:prstGeom>
        </p:spPr>
      </p:pic>
      <p:pic>
        <p:nvPicPr>
          <p:cNvPr id="275" name="Picture 274"/>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1037729" y="2743377"/>
            <a:ext cx="59118" cy="133561"/>
          </a:xfrm>
          <a:prstGeom prst="rect">
            <a:avLst/>
          </a:prstGeom>
        </p:spPr>
      </p:pic>
      <p:pic>
        <p:nvPicPr>
          <p:cNvPr id="276" name="Picture 275"/>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953598" y="2743376"/>
            <a:ext cx="54971" cy="130647"/>
          </a:xfrm>
          <a:prstGeom prst="rect">
            <a:avLst/>
          </a:prstGeom>
        </p:spPr>
      </p:pic>
      <p:pic>
        <p:nvPicPr>
          <p:cNvPr id="277" name="Picture 276"/>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865472" y="2743376"/>
            <a:ext cx="58965" cy="134673"/>
          </a:xfrm>
          <a:prstGeom prst="rect">
            <a:avLst/>
          </a:prstGeom>
        </p:spPr>
      </p:pic>
      <p:pic>
        <p:nvPicPr>
          <p:cNvPr id="278" name="Picture 277"/>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1298648" y="2743377"/>
            <a:ext cx="59118" cy="133561"/>
          </a:xfrm>
          <a:prstGeom prst="rect">
            <a:avLst/>
          </a:prstGeom>
        </p:spPr>
      </p:pic>
      <p:pic>
        <p:nvPicPr>
          <p:cNvPr id="279" name="Picture 278"/>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214517" y="2743376"/>
            <a:ext cx="54971" cy="130647"/>
          </a:xfrm>
          <a:prstGeom prst="rect">
            <a:avLst/>
          </a:prstGeom>
        </p:spPr>
      </p:pic>
      <p:pic>
        <p:nvPicPr>
          <p:cNvPr id="280" name="Picture 279"/>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126391" y="2743376"/>
            <a:ext cx="58965" cy="134673"/>
          </a:xfrm>
          <a:prstGeom prst="rect">
            <a:avLst/>
          </a:prstGeom>
        </p:spPr>
      </p:pic>
      <p:pic>
        <p:nvPicPr>
          <p:cNvPr id="281" name="Picture 280"/>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1555190" y="2743377"/>
            <a:ext cx="59118" cy="133561"/>
          </a:xfrm>
          <a:prstGeom prst="rect">
            <a:avLst/>
          </a:prstGeom>
        </p:spPr>
      </p:pic>
      <p:pic>
        <p:nvPicPr>
          <p:cNvPr id="282" name="Picture 281"/>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471058" y="2743376"/>
            <a:ext cx="54971" cy="130647"/>
          </a:xfrm>
          <a:prstGeom prst="rect">
            <a:avLst/>
          </a:prstGeom>
        </p:spPr>
      </p:pic>
      <p:pic>
        <p:nvPicPr>
          <p:cNvPr id="283" name="Picture 282"/>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382933" y="2743376"/>
            <a:ext cx="58965" cy="134673"/>
          </a:xfrm>
          <a:prstGeom prst="rect">
            <a:avLst/>
          </a:prstGeom>
        </p:spPr>
      </p:pic>
      <p:pic>
        <p:nvPicPr>
          <p:cNvPr id="284" name="Picture 283"/>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1821408" y="2743377"/>
            <a:ext cx="59118" cy="133561"/>
          </a:xfrm>
          <a:prstGeom prst="rect">
            <a:avLst/>
          </a:prstGeom>
        </p:spPr>
      </p:pic>
      <p:pic>
        <p:nvPicPr>
          <p:cNvPr id="285" name="Picture 284"/>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737277" y="2743376"/>
            <a:ext cx="54971" cy="130647"/>
          </a:xfrm>
          <a:prstGeom prst="rect">
            <a:avLst/>
          </a:prstGeom>
        </p:spPr>
      </p:pic>
      <p:pic>
        <p:nvPicPr>
          <p:cNvPr id="286" name="Picture 285"/>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649151" y="2743376"/>
            <a:ext cx="58965" cy="134673"/>
          </a:xfrm>
          <a:prstGeom prst="rect">
            <a:avLst/>
          </a:prstGeom>
        </p:spPr>
      </p:pic>
      <p:pic>
        <p:nvPicPr>
          <p:cNvPr id="287" name="Picture 286"/>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2095516" y="2743377"/>
            <a:ext cx="59118" cy="133561"/>
          </a:xfrm>
          <a:prstGeom prst="rect">
            <a:avLst/>
          </a:prstGeom>
        </p:spPr>
      </p:pic>
      <p:pic>
        <p:nvPicPr>
          <p:cNvPr id="288" name="Picture 287"/>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2011384" y="2743376"/>
            <a:ext cx="54971" cy="130647"/>
          </a:xfrm>
          <a:prstGeom prst="rect">
            <a:avLst/>
          </a:prstGeom>
        </p:spPr>
      </p:pic>
      <p:pic>
        <p:nvPicPr>
          <p:cNvPr id="289" name="Picture 288"/>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923259" y="2743376"/>
            <a:ext cx="58965" cy="134673"/>
          </a:xfrm>
          <a:prstGeom prst="rect">
            <a:avLst/>
          </a:prstGeom>
        </p:spPr>
      </p:pic>
      <p:pic>
        <p:nvPicPr>
          <p:cNvPr id="290" name="Picture 289"/>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1037729" y="3008107"/>
            <a:ext cx="59118" cy="133561"/>
          </a:xfrm>
          <a:prstGeom prst="rect">
            <a:avLst/>
          </a:prstGeom>
        </p:spPr>
      </p:pic>
      <p:pic>
        <p:nvPicPr>
          <p:cNvPr id="291" name="Picture 290"/>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953598" y="3008107"/>
            <a:ext cx="54971" cy="130647"/>
          </a:xfrm>
          <a:prstGeom prst="rect">
            <a:avLst/>
          </a:prstGeom>
        </p:spPr>
      </p:pic>
      <p:pic>
        <p:nvPicPr>
          <p:cNvPr id="292" name="Picture 291"/>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865472" y="3008107"/>
            <a:ext cx="58965" cy="134673"/>
          </a:xfrm>
          <a:prstGeom prst="rect">
            <a:avLst/>
          </a:prstGeom>
        </p:spPr>
      </p:pic>
      <p:pic>
        <p:nvPicPr>
          <p:cNvPr id="293" name="Picture 292"/>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1298648" y="3008107"/>
            <a:ext cx="59118" cy="133561"/>
          </a:xfrm>
          <a:prstGeom prst="rect">
            <a:avLst/>
          </a:prstGeom>
        </p:spPr>
      </p:pic>
      <p:pic>
        <p:nvPicPr>
          <p:cNvPr id="294" name="Picture 293"/>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214517" y="3008107"/>
            <a:ext cx="54971" cy="130647"/>
          </a:xfrm>
          <a:prstGeom prst="rect">
            <a:avLst/>
          </a:prstGeom>
        </p:spPr>
      </p:pic>
      <p:pic>
        <p:nvPicPr>
          <p:cNvPr id="295" name="Picture 294"/>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126391" y="3008107"/>
            <a:ext cx="58965" cy="134673"/>
          </a:xfrm>
          <a:prstGeom prst="rect">
            <a:avLst/>
          </a:prstGeom>
        </p:spPr>
      </p:pic>
      <p:pic>
        <p:nvPicPr>
          <p:cNvPr id="296" name="Picture 295"/>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1555190" y="3008107"/>
            <a:ext cx="59118" cy="133561"/>
          </a:xfrm>
          <a:prstGeom prst="rect">
            <a:avLst/>
          </a:prstGeom>
        </p:spPr>
      </p:pic>
      <p:pic>
        <p:nvPicPr>
          <p:cNvPr id="297" name="Picture 296"/>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471058" y="3008107"/>
            <a:ext cx="54971" cy="130647"/>
          </a:xfrm>
          <a:prstGeom prst="rect">
            <a:avLst/>
          </a:prstGeom>
        </p:spPr>
      </p:pic>
      <p:pic>
        <p:nvPicPr>
          <p:cNvPr id="298" name="Picture 297"/>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382933" y="3008107"/>
            <a:ext cx="58965" cy="134673"/>
          </a:xfrm>
          <a:prstGeom prst="rect">
            <a:avLst/>
          </a:prstGeom>
        </p:spPr>
      </p:pic>
      <p:pic>
        <p:nvPicPr>
          <p:cNvPr id="299" name="Picture 298"/>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1821408" y="3008107"/>
            <a:ext cx="59118" cy="133561"/>
          </a:xfrm>
          <a:prstGeom prst="rect">
            <a:avLst/>
          </a:prstGeom>
        </p:spPr>
      </p:pic>
      <p:pic>
        <p:nvPicPr>
          <p:cNvPr id="300" name="Picture 299"/>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737277" y="3008107"/>
            <a:ext cx="54971" cy="130647"/>
          </a:xfrm>
          <a:prstGeom prst="rect">
            <a:avLst/>
          </a:prstGeom>
        </p:spPr>
      </p:pic>
      <p:pic>
        <p:nvPicPr>
          <p:cNvPr id="301" name="Picture 300"/>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649151" y="3008107"/>
            <a:ext cx="58965" cy="134673"/>
          </a:xfrm>
          <a:prstGeom prst="rect">
            <a:avLst/>
          </a:prstGeom>
        </p:spPr>
      </p:pic>
      <p:pic>
        <p:nvPicPr>
          <p:cNvPr id="302" name="Picture 301"/>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2095516" y="3008107"/>
            <a:ext cx="59118" cy="133561"/>
          </a:xfrm>
          <a:prstGeom prst="rect">
            <a:avLst/>
          </a:prstGeom>
        </p:spPr>
      </p:pic>
      <p:pic>
        <p:nvPicPr>
          <p:cNvPr id="303" name="Picture 302"/>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2011384" y="3008107"/>
            <a:ext cx="54971" cy="130647"/>
          </a:xfrm>
          <a:prstGeom prst="rect">
            <a:avLst/>
          </a:prstGeom>
        </p:spPr>
      </p:pic>
      <p:pic>
        <p:nvPicPr>
          <p:cNvPr id="304" name="Picture 303"/>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923259" y="3008107"/>
            <a:ext cx="58965" cy="134673"/>
          </a:xfrm>
          <a:prstGeom prst="rect">
            <a:avLst/>
          </a:prstGeom>
        </p:spPr>
      </p:pic>
      <p:pic>
        <p:nvPicPr>
          <p:cNvPr id="305" name="Picture 304"/>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1037729" y="3300048"/>
            <a:ext cx="59118" cy="133561"/>
          </a:xfrm>
          <a:prstGeom prst="rect">
            <a:avLst/>
          </a:prstGeom>
        </p:spPr>
      </p:pic>
      <p:pic>
        <p:nvPicPr>
          <p:cNvPr id="306" name="Picture 305"/>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953598" y="3300047"/>
            <a:ext cx="54971" cy="130647"/>
          </a:xfrm>
          <a:prstGeom prst="rect">
            <a:avLst/>
          </a:prstGeom>
        </p:spPr>
      </p:pic>
      <p:pic>
        <p:nvPicPr>
          <p:cNvPr id="307" name="Picture 306"/>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865472" y="3300047"/>
            <a:ext cx="58965" cy="134673"/>
          </a:xfrm>
          <a:prstGeom prst="rect">
            <a:avLst/>
          </a:prstGeom>
        </p:spPr>
      </p:pic>
      <p:pic>
        <p:nvPicPr>
          <p:cNvPr id="308" name="Picture 307"/>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1298648" y="3300048"/>
            <a:ext cx="59118" cy="133561"/>
          </a:xfrm>
          <a:prstGeom prst="rect">
            <a:avLst/>
          </a:prstGeom>
        </p:spPr>
      </p:pic>
      <p:pic>
        <p:nvPicPr>
          <p:cNvPr id="309" name="Picture 308"/>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214517" y="3300047"/>
            <a:ext cx="54971" cy="130647"/>
          </a:xfrm>
          <a:prstGeom prst="rect">
            <a:avLst/>
          </a:prstGeom>
        </p:spPr>
      </p:pic>
      <p:pic>
        <p:nvPicPr>
          <p:cNvPr id="310" name="Picture 309"/>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126391" y="3300047"/>
            <a:ext cx="58965" cy="134673"/>
          </a:xfrm>
          <a:prstGeom prst="rect">
            <a:avLst/>
          </a:prstGeom>
        </p:spPr>
      </p:pic>
      <p:pic>
        <p:nvPicPr>
          <p:cNvPr id="311" name="Picture 310"/>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1555190" y="3300048"/>
            <a:ext cx="59118" cy="133561"/>
          </a:xfrm>
          <a:prstGeom prst="rect">
            <a:avLst/>
          </a:prstGeom>
        </p:spPr>
      </p:pic>
      <p:pic>
        <p:nvPicPr>
          <p:cNvPr id="312" name="Picture 311"/>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471058" y="3300047"/>
            <a:ext cx="54971" cy="130647"/>
          </a:xfrm>
          <a:prstGeom prst="rect">
            <a:avLst/>
          </a:prstGeom>
        </p:spPr>
      </p:pic>
      <p:pic>
        <p:nvPicPr>
          <p:cNvPr id="313" name="Picture 312"/>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382933" y="3300047"/>
            <a:ext cx="58965" cy="134673"/>
          </a:xfrm>
          <a:prstGeom prst="rect">
            <a:avLst/>
          </a:prstGeom>
        </p:spPr>
      </p:pic>
      <p:pic>
        <p:nvPicPr>
          <p:cNvPr id="314" name="Picture 313"/>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1821408" y="3300048"/>
            <a:ext cx="59118" cy="133561"/>
          </a:xfrm>
          <a:prstGeom prst="rect">
            <a:avLst/>
          </a:prstGeom>
        </p:spPr>
      </p:pic>
      <p:pic>
        <p:nvPicPr>
          <p:cNvPr id="315" name="Picture 314"/>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737277" y="3300047"/>
            <a:ext cx="54971" cy="130647"/>
          </a:xfrm>
          <a:prstGeom prst="rect">
            <a:avLst/>
          </a:prstGeom>
        </p:spPr>
      </p:pic>
      <p:pic>
        <p:nvPicPr>
          <p:cNvPr id="316" name="Picture 315"/>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649151" y="3300047"/>
            <a:ext cx="58965" cy="134673"/>
          </a:xfrm>
          <a:prstGeom prst="rect">
            <a:avLst/>
          </a:prstGeom>
        </p:spPr>
      </p:pic>
      <p:pic>
        <p:nvPicPr>
          <p:cNvPr id="317" name="Picture 316"/>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2095516" y="3300048"/>
            <a:ext cx="59118" cy="133561"/>
          </a:xfrm>
          <a:prstGeom prst="rect">
            <a:avLst/>
          </a:prstGeom>
        </p:spPr>
      </p:pic>
      <p:pic>
        <p:nvPicPr>
          <p:cNvPr id="318" name="Picture 317"/>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2011384" y="3300047"/>
            <a:ext cx="54971" cy="130647"/>
          </a:xfrm>
          <a:prstGeom prst="rect">
            <a:avLst/>
          </a:prstGeom>
        </p:spPr>
      </p:pic>
      <p:pic>
        <p:nvPicPr>
          <p:cNvPr id="319" name="Picture 318"/>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923259" y="3300047"/>
            <a:ext cx="58965" cy="134673"/>
          </a:xfrm>
          <a:prstGeom prst="rect">
            <a:avLst/>
          </a:prstGeom>
        </p:spPr>
      </p:pic>
      <p:pic>
        <p:nvPicPr>
          <p:cNvPr id="320" name="Picture 319"/>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1037729" y="3574088"/>
            <a:ext cx="59118" cy="133561"/>
          </a:xfrm>
          <a:prstGeom prst="rect">
            <a:avLst/>
          </a:prstGeom>
        </p:spPr>
      </p:pic>
      <p:pic>
        <p:nvPicPr>
          <p:cNvPr id="321" name="Picture 320"/>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953598" y="3574088"/>
            <a:ext cx="54971" cy="130647"/>
          </a:xfrm>
          <a:prstGeom prst="rect">
            <a:avLst/>
          </a:prstGeom>
        </p:spPr>
      </p:pic>
      <p:pic>
        <p:nvPicPr>
          <p:cNvPr id="322" name="Picture 321"/>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865472" y="3574088"/>
            <a:ext cx="58965" cy="134673"/>
          </a:xfrm>
          <a:prstGeom prst="rect">
            <a:avLst/>
          </a:prstGeom>
        </p:spPr>
      </p:pic>
      <p:pic>
        <p:nvPicPr>
          <p:cNvPr id="323" name="Picture 322"/>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1298648" y="3574088"/>
            <a:ext cx="59118" cy="133561"/>
          </a:xfrm>
          <a:prstGeom prst="rect">
            <a:avLst/>
          </a:prstGeom>
        </p:spPr>
      </p:pic>
      <p:pic>
        <p:nvPicPr>
          <p:cNvPr id="324" name="Picture 323"/>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214517" y="3574088"/>
            <a:ext cx="54971" cy="130647"/>
          </a:xfrm>
          <a:prstGeom prst="rect">
            <a:avLst/>
          </a:prstGeom>
        </p:spPr>
      </p:pic>
      <p:pic>
        <p:nvPicPr>
          <p:cNvPr id="325" name="Picture 324"/>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126391" y="3574088"/>
            <a:ext cx="58965" cy="134673"/>
          </a:xfrm>
          <a:prstGeom prst="rect">
            <a:avLst/>
          </a:prstGeom>
        </p:spPr>
      </p:pic>
      <p:pic>
        <p:nvPicPr>
          <p:cNvPr id="326" name="Picture 325"/>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1555190" y="3574088"/>
            <a:ext cx="59118" cy="133561"/>
          </a:xfrm>
          <a:prstGeom prst="rect">
            <a:avLst/>
          </a:prstGeom>
        </p:spPr>
      </p:pic>
      <p:pic>
        <p:nvPicPr>
          <p:cNvPr id="327" name="Picture 326"/>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471058" y="3574088"/>
            <a:ext cx="54971" cy="130647"/>
          </a:xfrm>
          <a:prstGeom prst="rect">
            <a:avLst/>
          </a:prstGeom>
        </p:spPr>
      </p:pic>
      <p:pic>
        <p:nvPicPr>
          <p:cNvPr id="328" name="Picture 327"/>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382933" y="3574088"/>
            <a:ext cx="58965" cy="134673"/>
          </a:xfrm>
          <a:prstGeom prst="rect">
            <a:avLst/>
          </a:prstGeom>
        </p:spPr>
      </p:pic>
      <p:pic>
        <p:nvPicPr>
          <p:cNvPr id="329" name="Picture 328"/>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1821408" y="3574088"/>
            <a:ext cx="59118" cy="133561"/>
          </a:xfrm>
          <a:prstGeom prst="rect">
            <a:avLst/>
          </a:prstGeom>
        </p:spPr>
      </p:pic>
      <p:pic>
        <p:nvPicPr>
          <p:cNvPr id="330" name="Picture 329"/>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737277" y="3574088"/>
            <a:ext cx="54971" cy="130647"/>
          </a:xfrm>
          <a:prstGeom prst="rect">
            <a:avLst/>
          </a:prstGeom>
        </p:spPr>
      </p:pic>
      <p:pic>
        <p:nvPicPr>
          <p:cNvPr id="331" name="Picture 330"/>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649151" y="3574088"/>
            <a:ext cx="58965" cy="134673"/>
          </a:xfrm>
          <a:prstGeom prst="rect">
            <a:avLst/>
          </a:prstGeom>
        </p:spPr>
      </p:pic>
      <p:pic>
        <p:nvPicPr>
          <p:cNvPr id="332" name="Picture 331"/>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2095516" y="3574088"/>
            <a:ext cx="59118" cy="133561"/>
          </a:xfrm>
          <a:prstGeom prst="rect">
            <a:avLst/>
          </a:prstGeom>
        </p:spPr>
      </p:pic>
      <p:pic>
        <p:nvPicPr>
          <p:cNvPr id="333" name="Picture 332"/>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2011384" y="3574088"/>
            <a:ext cx="54971" cy="130647"/>
          </a:xfrm>
          <a:prstGeom prst="rect">
            <a:avLst/>
          </a:prstGeom>
        </p:spPr>
      </p:pic>
      <p:pic>
        <p:nvPicPr>
          <p:cNvPr id="334" name="Picture 333"/>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923259" y="3574088"/>
            <a:ext cx="58965" cy="134673"/>
          </a:xfrm>
          <a:prstGeom prst="rect">
            <a:avLst/>
          </a:prstGeom>
        </p:spPr>
      </p:pic>
      <p:pic>
        <p:nvPicPr>
          <p:cNvPr id="335" name="Picture 334"/>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1030286" y="3840821"/>
            <a:ext cx="59118" cy="133561"/>
          </a:xfrm>
          <a:prstGeom prst="rect">
            <a:avLst/>
          </a:prstGeom>
        </p:spPr>
      </p:pic>
      <p:pic>
        <p:nvPicPr>
          <p:cNvPr id="336" name="Picture 335"/>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946155" y="3840821"/>
            <a:ext cx="54971" cy="130647"/>
          </a:xfrm>
          <a:prstGeom prst="rect">
            <a:avLst/>
          </a:prstGeom>
        </p:spPr>
      </p:pic>
      <p:pic>
        <p:nvPicPr>
          <p:cNvPr id="337" name="Picture 336"/>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858029" y="3840821"/>
            <a:ext cx="58965" cy="134673"/>
          </a:xfrm>
          <a:prstGeom prst="rect">
            <a:avLst/>
          </a:prstGeom>
        </p:spPr>
      </p:pic>
      <p:pic>
        <p:nvPicPr>
          <p:cNvPr id="338" name="Picture 337"/>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1291205" y="3840821"/>
            <a:ext cx="59118" cy="133561"/>
          </a:xfrm>
          <a:prstGeom prst="rect">
            <a:avLst/>
          </a:prstGeom>
        </p:spPr>
      </p:pic>
      <p:pic>
        <p:nvPicPr>
          <p:cNvPr id="339" name="Picture 338"/>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207074" y="3840821"/>
            <a:ext cx="54971" cy="130647"/>
          </a:xfrm>
          <a:prstGeom prst="rect">
            <a:avLst/>
          </a:prstGeom>
        </p:spPr>
      </p:pic>
      <p:pic>
        <p:nvPicPr>
          <p:cNvPr id="340" name="Picture 339"/>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118948" y="3840821"/>
            <a:ext cx="58965" cy="134673"/>
          </a:xfrm>
          <a:prstGeom prst="rect">
            <a:avLst/>
          </a:prstGeom>
        </p:spPr>
      </p:pic>
      <p:pic>
        <p:nvPicPr>
          <p:cNvPr id="341" name="Picture 340"/>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1547747" y="3840821"/>
            <a:ext cx="59118" cy="133561"/>
          </a:xfrm>
          <a:prstGeom prst="rect">
            <a:avLst/>
          </a:prstGeom>
        </p:spPr>
      </p:pic>
      <p:pic>
        <p:nvPicPr>
          <p:cNvPr id="342" name="Picture 341"/>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463615" y="3840821"/>
            <a:ext cx="54971" cy="130647"/>
          </a:xfrm>
          <a:prstGeom prst="rect">
            <a:avLst/>
          </a:prstGeom>
        </p:spPr>
      </p:pic>
      <p:pic>
        <p:nvPicPr>
          <p:cNvPr id="343" name="Picture 342"/>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375490" y="3840821"/>
            <a:ext cx="58965" cy="134673"/>
          </a:xfrm>
          <a:prstGeom prst="rect">
            <a:avLst/>
          </a:prstGeom>
        </p:spPr>
      </p:pic>
      <p:pic>
        <p:nvPicPr>
          <p:cNvPr id="344" name="Picture 343"/>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1813965" y="3840821"/>
            <a:ext cx="59118" cy="133561"/>
          </a:xfrm>
          <a:prstGeom prst="rect">
            <a:avLst/>
          </a:prstGeom>
        </p:spPr>
      </p:pic>
      <p:pic>
        <p:nvPicPr>
          <p:cNvPr id="345" name="Picture 344"/>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729834" y="3840821"/>
            <a:ext cx="54971" cy="130647"/>
          </a:xfrm>
          <a:prstGeom prst="rect">
            <a:avLst/>
          </a:prstGeom>
        </p:spPr>
      </p:pic>
      <p:pic>
        <p:nvPicPr>
          <p:cNvPr id="346" name="Picture 345"/>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641708" y="3840821"/>
            <a:ext cx="58965" cy="134673"/>
          </a:xfrm>
          <a:prstGeom prst="rect">
            <a:avLst/>
          </a:prstGeom>
        </p:spPr>
      </p:pic>
      <p:pic>
        <p:nvPicPr>
          <p:cNvPr id="347" name="Picture 346"/>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2088073" y="3840821"/>
            <a:ext cx="59118" cy="133561"/>
          </a:xfrm>
          <a:prstGeom prst="rect">
            <a:avLst/>
          </a:prstGeom>
        </p:spPr>
      </p:pic>
      <p:pic>
        <p:nvPicPr>
          <p:cNvPr id="348" name="Picture 347"/>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2003941" y="3840821"/>
            <a:ext cx="54971" cy="130647"/>
          </a:xfrm>
          <a:prstGeom prst="rect">
            <a:avLst/>
          </a:prstGeom>
        </p:spPr>
      </p:pic>
      <p:pic>
        <p:nvPicPr>
          <p:cNvPr id="349" name="Picture 348"/>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915816" y="3840821"/>
            <a:ext cx="58965" cy="134673"/>
          </a:xfrm>
          <a:prstGeom prst="rect">
            <a:avLst/>
          </a:prstGeom>
        </p:spPr>
      </p:pic>
      <p:pic>
        <p:nvPicPr>
          <p:cNvPr id="350" name="Picture 349"/>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1022843" y="4110468"/>
            <a:ext cx="59118" cy="133561"/>
          </a:xfrm>
          <a:prstGeom prst="rect">
            <a:avLst/>
          </a:prstGeom>
        </p:spPr>
      </p:pic>
      <p:pic>
        <p:nvPicPr>
          <p:cNvPr id="351" name="Picture 350"/>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938711" y="4110467"/>
            <a:ext cx="54971" cy="130647"/>
          </a:xfrm>
          <a:prstGeom prst="rect">
            <a:avLst/>
          </a:prstGeom>
        </p:spPr>
      </p:pic>
      <p:pic>
        <p:nvPicPr>
          <p:cNvPr id="352" name="Picture 351"/>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850586" y="4110467"/>
            <a:ext cx="58965" cy="134673"/>
          </a:xfrm>
          <a:prstGeom prst="rect">
            <a:avLst/>
          </a:prstGeom>
        </p:spPr>
      </p:pic>
      <p:pic>
        <p:nvPicPr>
          <p:cNvPr id="353" name="Picture 352"/>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1283762" y="4110468"/>
            <a:ext cx="59118" cy="133561"/>
          </a:xfrm>
          <a:prstGeom prst="rect">
            <a:avLst/>
          </a:prstGeom>
        </p:spPr>
      </p:pic>
      <p:pic>
        <p:nvPicPr>
          <p:cNvPr id="354" name="Picture 353"/>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199630" y="4110467"/>
            <a:ext cx="54971" cy="130647"/>
          </a:xfrm>
          <a:prstGeom prst="rect">
            <a:avLst/>
          </a:prstGeom>
        </p:spPr>
      </p:pic>
      <p:pic>
        <p:nvPicPr>
          <p:cNvPr id="355" name="Picture 354"/>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111505" y="4110467"/>
            <a:ext cx="58965" cy="134673"/>
          </a:xfrm>
          <a:prstGeom prst="rect">
            <a:avLst/>
          </a:prstGeom>
        </p:spPr>
      </p:pic>
      <p:pic>
        <p:nvPicPr>
          <p:cNvPr id="356" name="Picture 355"/>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1540303" y="4110468"/>
            <a:ext cx="59118" cy="133561"/>
          </a:xfrm>
          <a:prstGeom prst="rect">
            <a:avLst/>
          </a:prstGeom>
        </p:spPr>
      </p:pic>
      <p:pic>
        <p:nvPicPr>
          <p:cNvPr id="357" name="Picture 356"/>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456171" y="4110467"/>
            <a:ext cx="54971" cy="130647"/>
          </a:xfrm>
          <a:prstGeom prst="rect">
            <a:avLst/>
          </a:prstGeom>
        </p:spPr>
      </p:pic>
      <p:pic>
        <p:nvPicPr>
          <p:cNvPr id="358" name="Picture 357"/>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368046" y="4110467"/>
            <a:ext cx="58965" cy="134673"/>
          </a:xfrm>
          <a:prstGeom prst="rect">
            <a:avLst/>
          </a:prstGeom>
        </p:spPr>
      </p:pic>
      <p:pic>
        <p:nvPicPr>
          <p:cNvPr id="359" name="Picture 358"/>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1806521" y="4110468"/>
            <a:ext cx="59118" cy="133561"/>
          </a:xfrm>
          <a:prstGeom prst="rect">
            <a:avLst/>
          </a:prstGeom>
        </p:spPr>
      </p:pic>
      <p:pic>
        <p:nvPicPr>
          <p:cNvPr id="360" name="Picture 359"/>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722390" y="4110467"/>
            <a:ext cx="54971" cy="130647"/>
          </a:xfrm>
          <a:prstGeom prst="rect">
            <a:avLst/>
          </a:prstGeom>
        </p:spPr>
      </p:pic>
      <p:pic>
        <p:nvPicPr>
          <p:cNvPr id="361" name="Picture 360"/>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634264" y="4110467"/>
            <a:ext cx="58965" cy="134673"/>
          </a:xfrm>
          <a:prstGeom prst="rect">
            <a:avLst/>
          </a:prstGeom>
        </p:spPr>
      </p:pic>
      <p:pic>
        <p:nvPicPr>
          <p:cNvPr id="362" name="Picture 361"/>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2080629" y="4110468"/>
            <a:ext cx="59118" cy="133561"/>
          </a:xfrm>
          <a:prstGeom prst="rect">
            <a:avLst/>
          </a:prstGeom>
        </p:spPr>
      </p:pic>
      <p:pic>
        <p:nvPicPr>
          <p:cNvPr id="363" name="Picture 362"/>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996498" y="4110467"/>
            <a:ext cx="54971" cy="130647"/>
          </a:xfrm>
          <a:prstGeom prst="rect">
            <a:avLst/>
          </a:prstGeom>
        </p:spPr>
      </p:pic>
      <p:pic>
        <p:nvPicPr>
          <p:cNvPr id="364" name="Picture 363"/>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908372" y="4110467"/>
            <a:ext cx="58965" cy="134673"/>
          </a:xfrm>
          <a:prstGeom prst="rect">
            <a:avLst/>
          </a:prstGeom>
        </p:spPr>
      </p:pic>
      <p:pic>
        <p:nvPicPr>
          <p:cNvPr id="365" name="Picture 364"/>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1037729" y="4381593"/>
            <a:ext cx="59118" cy="133561"/>
          </a:xfrm>
          <a:prstGeom prst="rect">
            <a:avLst/>
          </a:prstGeom>
        </p:spPr>
      </p:pic>
      <p:pic>
        <p:nvPicPr>
          <p:cNvPr id="366" name="Picture 365"/>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953598" y="4381593"/>
            <a:ext cx="54971" cy="130647"/>
          </a:xfrm>
          <a:prstGeom prst="rect">
            <a:avLst/>
          </a:prstGeom>
        </p:spPr>
      </p:pic>
      <p:pic>
        <p:nvPicPr>
          <p:cNvPr id="367" name="Picture 366"/>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865472" y="4381593"/>
            <a:ext cx="58965" cy="134673"/>
          </a:xfrm>
          <a:prstGeom prst="rect">
            <a:avLst/>
          </a:prstGeom>
        </p:spPr>
      </p:pic>
      <p:pic>
        <p:nvPicPr>
          <p:cNvPr id="368" name="Picture 367"/>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1298648" y="4381593"/>
            <a:ext cx="59118" cy="133561"/>
          </a:xfrm>
          <a:prstGeom prst="rect">
            <a:avLst/>
          </a:prstGeom>
        </p:spPr>
      </p:pic>
      <p:pic>
        <p:nvPicPr>
          <p:cNvPr id="369" name="Picture 368"/>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214517" y="4381593"/>
            <a:ext cx="54971" cy="130647"/>
          </a:xfrm>
          <a:prstGeom prst="rect">
            <a:avLst/>
          </a:prstGeom>
        </p:spPr>
      </p:pic>
      <p:pic>
        <p:nvPicPr>
          <p:cNvPr id="370" name="Picture 369"/>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126391" y="4381593"/>
            <a:ext cx="58965" cy="134673"/>
          </a:xfrm>
          <a:prstGeom prst="rect">
            <a:avLst/>
          </a:prstGeom>
        </p:spPr>
      </p:pic>
      <p:pic>
        <p:nvPicPr>
          <p:cNvPr id="371" name="Picture 370"/>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1555190" y="4381593"/>
            <a:ext cx="59118" cy="133561"/>
          </a:xfrm>
          <a:prstGeom prst="rect">
            <a:avLst/>
          </a:prstGeom>
        </p:spPr>
      </p:pic>
      <p:pic>
        <p:nvPicPr>
          <p:cNvPr id="372" name="Picture 371"/>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471058" y="4381593"/>
            <a:ext cx="54971" cy="130647"/>
          </a:xfrm>
          <a:prstGeom prst="rect">
            <a:avLst/>
          </a:prstGeom>
        </p:spPr>
      </p:pic>
      <p:pic>
        <p:nvPicPr>
          <p:cNvPr id="373" name="Picture 372"/>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382933" y="4381593"/>
            <a:ext cx="58965" cy="134673"/>
          </a:xfrm>
          <a:prstGeom prst="rect">
            <a:avLst/>
          </a:prstGeom>
        </p:spPr>
      </p:pic>
      <p:pic>
        <p:nvPicPr>
          <p:cNvPr id="374" name="Picture 373"/>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1821408" y="4381593"/>
            <a:ext cx="59118" cy="133561"/>
          </a:xfrm>
          <a:prstGeom prst="rect">
            <a:avLst/>
          </a:prstGeom>
        </p:spPr>
      </p:pic>
      <p:pic>
        <p:nvPicPr>
          <p:cNvPr id="375" name="Picture 374"/>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737277" y="4381593"/>
            <a:ext cx="54971" cy="130647"/>
          </a:xfrm>
          <a:prstGeom prst="rect">
            <a:avLst/>
          </a:prstGeom>
        </p:spPr>
      </p:pic>
      <p:pic>
        <p:nvPicPr>
          <p:cNvPr id="376" name="Picture 375"/>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649151" y="4381593"/>
            <a:ext cx="58965" cy="134673"/>
          </a:xfrm>
          <a:prstGeom prst="rect">
            <a:avLst/>
          </a:prstGeom>
        </p:spPr>
      </p:pic>
      <p:pic>
        <p:nvPicPr>
          <p:cNvPr id="377" name="Picture 376"/>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2095516" y="4381593"/>
            <a:ext cx="59118" cy="133561"/>
          </a:xfrm>
          <a:prstGeom prst="rect">
            <a:avLst/>
          </a:prstGeom>
        </p:spPr>
      </p:pic>
      <p:pic>
        <p:nvPicPr>
          <p:cNvPr id="378" name="Picture 377"/>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2011384" y="4381593"/>
            <a:ext cx="54971" cy="130647"/>
          </a:xfrm>
          <a:prstGeom prst="rect">
            <a:avLst/>
          </a:prstGeom>
        </p:spPr>
      </p:pic>
      <p:pic>
        <p:nvPicPr>
          <p:cNvPr id="379" name="Picture 378"/>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923259" y="4381593"/>
            <a:ext cx="58965" cy="134673"/>
          </a:xfrm>
          <a:prstGeom prst="rect">
            <a:avLst/>
          </a:prstGeom>
        </p:spPr>
      </p:pic>
      <p:pic>
        <p:nvPicPr>
          <p:cNvPr id="380" name="Picture 379"/>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3396823" y="3211800"/>
            <a:ext cx="54971" cy="130647"/>
          </a:xfrm>
          <a:prstGeom prst="rect">
            <a:avLst/>
          </a:prstGeom>
        </p:spPr>
      </p:pic>
      <p:pic>
        <p:nvPicPr>
          <p:cNvPr id="381" name="Picture 380"/>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3504835" y="3211800"/>
            <a:ext cx="54971" cy="130647"/>
          </a:xfrm>
          <a:prstGeom prst="rect">
            <a:avLst/>
          </a:prstGeom>
        </p:spPr>
      </p:pic>
      <p:pic>
        <p:nvPicPr>
          <p:cNvPr id="382" name="Picture 381"/>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3612847" y="3211800"/>
            <a:ext cx="54971" cy="130647"/>
          </a:xfrm>
          <a:prstGeom prst="rect">
            <a:avLst/>
          </a:prstGeom>
        </p:spPr>
      </p:pic>
      <p:pic>
        <p:nvPicPr>
          <p:cNvPr id="383" name="Picture 382"/>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3723152" y="3207774"/>
            <a:ext cx="58965" cy="134673"/>
          </a:xfrm>
          <a:prstGeom prst="rect">
            <a:avLst/>
          </a:prstGeom>
        </p:spPr>
      </p:pic>
      <p:pic>
        <p:nvPicPr>
          <p:cNvPr id="384" name="Picture 383"/>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3836875" y="3211800"/>
            <a:ext cx="54971" cy="130647"/>
          </a:xfrm>
          <a:prstGeom prst="rect">
            <a:avLst/>
          </a:prstGeom>
        </p:spPr>
      </p:pic>
      <p:pic>
        <p:nvPicPr>
          <p:cNvPr id="385" name="Picture 384"/>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3944887" y="3211800"/>
            <a:ext cx="54971" cy="130647"/>
          </a:xfrm>
          <a:prstGeom prst="rect">
            <a:avLst/>
          </a:prstGeom>
        </p:spPr>
      </p:pic>
      <p:pic>
        <p:nvPicPr>
          <p:cNvPr id="386" name="Picture 385"/>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4052899" y="3211800"/>
            <a:ext cx="54971" cy="130647"/>
          </a:xfrm>
          <a:prstGeom prst="rect">
            <a:avLst/>
          </a:prstGeom>
        </p:spPr>
      </p:pic>
      <p:pic>
        <p:nvPicPr>
          <p:cNvPr id="387" name="Picture 386"/>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4163204" y="3207774"/>
            <a:ext cx="58965" cy="134673"/>
          </a:xfrm>
          <a:prstGeom prst="rect">
            <a:avLst/>
          </a:prstGeom>
        </p:spPr>
      </p:pic>
      <p:pic>
        <p:nvPicPr>
          <p:cNvPr id="388" name="Picture 387"/>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4271063" y="3208887"/>
            <a:ext cx="59118" cy="133561"/>
          </a:xfrm>
          <a:prstGeom prst="rect">
            <a:avLst/>
          </a:prstGeom>
        </p:spPr>
      </p:pic>
      <p:pic>
        <p:nvPicPr>
          <p:cNvPr id="389" name="Picture 388"/>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4389535" y="3211800"/>
            <a:ext cx="54971" cy="130647"/>
          </a:xfrm>
          <a:prstGeom prst="rect">
            <a:avLst/>
          </a:prstGeom>
        </p:spPr>
      </p:pic>
      <p:pic>
        <p:nvPicPr>
          <p:cNvPr id="390" name="Picture 389"/>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4497547" y="3211800"/>
            <a:ext cx="54971" cy="130647"/>
          </a:xfrm>
          <a:prstGeom prst="rect">
            <a:avLst/>
          </a:prstGeom>
        </p:spPr>
      </p:pic>
      <p:pic>
        <p:nvPicPr>
          <p:cNvPr id="391" name="Picture 390"/>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4605559" y="3211800"/>
            <a:ext cx="54971" cy="130647"/>
          </a:xfrm>
          <a:prstGeom prst="rect">
            <a:avLst/>
          </a:prstGeom>
        </p:spPr>
      </p:pic>
      <p:pic>
        <p:nvPicPr>
          <p:cNvPr id="392" name="Picture 391"/>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3396823" y="3446291"/>
            <a:ext cx="54971" cy="130647"/>
          </a:xfrm>
          <a:prstGeom prst="rect">
            <a:avLst/>
          </a:prstGeom>
        </p:spPr>
      </p:pic>
      <p:pic>
        <p:nvPicPr>
          <p:cNvPr id="393" name="Picture 392"/>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3504835" y="3446291"/>
            <a:ext cx="54971" cy="130647"/>
          </a:xfrm>
          <a:prstGeom prst="rect">
            <a:avLst/>
          </a:prstGeom>
        </p:spPr>
      </p:pic>
      <p:pic>
        <p:nvPicPr>
          <p:cNvPr id="394" name="Picture 393"/>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3612847" y="3446291"/>
            <a:ext cx="54971" cy="130647"/>
          </a:xfrm>
          <a:prstGeom prst="rect">
            <a:avLst/>
          </a:prstGeom>
        </p:spPr>
      </p:pic>
      <p:pic>
        <p:nvPicPr>
          <p:cNvPr id="395" name="Picture 394"/>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3723152" y="3442265"/>
            <a:ext cx="58965" cy="134673"/>
          </a:xfrm>
          <a:prstGeom prst="rect">
            <a:avLst/>
          </a:prstGeom>
        </p:spPr>
      </p:pic>
      <p:pic>
        <p:nvPicPr>
          <p:cNvPr id="396" name="Picture 395"/>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3836875" y="3446291"/>
            <a:ext cx="54971" cy="130647"/>
          </a:xfrm>
          <a:prstGeom prst="rect">
            <a:avLst/>
          </a:prstGeom>
        </p:spPr>
      </p:pic>
      <p:pic>
        <p:nvPicPr>
          <p:cNvPr id="397" name="Picture 396"/>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3944887" y="3446291"/>
            <a:ext cx="54971" cy="130647"/>
          </a:xfrm>
          <a:prstGeom prst="rect">
            <a:avLst/>
          </a:prstGeom>
        </p:spPr>
      </p:pic>
      <p:pic>
        <p:nvPicPr>
          <p:cNvPr id="398" name="Picture 397"/>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4052899" y="3446291"/>
            <a:ext cx="54971" cy="130647"/>
          </a:xfrm>
          <a:prstGeom prst="rect">
            <a:avLst/>
          </a:prstGeom>
        </p:spPr>
      </p:pic>
      <p:pic>
        <p:nvPicPr>
          <p:cNvPr id="399" name="Picture 398"/>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4163204" y="3442265"/>
            <a:ext cx="58965" cy="134673"/>
          </a:xfrm>
          <a:prstGeom prst="rect">
            <a:avLst/>
          </a:prstGeom>
        </p:spPr>
      </p:pic>
      <p:pic>
        <p:nvPicPr>
          <p:cNvPr id="400" name="Picture 399"/>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4271063" y="3443377"/>
            <a:ext cx="59118" cy="133561"/>
          </a:xfrm>
          <a:prstGeom prst="rect">
            <a:avLst/>
          </a:prstGeom>
        </p:spPr>
      </p:pic>
      <p:pic>
        <p:nvPicPr>
          <p:cNvPr id="401" name="Picture 400"/>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4389535" y="3446291"/>
            <a:ext cx="54971" cy="130647"/>
          </a:xfrm>
          <a:prstGeom prst="rect">
            <a:avLst/>
          </a:prstGeom>
        </p:spPr>
      </p:pic>
      <p:pic>
        <p:nvPicPr>
          <p:cNvPr id="402" name="Picture 401"/>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4497547" y="3446291"/>
            <a:ext cx="54971" cy="130647"/>
          </a:xfrm>
          <a:prstGeom prst="rect">
            <a:avLst/>
          </a:prstGeom>
        </p:spPr>
      </p:pic>
      <p:pic>
        <p:nvPicPr>
          <p:cNvPr id="403" name="Picture 402"/>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4605559" y="3446291"/>
            <a:ext cx="54971" cy="130647"/>
          </a:xfrm>
          <a:prstGeom prst="rect">
            <a:avLst/>
          </a:prstGeom>
        </p:spPr>
      </p:pic>
      <p:pic>
        <p:nvPicPr>
          <p:cNvPr id="404" name="Picture 403"/>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3395863" y="3709009"/>
            <a:ext cx="54971" cy="130647"/>
          </a:xfrm>
          <a:prstGeom prst="rect">
            <a:avLst/>
          </a:prstGeom>
        </p:spPr>
      </p:pic>
      <p:pic>
        <p:nvPicPr>
          <p:cNvPr id="405" name="Picture 404"/>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3503875" y="3709009"/>
            <a:ext cx="54971" cy="130647"/>
          </a:xfrm>
          <a:prstGeom prst="rect">
            <a:avLst/>
          </a:prstGeom>
        </p:spPr>
      </p:pic>
      <p:pic>
        <p:nvPicPr>
          <p:cNvPr id="406" name="Picture 405"/>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3611887" y="3709009"/>
            <a:ext cx="54971" cy="130647"/>
          </a:xfrm>
          <a:prstGeom prst="rect">
            <a:avLst/>
          </a:prstGeom>
        </p:spPr>
      </p:pic>
      <p:pic>
        <p:nvPicPr>
          <p:cNvPr id="407" name="Picture 406"/>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3722192" y="3704983"/>
            <a:ext cx="58965" cy="134673"/>
          </a:xfrm>
          <a:prstGeom prst="rect">
            <a:avLst/>
          </a:prstGeom>
        </p:spPr>
      </p:pic>
      <p:pic>
        <p:nvPicPr>
          <p:cNvPr id="408" name="Picture 407"/>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3835914" y="3709009"/>
            <a:ext cx="54971" cy="130647"/>
          </a:xfrm>
          <a:prstGeom prst="rect">
            <a:avLst/>
          </a:prstGeom>
        </p:spPr>
      </p:pic>
      <p:pic>
        <p:nvPicPr>
          <p:cNvPr id="409" name="Picture 408"/>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3943926" y="3709009"/>
            <a:ext cx="54971" cy="130647"/>
          </a:xfrm>
          <a:prstGeom prst="rect">
            <a:avLst/>
          </a:prstGeom>
        </p:spPr>
      </p:pic>
      <p:pic>
        <p:nvPicPr>
          <p:cNvPr id="410" name="Picture 409"/>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4051938" y="3709009"/>
            <a:ext cx="54971" cy="130647"/>
          </a:xfrm>
          <a:prstGeom prst="rect">
            <a:avLst/>
          </a:prstGeom>
        </p:spPr>
      </p:pic>
      <p:pic>
        <p:nvPicPr>
          <p:cNvPr id="411" name="Picture 410"/>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4162243" y="3704983"/>
            <a:ext cx="58965" cy="134673"/>
          </a:xfrm>
          <a:prstGeom prst="rect">
            <a:avLst/>
          </a:prstGeom>
        </p:spPr>
      </p:pic>
      <p:pic>
        <p:nvPicPr>
          <p:cNvPr id="412" name="Picture 411"/>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4270102" y="3706095"/>
            <a:ext cx="59118" cy="133561"/>
          </a:xfrm>
          <a:prstGeom prst="rect">
            <a:avLst/>
          </a:prstGeom>
        </p:spPr>
      </p:pic>
      <p:pic>
        <p:nvPicPr>
          <p:cNvPr id="413" name="Picture 412"/>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4388575" y="3709009"/>
            <a:ext cx="54971" cy="130647"/>
          </a:xfrm>
          <a:prstGeom prst="rect">
            <a:avLst/>
          </a:prstGeom>
        </p:spPr>
      </p:pic>
      <p:pic>
        <p:nvPicPr>
          <p:cNvPr id="414" name="Picture 413"/>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4496587" y="3709009"/>
            <a:ext cx="54971" cy="130647"/>
          </a:xfrm>
          <a:prstGeom prst="rect">
            <a:avLst/>
          </a:prstGeom>
        </p:spPr>
      </p:pic>
      <p:pic>
        <p:nvPicPr>
          <p:cNvPr id="415" name="Picture 414"/>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4604599" y="3709009"/>
            <a:ext cx="54971" cy="130647"/>
          </a:xfrm>
          <a:prstGeom prst="rect">
            <a:avLst/>
          </a:prstGeom>
        </p:spPr>
      </p:pic>
      <p:pic>
        <p:nvPicPr>
          <p:cNvPr id="170" name="Picture 169"/>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1030286" y="4616134"/>
            <a:ext cx="59118" cy="133561"/>
          </a:xfrm>
          <a:prstGeom prst="rect">
            <a:avLst/>
          </a:prstGeom>
        </p:spPr>
      </p:pic>
      <p:pic>
        <p:nvPicPr>
          <p:cNvPr id="171" name="Picture 170"/>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946155" y="4616134"/>
            <a:ext cx="54971" cy="130647"/>
          </a:xfrm>
          <a:prstGeom prst="rect">
            <a:avLst/>
          </a:prstGeom>
        </p:spPr>
      </p:pic>
      <p:pic>
        <p:nvPicPr>
          <p:cNvPr id="172" name="Picture 171"/>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858029" y="4616134"/>
            <a:ext cx="58965" cy="134673"/>
          </a:xfrm>
          <a:prstGeom prst="rect">
            <a:avLst/>
          </a:prstGeom>
        </p:spPr>
      </p:pic>
      <p:pic>
        <p:nvPicPr>
          <p:cNvPr id="173" name="Picture 172"/>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1291205" y="4616134"/>
            <a:ext cx="59118" cy="133561"/>
          </a:xfrm>
          <a:prstGeom prst="rect">
            <a:avLst/>
          </a:prstGeom>
        </p:spPr>
      </p:pic>
      <p:pic>
        <p:nvPicPr>
          <p:cNvPr id="174" name="Picture 173"/>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207074" y="4616134"/>
            <a:ext cx="54971" cy="130647"/>
          </a:xfrm>
          <a:prstGeom prst="rect">
            <a:avLst/>
          </a:prstGeom>
        </p:spPr>
      </p:pic>
      <p:pic>
        <p:nvPicPr>
          <p:cNvPr id="175" name="Picture 174"/>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118948" y="4616134"/>
            <a:ext cx="58965" cy="134673"/>
          </a:xfrm>
          <a:prstGeom prst="rect">
            <a:avLst/>
          </a:prstGeom>
        </p:spPr>
      </p:pic>
      <p:pic>
        <p:nvPicPr>
          <p:cNvPr id="176" name="Picture 175"/>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1547747" y="4616134"/>
            <a:ext cx="59118" cy="133561"/>
          </a:xfrm>
          <a:prstGeom prst="rect">
            <a:avLst/>
          </a:prstGeom>
        </p:spPr>
      </p:pic>
      <p:pic>
        <p:nvPicPr>
          <p:cNvPr id="177" name="Picture 176"/>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463615" y="4616134"/>
            <a:ext cx="54971" cy="130647"/>
          </a:xfrm>
          <a:prstGeom prst="rect">
            <a:avLst/>
          </a:prstGeom>
        </p:spPr>
      </p:pic>
      <p:pic>
        <p:nvPicPr>
          <p:cNvPr id="178" name="Picture 177"/>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375490" y="4616134"/>
            <a:ext cx="58965" cy="134673"/>
          </a:xfrm>
          <a:prstGeom prst="rect">
            <a:avLst/>
          </a:prstGeom>
        </p:spPr>
      </p:pic>
      <p:pic>
        <p:nvPicPr>
          <p:cNvPr id="179" name="Picture 178"/>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1813965" y="4616134"/>
            <a:ext cx="59118" cy="133561"/>
          </a:xfrm>
          <a:prstGeom prst="rect">
            <a:avLst/>
          </a:prstGeom>
        </p:spPr>
      </p:pic>
      <p:pic>
        <p:nvPicPr>
          <p:cNvPr id="180" name="Picture 179"/>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729834" y="4616134"/>
            <a:ext cx="54971" cy="130647"/>
          </a:xfrm>
          <a:prstGeom prst="rect">
            <a:avLst/>
          </a:prstGeom>
        </p:spPr>
      </p:pic>
      <p:pic>
        <p:nvPicPr>
          <p:cNvPr id="181" name="Picture 180"/>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641708" y="4616134"/>
            <a:ext cx="58965" cy="134673"/>
          </a:xfrm>
          <a:prstGeom prst="rect">
            <a:avLst/>
          </a:prstGeom>
        </p:spPr>
      </p:pic>
      <p:pic>
        <p:nvPicPr>
          <p:cNvPr id="182" name="Picture 181"/>
          <p:cNvPicPr>
            <a:picLocks noChangeAspect="1"/>
          </p:cNvPicPr>
          <p:nvPr/>
        </p:nvPicPr>
        <p:blipFill rotWithShape="1">
          <a:blip r:embed="rId2" cstate="print">
            <a:extLst>
              <a:ext uri="{28A0092B-C50C-407E-A947-70E740481C1C}">
                <a14:useLocalDpi xmlns:a14="http://schemas.microsoft.com/office/drawing/2010/main" val="0"/>
              </a:ext>
            </a:extLst>
          </a:blip>
          <a:srcRect l="47431" t="44159" r="44618" b="37370"/>
          <a:stretch/>
        </p:blipFill>
        <p:spPr>
          <a:xfrm>
            <a:off x="2088073" y="4616134"/>
            <a:ext cx="59118" cy="133561"/>
          </a:xfrm>
          <a:prstGeom prst="rect">
            <a:avLst/>
          </a:prstGeom>
        </p:spPr>
      </p:pic>
      <p:pic>
        <p:nvPicPr>
          <p:cNvPr id="183" name="Picture 182"/>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2003941" y="4616134"/>
            <a:ext cx="54971" cy="130647"/>
          </a:xfrm>
          <a:prstGeom prst="rect">
            <a:avLst/>
          </a:prstGeom>
        </p:spPr>
      </p:pic>
      <p:pic>
        <p:nvPicPr>
          <p:cNvPr id="184" name="Picture 183"/>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915816" y="4616134"/>
            <a:ext cx="58965" cy="134673"/>
          </a:xfrm>
          <a:prstGeom prst="rect">
            <a:avLst/>
          </a:prstGeom>
        </p:spPr>
      </p:pic>
      <p:sp>
        <p:nvSpPr>
          <p:cNvPr id="185" name="Rounded Rectangle 184"/>
          <p:cNvSpPr/>
          <p:nvPr/>
        </p:nvSpPr>
        <p:spPr>
          <a:xfrm>
            <a:off x="2029773" y="5169286"/>
            <a:ext cx="4992236" cy="440825"/>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How do we quantify basis risk?</a:t>
            </a:r>
            <a:endParaRPr lang="en-GB" dirty="0"/>
          </a:p>
        </p:txBody>
      </p:sp>
    </p:spTree>
    <p:extLst>
      <p:ext uri="{BB962C8B-B14F-4D97-AF65-F5344CB8AC3E}">
        <p14:creationId xmlns:p14="http://schemas.microsoft.com/office/powerpoint/2010/main" val="307320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18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Basis risk</a:t>
            </a:r>
            <a:br>
              <a:rPr lang="en-GB" dirty="0" smtClean="0"/>
            </a:br>
            <a:r>
              <a:rPr lang="en-GB" sz="2800" dirty="0" smtClean="0">
                <a:solidFill>
                  <a:schemeClr val="accent2"/>
                </a:solidFill>
              </a:rPr>
              <a:t>How much risk can be hedged?</a:t>
            </a:r>
            <a:endParaRPr lang="en-GB" sz="2800" dirty="0">
              <a:solidFill>
                <a:schemeClr val="accent2"/>
              </a:solidFill>
            </a:endParaRPr>
          </a:p>
        </p:txBody>
      </p:sp>
      <p:sp>
        <p:nvSpPr>
          <p:cNvPr id="20" name="Content Placeholder 19"/>
          <p:cNvSpPr>
            <a:spLocks noGrp="1"/>
          </p:cNvSpPr>
          <p:nvPr>
            <p:ph idx="1"/>
          </p:nvPr>
        </p:nvSpPr>
        <p:spPr>
          <a:xfrm>
            <a:off x="593341" y="3922645"/>
            <a:ext cx="2492759" cy="788148"/>
          </a:xfrm>
          <a:ln>
            <a:solidFill>
              <a:schemeClr val="accent1"/>
            </a:solidFill>
          </a:ln>
        </p:spPr>
        <p:txBody>
          <a:bodyPr/>
          <a:lstStyle/>
          <a:p>
            <a:pPr>
              <a:buClr>
                <a:schemeClr val="accent1"/>
              </a:buClr>
            </a:pPr>
            <a:r>
              <a:rPr lang="en-GB" sz="1050" dirty="0"/>
              <a:t>Industry level (</a:t>
            </a:r>
            <a:r>
              <a:rPr lang="en-GB" sz="1050" dirty="0" err="1"/>
              <a:t>v.large</a:t>
            </a:r>
            <a:r>
              <a:rPr lang="en-GB" sz="1050" dirty="0"/>
              <a:t> portfolio)</a:t>
            </a:r>
          </a:p>
          <a:p>
            <a:pPr>
              <a:buClr>
                <a:schemeClr val="accent1"/>
              </a:buClr>
            </a:pPr>
            <a:r>
              <a:rPr lang="en-GB" sz="1050" dirty="0"/>
              <a:t>Liability hedge </a:t>
            </a:r>
          </a:p>
          <a:p>
            <a:pPr>
              <a:buClr>
                <a:schemeClr val="accent1"/>
              </a:buClr>
            </a:pPr>
            <a:r>
              <a:rPr lang="en-GB" sz="1050" dirty="0"/>
              <a:t>10 year horizon</a:t>
            </a:r>
          </a:p>
        </p:txBody>
      </p:sp>
      <p:sp>
        <p:nvSpPr>
          <p:cNvPr id="7" name="Right Arrow 6"/>
          <p:cNvSpPr/>
          <p:nvPr/>
        </p:nvSpPr>
        <p:spPr>
          <a:xfrm>
            <a:off x="683568" y="2792942"/>
            <a:ext cx="7884876" cy="378000"/>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Oval 7"/>
          <p:cNvSpPr/>
          <p:nvPr/>
        </p:nvSpPr>
        <p:spPr>
          <a:xfrm>
            <a:off x="1523018" y="2801834"/>
            <a:ext cx="378000" cy="37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dirty="0">
              <a:solidFill>
                <a:schemeClr val="accent1"/>
              </a:solidFill>
            </a:endParaRPr>
          </a:p>
        </p:txBody>
      </p:sp>
      <p:sp>
        <p:nvSpPr>
          <p:cNvPr id="9" name="TextBox 8"/>
          <p:cNvSpPr txBox="1"/>
          <p:nvPr/>
        </p:nvSpPr>
        <p:spPr>
          <a:xfrm>
            <a:off x="1451050" y="2875418"/>
            <a:ext cx="521936" cy="253916"/>
          </a:xfrm>
          <a:prstGeom prst="rect">
            <a:avLst/>
          </a:prstGeom>
          <a:noFill/>
        </p:spPr>
        <p:txBody>
          <a:bodyPr wrap="square" rtlCol="0">
            <a:spAutoFit/>
          </a:bodyPr>
          <a:lstStyle/>
          <a:p>
            <a:pPr algn="ctr"/>
            <a:r>
              <a:rPr lang="en-GB" sz="1050" dirty="0">
                <a:solidFill>
                  <a:schemeClr val="accent1"/>
                </a:solidFill>
              </a:rPr>
              <a:t>2011</a:t>
            </a:r>
          </a:p>
        </p:txBody>
      </p:sp>
      <p:sp>
        <p:nvSpPr>
          <p:cNvPr id="10" name="Oval 9"/>
          <p:cNvSpPr/>
          <p:nvPr/>
        </p:nvSpPr>
        <p:spPr>
          <a:xfrm>
            <a:off x="4356180" y="2777401"/>
            <a:ext cx="378000" cy="37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dirty="0">
              <a:solidFill>
                <a:schemeClr val="accent1"/>
              </a:solidFill>
            </a:endParaRPr>
          </a:p>
        </p:txBody>
      </p:sp>
      <p:sp>
        <p:nvSpPr>
          <p:cNvPr id="11" name="TextBox 10"/>
          <p:cNvSpPr txBox="1"/>
          <p:nvPr/>
        </p:nvSpPr>
        <p:spPr>
          <a:xfrm>
            <a:off x="4284213" y="2850985"/>
            <a:ext cx="521936" cy="253916"/>
          </a:xfrm>
          <a:prstGeom prst="rect">
            <a:avLst/>
          </a:prstGeom>
          <a:noFill/>
        </p:spPr>
        <p:txBody>
          <a:bodyPr wrap="square" rtlCol="0">
            <a:spAutoFit/>
          </a:bodyPr>
          <a:lstStyle/>
          <a:p>
            <a:pPr algn="ctr"/>
            <a:r>
              <a:rPr lang="en-GB" sz="1050" dirty="0">
                <a:solidFill>
                  <a:schemeClr val="accent1"/>
                </a:solidFill>
              </a:rPr>
              <a:t>2014</a:t>
            </a:r>
          </a:p>
        </p:txBody>
      </p:sp>
      <p:sp>
        <p:nvSpPr>
          <p:cNvPr id="12" name="Rounded Rectangle 11"/>
          <p:cNvSpPr/>
          <p:nvPr/>
        </p:nvSpPr>
        <p:spPr>
          <a:xfrm>
            <a:off x="3789096" y="1980112"/>
            <a:ext cx="1647000" cy="6750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accent1"/>
                </a:solidFill>
              </a:rPr>
              <a:t>Towards an Industry Standard</a:t>
            </a:r>
            <a:r>
              <a:rPr lang="en-GB" sz="1350" dirty="0">
                <a:solidFill>
                  <a:schemeClr val="accent1"/>
                </a:solidFill>
              </a:rPr>
              <a:t>…</a:t>
            </a:r>
          </a:p>
          <a:p>
            <a:pPr algn="ctr"/>
            <a:r>
              <a:rPr lang="en-GB" sz="1050" i="1" dirty="0" err="1">
                <a:solidFill>
                  <a:schemeClr val="accent1"/>
                </a:solidFill>
              </a:rPr>
              <a:t>LBR</a:t>
            </a:r>
            <a:r>
              <a:rPr lang="en-GB" sz="1050" i="1" dirty="0">
                <a:solidFill>
                  <a:schemeClr val="accent1"/>
                </a:solidFill>
              </a:rPr>
              <a:t> Phase 1 report</a:t>
            </a:r>
          </a:p>
        </p:txBody>
      </p:sp>
      <p:sp>
        <p:nvSpPr>
          <p:cNvPr id="13" name="Rounded Rectangle 12"/>
          <p:cNvSpPr/>
          <p:nvPr/>
        </p:nvSpPr>
        <p:spPr>
          <a:xfrm>
            <a:off x="947238" y="1980112"/>
            <a:ext cx="1647000" cy="6750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accent1"/>
                </a:solidFill>
              </a:rPr>
              <a:t>Longevity Hedging 101</a:t>
            </a:r>
          </a:p>
          <a:p>
            <a:pPr algn="ctr"/>
            <a:r>
              <a:rPr lang="en-GB" sz="1050" i="1" dirty="0">
                <a:solidFill>
                  <a:schemeClr val="accent1"/>
                </a:solidFill>
              </a:rPr>
              <a:t>Coughlan et al</a:t>
            </a:r>
          </a:p>
        </p:txBody>
      </p:sp>
      <p:sp>
        <p:nvSpPr>
          <p:cNvPr id="14" name="Oval 13"/>
          <p:cNvSpPr/>
          <p:nvPr/>
        </p:nvSpPr>
        <p:spPr>
          <a:xfrm>
            <a:off x="7123896" y="2793331"/>
            <a:ext cx="378000" cy="37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dirty="0">
              <a:solidFill>
                <a:schemeClr val="accent1"/>
              </a:solidFill>
            </a:endParaRPr>
          </a:p>
        </p:txBody>
      </p:sp>
      <p:sp>
        <p:nvSpPr>
          <p:cNvPr id="15" name="Rounded Rectangle 14"/>
          <p:cNvSpPr/>
          <p:nvPr/>
        </p:nvSpPr>
        <p:spPr>
          <a:xfrm>
            <a:off x="6489396" y="2004176"/>
            <a:ext cx="1647000" cy="65744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accent1"/>
                </a:solidFill>
              </a:rPr>
              <a:t>Longevity Basis Risk Phase 2 report</a:t>
            </a:r>
          </a:p>
        </p:txBody>
      </p:sp>
      <p:sp>
        <p:nvSpPr>
          <p:cNvPr id="16" name="TextBox 15"/>
          <p:cNvSpPr txBox="1"/>
          <p:nvPr/>
        </p:nvSpPr>
        <p:spPr>
          <a:xfrm>
            <a:off x="7045930" y="2866526"/>
            <a:ext cx="521936" cy="253916"/>
          </a:xfrm>
          <a:prstGeom prst="rect">
            <a:avLst/>
          </a:prstGeom>
          <a:noFill/>
        </p:spPr>
        <p:txBody>
          <a:bodyPr wrap="square" rtlCol="0">
            <a:spAutoFit/>
          </a:bodyPr>
          <a:lstStyle/>
          <a:p>
            <a:pPr algn="ctr"/>
            <a:r>
              <a:rPr lang="en-GB" sz="1050" dirty="0">
                <a:solidFill>
                  <a:schemeClr val="accent1"/>
                </a:solidFill>
              </a:rPr>
              <a:t>2017</a:t>
            </a:r>
          </a:p>
        </p:txBody>
      </p:sp>
      <p:sp>
        <p:nvSpPr>
          <p:cNvPr id="18" name="Rounded Rectangle 17"/>
          <p:cNvSpPr/>
          <p:nvPr/>
        </p:nvSpPr>
        <p:spPr>
          <a:xfrm>
            <a:off x="917377" y="3372820"/>
            <a:ext cx="1602395" cy="33077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1"/>
                </a:solidFill>
              </a:rPr>
              <a:t>&gt;80</a:t>
            </a:r>
            <a:r>
              <a:rPr lang="en-GB" sz="1350" dirty="0" smtClean="0">
                <a:solidFill>
                  <a:schemeClr val="bg1"/>
                </a:solidFill>
              </a:rPr>
              <a:t>%</a:t>
            </a:r>
            <a:endParaRPr lang="en-GB" sz="1350" dirty="0">
              <a:solidFill>
                <a:schemeClr val="bg1"/>
              </a:solidFill>
            </a:endParaRPr>
          </a:p>
        </p:txBody>
      </p:sp>
      <p:sp>
        <p:nvSpPr>
          <p:cNvPr id="21" name="Rounded Rectangle 20"/>
          <p:cNvSpPr/>
          <p:nvPr/>
        </p:nvSpPr>
        <p:spPr>
          <a:xfrm>
            <a:off x="3724694" y="3370700"/>
            <a:ext cx="1602395" cy="33077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1"/>
                </a:solidFill>
              </a:rPr>
              <a:t>65-80</a:t>
            </a:r>
            <a:r>
              <a:rPr lang="en-GB" sz="1350" dirty="0" smtClean="0">
                <a:solidFill>
                  <a:schemeClr val="bg1"/>
                </a:solidFill>
              </a:rPr>
              <a:t>%</a:t>
            </a:r>
            <a:endParaRPr lang="en-GB" sz="1350" dirty="0">
              <a:solidFill>
                <a:schemeClr val="bg1"/>
              </a:solidFill>
            </a:endParaRPr>
          </a:p>
        </p:txBody>
      </p:sp>
      <p:sp>
        <p:nvSpPr>
          <p:cNvPr id="22" name="Content Placeholder 19"/>
          <p:cNvSpPr txBox="1">
            <a:spLocks/>
          </p:cNvSpPr>
          <p:nvPr/>
        </p:nvSpPr>
        <p:spPr bwMode="auto">
          <a:xfrm>
            <a:off x="3513392" y="3890807"/>
            <a:ext cx="2479194" cy="819986"/>
          </a:xfrm>
          <a:prstGeom prst="rect">
            <a:avLst/>
          </a:prstGeom>
          <a:noFill/>
          <a:ln>
            <a:solidFill>
              <a:schemeClr val="accent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69889" indent="-269889" algn="l" rtl="0" eaLnBrk="1" fontAlgn="base" hangingPunct="1">
              <a:spcBef>
                <a:spcPct val="50000"/>
              </a:spcBef>
              <a:spcAft>
                <a:spcPct val="0"/>
              </a:spcAft>
              <a:buClr>
                <a:srgbClr val="D9AB16"/>
              </a:buClr>
              <a:buChar char="•"/>
              <a:defRPr sz="2400">
                <a:solidFill>
                  <a:srgbClr val="3F4548"/>
                </a:solidFill>
                <a:latin typeface="+mn-lt"/>
                <a:ea typeface="+mn-ea"/>
                <a:cs typeface="+mn-cs"/>
              </a:defRPr>
            </a:lvl1pPr>
            <a:lvl2pPr marL="717586" indent="-268301" algn="l" rtl="0" eaLnBrk="1" fontAlgn="base" hangingPunct="1">
              <a:spcBef>
                <a:spcPct val="50000"/>
              </a:spcBef>
              <a:spcAft>
                <a:spcPct val="0"/>
              </a:spcAft>
              <a:buClr>
                <a:srgbClr val="D9AB16"/>
              </a:buClr>
              <a:buChar char="–"/>
              <a:defRPr sz="2000">
                <a:solidFill>
                  <a:srgbClr val="3F4548"/>
                </a:solidFill>
                <a:latin typeface="+mn-lt"/>
                <a:cs typeface="+mn-cs"/>
              </a:defRPr>
            </a:lvl2pPr>
            <a:lvl3pPr marL="1071617" indent="-174633" algn="l" rtl="0" eaLnBrk="1" fontAlgn="base" hangingPunct="1">
              <a:spcBef>
                <a:spcPct val="50000"/>
              </a:spcBef>
              <a:spcAft>
                <a:spcPct val="0"/>
              </a:spcAft>
              <a:buClr>
                <a:srgbClr val="D9AB16"/>
              </a:buClr>
              <a:buChar char="•"/>
              <a:defRPr>
                <a:solidFill>
                  <a:srgbClr val="3F4548"/>
                </a:solidFill>
                <a:latin typeface="+mn-lt"/>
                <a:cs typeface="+mn-cs"/>
              </a:defRPr>
            </a:lvl3pPr>
            <a:lvl4pPr marL="1433585" indent="-182573" algn="l" rtl="0" eaLnBrk="1" fontAlgn="base" hangingPunct="1">
              <a:spcBef>
                <a:spcPct val="50000"/>
              </a:spcBef>
              <a:spcAft>
                <a:spcPct val="0"/>
              </a:spcAft>
              <a:buClr>
                <a:srgbClr val="D9AB16"/>
              </a:buClr>
              <a:buChar char="–"/>
              <a:defRPr sz="1600">
                <a:solidFill>
                  <a:srgbClr val="3F4548"/>
                </a:solidFill>
                <a:latin typeface="+mn-lt"/>
                <a:cs typeface="+mn-cs"/>
              </a:defRPr>
            </a:lvl4pPr>
            <a:lvl5pPr marL="1792377" indent="-176222" algn="l" rtl="0" eaLnBrk="1" fontAlgn="base" hangingPunct="1">
              <a:spcBef>
                <a:spcPct val="50000"/>
              </a:spcBef>
              <a:spcAft>
                <a:spcPct val="0"/>
              </a:spcAft>
              <a:buClr>
                <a:srgbClr val="D9AB16"/>
              </a:buClr>
              <a:buFont typeface="Arial" pitchFamily="34" charset="0"/>
              <a:buChar char="•"/>
              <a:defRPr sz="1400">
                <a:solidFill>
                  <a:srgbClr val="3F4548"/>
                </a:solidFill>
                <a:latin typeface="+mn-lt"/>
                <a:cs typeface="+mn-cs"/>
              </a:defRPr>
            </a:lvl5pPr>
            <a:lvl6pPr marL="2249600" indent="-176222"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823" indent="-176222"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4046" indent="-176222"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269" indent="-176222"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a:buClr>
                <a:schemeClr val="accent1"/>
              </a:buClr>
            </a:pPr>
            <a:r>
              <a:rPr lang="en-GB" sz="1050" kern="0" dirty="0">
                <a:latin typeface="Arial" panose="020B0604020202020204" pitchFamily="34" charset="0"/>
                <a:cs typeface="Arial" panose="020B0604020202020204" pitchFamily="34" charset="0"/>
              </a:rPr>
              <a:t>Portfolio level</a:t>
            </a:r>
          </a:p>
          <a:p>
            <a:pPr>
              <a:buClr>
                <a:schemeClr val="accent1"/>
              </a:buClr>
            </a:pPr>
            <a:r>
              <a:rPr lang="en-GB" sz="1050" kern="0" dirty="0">
                <a:latin typeface="Arial" panose="020B0604020202020204" pitchFamily="34" charset="0"/>
                <a:cs typeface="Arial" panose="020B0604020202020204" pitchFamily="34" charset="0"/>
              </a:rPr>
              <a:t>Survival rates hedge</a:t>
            </a:r>
          </a:p>
          <a:p>
            <a:pPr>
              <a:buClr>
                <a:schemeClr val="accent1"/>
              </a:buClr>
            </a:pPr>
            <a:r>
              <a:rPr lang="en-GB" sz="1050" kern="0" dirty="0">
                <a:latin typeface="Arial" panose="020B0604020202020204" pitchFamily="34" charset="0"/>
                <a:cs typeface="Arial" panose="020B0604020202020204" pitchFamily="34" charset="0"/>
              </a:rPr>
              <a:t>10 year horizon</a:t>
            </a:r>
          </a:p>
        </p:txBody>
      </p:sp>
      <p:sp>
        <p:nvSpPr>
          <p:cNvPr id="25" name="Rounded Rectangle 24"/>
          <p:cNvSpPr/>
          <p:nvPr/>
        </p:nvSpPr>
        <p:spPr>
          <a:xfrm>
            <a:off x="6517609" y="3370700"/>
            <a:ext cx="1602395" cy="33077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1"/>
                </a:solidFill>
              </a:rPr>
              <a:t>50-80%</a:t>
            </a:r>
          </a:p>
        </p:txBody>
      </p:sp>
      <p:sp>
        <p:nvSpPr>
          <p:cNvPr id="27" name="Content Placeholder 19"/>
          <p:cNvSpPr txBox="1">
            <a:spLocks/>
          </p:cNvSpPr>
          <p:nvPr/>
        </p:nvSpPr>
        <p:spPr bwMode="auto">
          <a:xfrm>
            <a:off x="6296469" y="3891077"/>
            <a:ext cx="2422988" cy="1113630"/>
          </a:xfrm>
          <a:prstGeom prst="rect">
            <a:avLst/>
          </a:prstGeom>
          <a:noFill/>
          <a:ln>
            <a:solidFill>
              <a:schemeClr val="accent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69889" indent="-269889" algn="l" rtl="0" eaLnBrk="1" fontAlgn="base" hangingPunct="1">
              <a:spcBef>
                <a:spcPct val="50000"/>
              </a:spcBef>
              <a:spcAft>
                <a:spcPct val="0"/>
              </a:spcAft>
              <a:buClr>
                <a:srgbClr val="D9AB16"/>
              </a:buClr>
              <a:buChar char="•"/>
              <a:defRPr sz="2400">
                <a:solidFill>
                  <a:srgbClr val="3F4548"/>
                </a:solidFill>
                <a:latin typeface="+mn-lt"/>
                <a:ea typeface="+mn-ea"/>
                <a:cs typeface="+mn-cs"/>
              </a:defRPr>
            </a:lvl1pPr>
            <a:lvl2pPr marL="717586" indent="-268301" algn="l" rtl="0" eaLnBrk="1" fontAlgn="base" hangingPunct="1">
              <a:spcBef>
                <a:spcPct val="50000"/>
              </a:spcBef>
              <a:spcAft>
                <a:spcPct val="0"/>
              </a:spcAft>
              <a:buClr>
                <a:srgbClr val="D9AB16"/>
              </a:buClr>
              <a:buChar char="–"/>
              <a:defRPr sz="2000">
                <a:solidFill>
                  <a:srgbClr val="3F4548"/>
                </a:solidFill>
                <a:latin typeface="+mn-lt"/>
                <a:cs typeface="+mn-cs"/>
              </a:defRPr>
            </a:lvl2pPr>
            <a:lvl3pPr marL="1071617" indent="-174633" algn="l" rtl="0" eaLnBrk="1" fontAlgn="base" hangingPunct="1">
              <a:spcBef>
                <a:spcPct val="50000"/>
              </a:spcBef>
              <a:spcAft>
                <a:spcPct val="0"/>
              </a:spcAft>
              <a:buClr>
                <a:srgbClr val="D9AB16"/>
              </a:buClr>
              <a:buChar char="•"/>
              <a:defRPr>
                <a:solidFill>
                  <a:srgbClr val="3F4548"/>
                </a:solidFill>
                <a:latin typeface="+mn-lt"/>
                <a:cs typeface="+mn-cs"/>
              </a:defRPr>
            </a:lvl3pPr>
            <a:lvl4pPr marL="1433585" indent="-182573" algn="l" rtl="0" eaLnBrk="1" fontAlgn="base" hangingPunct="1">
              <a:spcBef>
                <a:spcPct val="50000"/>
              </a:spcBef>
              <a:spcAft>
                <a:spcPct val="0"/>
              </a:spcAft>
              <a:buClr>
                <a:srgbClr val="D9AB16"/>
              </a:buClr>
              <a:buChar char="–"/>
              <a:defRPr sz="1600">
                <a:solidFill>
                  <a:srgbClr val="3F4548"/>
                </a:solidFill>
                <a:latin typeface="+mn-lt"/>
                <a:cs typeface="+mn-cs"/>
              </a:defRPr>
            </a:lvl4pPr>
            <a:lvl5pPr marL="1792377" indent="-176222" algn="l" rtl="0" eaLnBrk="1" fontAlgn="base" hangingPunct="1">
              <a:spcBef>
                <a:spcPct val="50000"/>
              </a:spcBef>
              <a:spcAft>
                <a:spcPct val="0"/>
              </a:spcAft>
              <a:buClr>
                <a:srgbClr val="D9AB16"/>
              </a:buClr>
              <a:buFont typeface="Arial" pitchFamily="34" charset="0"/>
              <a:buChar char="•"/>
              <a:defRPr sz="1400">
                <a:solidFill>
                  <a:srgbClr val="3F4548"/>
                </a:solidFill>
                <a:latin typeface="+mn-lt"/>
                <a:cs typeface="+mn-cs"/>
              </a:defRPr>
            </a:lvl5pPr>
            <a:lvl6pPr marL="2249600" indent="-176222"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823" indent="-176222"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4046" indent="-176222"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269" indent="-176222"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a:buClr>
                <a:schemeClr val="accent1"/>
              </a:buClr>
            </a:pPr>
            <a:r>
              <a:rPr lang="en-GB" sz="1050" kern="0" dirty="0">
                <a:latin typeface="Arial" panose="020B0604020202020204" pitchFamily="34" charset="0"/>
                <a:cs typeface="Arial" panose="020B0604020202020204" pitchFamily="34" charset="0"/>
              </a:rPr>
              <a:t>Portfolio level</a:t>
            </a:r>
          </a:p>
          <a:p>
            <a:pPr>
              <a:buClr>
                <a:schemeClr val="accent1"/>
              </a:buClr>
            </a:pPr>
            <a:r>
              <a:rPr lang="en-GB" sz="1050" kern="0" dirty="0">
                <a:latin typeface="Arial" panose="020B0604020202020204" pitchFamily="34" charset="0"/>
                <a:cs typeface="Arial" panose="020B0604020202020204" pitchFamily="34" charset="0"/>
              </a:rPr>
              <a:t>Variety of metrics</a:t>
            </a:r>
          </a:p>
          <a:p>
            <a:pPr>
              <a:buClr>
                <a:schemeClr val="accent1"/>
              </a:buClr>
            </a:pPr>
            <a:r>
              <a:rPr lang="en-GB" sz="1050" kern="0" dirty="0">
                <a:latin typeface="Arial" panose="020B0604020202020204" pitchFamily="34" charset="0"/>
                <a:cs typeface="Arial" panose="020B0604020202020204" pitchFamily="34" charset="0"/>
              </a:rPr>
              <a:t>Run-off basis</a:t>
            </a:r>
          </a:p>
          <a:p>
            <a:pPr marL="0" indent="0">
              <a:buNone/>
            </a:pPr>
            <a:r>
              <a:rPr lang="en-GB" sz="1050" i="1" kern="0" dirty="0"/>
              <a:t>Lower bound reflects inclusion </a:t>
            </a:r>
            <a:r>
              <a:rPr lang="en-GB" sz="1050" i="1" kern="0" dirty="0" smtClean="0"/>
              <a:t>of materially </a:t>
            </a:r>
            <a:r>
              <a:rPr lang="en-GB" sz="1050" i="1" kern="0" dirty="0"/>
              <a:t>smaller portfolios.</a:t>
            </a:r>
          </a:p>
        </p:txBody>
      </p:sp>
      <p:sp>
        <p:nvSpPr>
          <p:cNvPr id="3" name="Rounded Rectangle 2"/>
          <p:cNvSpPr/>
          <p:nvPr/>
        </p:nvSpPr>
        <p:spPr>
          <a:xfrm>
            <a:off x="1972986" y="5284017"/>
            <a:ext cx="4992236" cy="440825"/>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How do we bring the bottom end of the range up?</a:t>
            </a:r>
            <a:endParaRPr lang="en-GB" dirty="0"/>
          </a:p>
        </p:txBody>
      </p:sp>
    </p:spTree>
    <p:extLst>
      <p:ext uri="{BB962C8B-B14F-4D97-AF65-F5344CB8AC3E}">
        <p14:creationId xmlns:p14="http://schemas.microsoft.com/office/powerpoint/2010/main" val="249384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animBg="1"/>
      <p:bldP spid="7" grpId="0" animBg="1"/>
      <p:bldP spid="8" grpId="0" animBg="1"/>
      <p:bldP spid="9" grpId="0"/>
      <p:bldP spid="10" grpId="0" animBg="1"/>
      <p:bldP spid="11" grpId="0"/>
      <p:bldP spid="12" grpId="0" animBg="1"/>
      <p:bldP spid="13" grpId="0" animBg="1"/>
      <p:bldP spid="14" grpId="0" animBg="1"/>
      <p:bldP spid="15" grpId="0" animBg="1"/>
      <p:bldP spid="16" grpId="0"/>
      <p:bldP spid="18" grpId="0" animBg="1"/>
      <p:bldP spid="21" grpId="0" animBg="1"/>
      <p:bldP spid="22" grpId="0" animBg="1"/>
      <p:bldP spid="25" grpId="0" animBg="1"/>
      <p:bldP spid="27"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078" y="365126"/>
            <a:ext cx="7977753" cy="1043345"/>
          </a:xfrm>
        </p:spPr>
        <p:txBody>
          <a:bodyPr/>
          <a:lstStyle/>
          <a:p>
            <a:r>
              <a:rPr lang="en-GB" dirty="0" smtClean="0"/>
              <a:t>Basis risk</a:t>
            </a:r>
            <a:br>
              <a:rPr lang="en-GB" dirty="0" smtClean="0"/>
            </a:br>
            <a:r>
              <a:rPr lang="en-GB" sz="2400" dirty="0" smtClean="0">
                <a:solidFill>
                  <a:schemeClr val="accent3"/>
                </a:solidFill>
              </a:rPr>
              <a:t>UK 2010-15: A case for indices based on demographic</a:t>
            </a:r>
            <a:endParaRPr lang="en-GB" sz="2400" dirty="0">
              <a:solidFill>
                <a:schemeClr val="accent3"/>
              </a:solidFill>
            </a:endParaRPr>
          </a:p>
        </p:txBody>
      </p:sp>
      <p:sp>
        <p:nvSpPr>
          <p:cNvPr id="3" name="Content Placeholder 2"/>
          <p:cNvSpPr>
            <a:spLocks noGrp="1"/>
          </p:cNvSpPr>
          <p:nvPr>
            <p:ph idx="1"/>
          </p:nvPr>
        </p:nvSpPr>
        <p:spPr>
          <a:xfrm>
            <a:off x="818202" y="3862154"/>
            <a:ext cx="4423269" cy="246820"/>
          </a:xfrm>
        </p:spPr>
        <p:txBody>
          <a:bodyPr/>
          <a:lstStyle/>
          <a:p>
            <a:pPr marL="0" indent="0">
              <a:buNone/>
            </a:pPr>
            <a:r>
              <a:rPr lang="en-GB" sz="1050" dirty="0" smtClean="0"/>
              <a:t>Source</a:t>
            </a:r>
            <a:r>
              <a:rPr lang="en-GB" sz="1050" dirty="0"/>
              <a:t>: Club Vita &amp; </a:t>
            </a:r>
            <a:r>
              <a:rPr lang="en-GB" sz="1050" dirty="0" err="1"/>
              <a:t>PLSA</a:t>
            </a:r>
            <a:r>
              <a:rPr lang="en-GB" sz="1050" dirty="0"/>
              <a:t> ‘Longevity Trends: </a:t>
            </a:r>
            <a:r>
              <a:rPr lang="en-GB" sz="1050" dirty="0" smtClean="0"/>
              <a:t>Does One Size Fit All?’</a:t>
            </a:r>
            <a:endParaRPr lang="en-GB" sz="1050" dirty="0"/>
          </a:p>
        </p:txBody>
      </p:sp>
      <p:graphicFrame>
        <p:nvGraphicFramePr>
          <p:cNvPr id="6" name="Table 5"/>
          <p:cNvGraphicFramePr>
            <a:graphicFrameLocks noGrp="1"/>
          </p:cNvGraphicFramePr>
          <p:nvPr>
            <p:extLst>
              <p:ext uri="{D42A27DB-BD31-4B8C-83A1-F6EECF244321}">
                <p14:modId xmlns:p14="http://schemas.microsoft.com/office/powerpoint/2010/main" val="2524929353"/>
              </p:ext>
            </p:extLst>
          </p:nvPr>
        </p:nvGraphicFramePr>
        <p:xfrm>
          <a:off x="818202" y="1758125"/>
          <a:ext cx="5087268" cy="1943100"/>
        </p:xfrm>
        <a:graphic>
          <a:graphicData uri="http://schemas.openxmlformats.org/drawingml/2006/table">
            <a:tbl>
              <a:tblPr firstRow="1" bandRow="1">
                <a:tableStyleId>{5C22544A-7EE6-4342-B048-85BDC9FD1C3A}</a:tableStyleId>
              </a:tblPr>
              <a:tblGrid>
                <a:gridCol w="2543634"/>
                <a:gridCol w="2543634"/>
              </a:tblGrid>
              <a:tr h="434340">
                <a:tc rowSpan="2">
                  <a:txBody>
                    <a:bodyPr/>
                    <a:lstStyle/>
                    <a:p>
                      <a:r>
                        <a:rPr lang="en-GB" sz="1200" dirty="0" smtClean="0"/>
                        <a:t>Group</a:t>
                      </a:r>
                      <a:endParaRPr lang="en-GB" sz="1200" dirty="0"/>
                    </a:p>
                  </a:txBody>
                  <a:tcPr marL="68580" marR="68580" marT="34290" marB="34290">
                    <a:lnR w="38100" cap="flat" cmpd="sng" algn="ctr">
                      <a:solidFill>
                        <a:schemeClr val="bg1"/>
                      </a:solidFill>
                      <a:prstDash val="solid"/>
                      <a:round/>
                      <a:headEnd type="none" w="med" len="med"/>
                      <a:tailEnd type="none" w="med" len="med"/>
                    </a:lnR>
                  </a:tcPr>
                </a:tc>
                <a:tc>
                  <a:txBody>
                    <a:bodyPr/>
                    <a:lstStyle/>
                    <a:p>
                      <a:pPr algn="ctr"/>
                      <a:r>
                        <a:rPr lang="en-GB" sz="1200" dirty="0" smtClean="0"/>
                        <a:t>Annualised mortality improvement (age-standardised)</a:t>
                      </a:r>
                      <a:endParaRPr lang="en-GB" sz="1200" dirty="0"/>
                    </a:p>
                  </a:txBody>
                  <a:tcPr marL="68580" marR="68580" marT="34290" marB="34290">
                    <a:lnL w="3810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tcPr>
                </a:tc>
              </a:tr>
              <a:tr h="251460">
                <a:tc vMerge="1">
                  <a:txBody>
                    <a:bodyPr/>
                    <a:lstStyle/>
                    <a:p>
                      <a:endParaRPr lang="en-GB"/>
                    </a:p>
                  </a:txBody>
                  <a:tcPr/>
                </a:tc>
                <a:tc>
                  <a:txBody>
                    <a:bodyPr/>
                    <a:lstStyle/>
                    <a:p>
                      <a:pPr algn="ctr"/>
                      <a:r>
                        <a:rPr lang="en-GB" sz="1200" dirty="0" smtClean="0">
                          <a:solidFill>
                            <a:schemeClr val="bg1"/>
                          </a:solidFill>
                        </a:rPr>
                        <a:t>2010-2015</a:t>
                      </a:r>
                      <a:endParaRPr lang="en-GB" sz="1200" dirty="0">
                        <a:solidFill>
                          <a:schemeClr val="bg1"/>
                        </a:solidFill>
                      </a:endParaRPr>
                    </a:p>
                  </a:txBody>
                  <a:tcPr marL="68580" marR="68580" marT="34290" marB="34290">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r>
              <a:tr h="251460">
                <a:tc>
                  <a:txBody>
                    <a:bodyPr/>
                    <a:lstStyle/>
                    <a:p>
                      <a:r>
                        <a:rPr lang="en-GB" sz="1200" dirty="0" smtClean="0"/>
                        <a:t>England &amp; Wales</a:t>
                      </a:r>
                      <a:endParaRPr lang="en-GB" sz="1200" dirty="0"/>
                    </a:p>
                  </a:txBody>
                  <a:tcPr marL="68580" marR="68580" marT="34290" marB="34290"/>
                </a:tc>
                <a:tc>
                  <a:txBody>
                    <a:bodyPr/>
                    <a:lstStyle/>
                    <a:p>
                      <a:pPr algn="ctr"/>
                      <a:r>
                        <a:rPr lang="en-GB" sz="1200" dirty="0" smtClean="0"/>
                        <a:t>1.1%  </a:t>
                      </a:r>
                      <a:r>
                        <a:rPr lang="en-GB" sz="900" dirty="0" smtClean="0"/>
                        <a:t>(±0.1%)</a:t>
                      </a:r>
                      <a:endParaRPr lang="en-GB" sz="900" dirty="0"/>
                    </a:p>
                  </a:txBody>
                  <a:tcPr marL="68580" marR="68580" marT="34290" marB="34290">
                    <a:lnT w="28575" cap="flat" cmpd="sng" algn="ctr">
                      <a:solidFill>
                        <a:schemeClr val="bg1"/>
                      </a:solidFill>
                      <a:prstDash val="solid"/>
                      <a:round/>
                      <a:headEnd type="none" w="med" len="med"/>
                      <a:tailEnd type="none" w="med" len="med"/>
                    </a:lnT>
                  </a:tcPr>
                </a:tc>
              </a:tr>
              <a:tr h="251460">
                <a:tc>
                  <a:txBody>
                    <a:bodyPr/>
                    <a:lstStyle/>
                    <a:p>
                      <a:r>
                        <a:rPr lang="en-GB" sz="1200" dirty="0" smtClean="0"/>
                        <a:t>Club Vita</a:t>
                      </a:r>
                      <a:endParaRPr lang="en-GB" sz="1200" dirty="0"/>
                    </a:p>
                  </a:txBody>
                  <a:tcPr marL="68580" marR="68580" marT="34290" marB="34290"/>
                </a:tc>
                <a:tc>
                  <a:txBody>
                    <a:bodyPr/>
                    <a:lstStyle/>
                    <a:p>
                      <a:pPr algn="ctr"/>
                      <a:r>
                        <a:rPr lang="en-GB" sz="1200" dirty="0" smtClean="0"/>
                        <a:t>1.3%  </a:t>
                      </a:r>
                      <a:r>
                        <a:rPr lang="en-GB" sz="900" dirty="0" smtClean="0"/>
                        <a:t>(±0.4%)</a:t>
                      </a:r>
                      <a:endParaRPr lang="en-GB" sz="900" dirty="0"/>
                    </a:p>
                  </a:txBody>
                  <a:tcPr marL="68580" marR="68580" marT="34290" marB="34290"/>
                </a:tc>
              </a:tr>
              <a:tr h="251460">
                <a:tc>
                  <a:txBody>
                    <a:bodyPr/>
                    <a:lstStyle/>
                    <a:p>
                      <a:r>
                        <a:rPr lang="en-GB" sz="1200" b="1" dirty="0" smtClean="0">
                          <a:solidFill>
                            <a:srgbClr val="92D050"/>
                          </a:solidFill>
                        </a:rPr>
                        <a:t>Comfortable</a:t>
                      </a:r>
                      <a:endParaRPr lang="en-GB" sz="1200" b="1" dirty="0">
                        <a:solidFill>
                          <a:srgbClr val="92D050"/>
                        </a:solidFill>
                      </a:endParaRPr>
                    </a:p>
                  </a:txBody>
                  <a:tcPr marL="68580" marR="68580" marT="34290" marB="34290"/>
                </a:tc>
                <a:tc>
                  <a:txBody>
                    <a:bodyPr/>
                    <a:lstStyle/>
                    <a:p>
                      <a:pPr algn="ctr"/>
                      <a:r>
                        <a:rPr lang="en-GB" sz="1200" b="1" dirty="0" smtClean="0">
                          <a:solidFill>
                            <a:srgbClr val="92D050"/>
                          </a:solidFill>
                        </a:rPr>
                        <a:t>2.1%  </a:t>
                      </a:r>
                      <a:r>
                        <a:rPr lang="en-GB" sz="900" b="1" dirty="0" smtClean="0">
                          <a:solidFill>
                            <a:srgbClr val="92D050"/>
                          </a:solidFill>
                        </a:rPr>
                        <a:t>(±0.7%)</a:t>
                      </a:r>
                      <a:endParaRPr lang="en-GB" sz="900" b="1" dirty="0">
                        <a:solidFill>
                          <a:srgbClr val="92D050"/>
                        </a:solidFill>
                      </a:endParaRPr>
                    </a:p>
                  </a:txBody>
                  <a:tcPr marL="68580" marR="68580" marT="34290" marB="34290"/>
                </a:tc>
              </a:tr>
              <a:tr h="251460">
                <a:tc>
                  <a:txBody>
                    <a:bodyPr/>
                    <a:lstStyle/>
                    <a:p>
                      <a:r>
                        <a:rPr lang="en-GB" sz="1200" b="1" dirty="0" smtClean="0">
                          <a:solidFill>
                            <a:srgbClr val="F2016C"/>
                          </a:solidFill>
                        </a:rPr>
                        <a:t>Making-do</a:t>
                      </a:r>
                      <a:endParaRPr lang="en-GB" sz="1200" b="1" dirty="0">
                        <a:solidFill>
                          <a:srgbClr val="F2016C"/>
                        </a:solidFill>
                      </a:endParaRPr>
                    </a:p>
                  </a:txBody>
                  <a:tcPr marL="68580" marR="68580" marT="34290" marB="34290"/>
                </a:tc>
                <a:tc>
                  <a:txBody>
                    <a:bodyPr/>
                    <a:lstStyle/>
                    <a:p>
                      <a:pPr algn="ctr"/>
                      <a:r>
                        <a:rPr lang="en-GB" sz="1200" b="1" dirty="0" smtClean="0">
                          <a:solidFill>
                            <a:srgbClr val="F2016C"/>
                          </a:solidFill>
                        </a:rPr>
                        <a:t>0.9%  </a:t>
                      </a:r>
                      <a:r>
                        <a:rPr lang="en-GB" sz="900" b="1" dirty="0" smtClean="0">
                          <a:solidFill>
                            <a:srgbClr val="F2016C"/>
                          </a:solidFill>
                        </a:rPr>
                        <a:t>(±0.6%)</a:t>
                      </a:r>
                      <a:endParaRPr lang="en-GB" sz="900" b="1" dirty="0">
                        <a:solidFill>
                          <a:srgbClr val="F2016C"/>
                        </a:solidFill>
                      </a:endParaRPr>
                    </a:p>
                  </a:txBody>
                  <a:tcPr marL="68580" marR="68580" marT="34290" marB="34290"/>
                </a:tc>
              </a:tr>
              <a:tr h="251460">
                <a:tc>
                  <a:txBody>
                    <a:bodyPr/>
                    <a:lstStyle/>
                    <a:p>
                      <a:r>
                        <a:rPr lang="en-GB" sz="1200" b="1" dirty="0" smtClean="0">
                          <a:solidFill>
                            <a:srgbClr val="00B0F0"/>
                          </a:solidFill>
                        </a:rPr>
                        <a:t>Hard-pressed</a:t>
                      </a:r>
                      <a:endParaRPr lang="en-GB" sz="1200" b="1" dirty="0">
                        <a:solidFill>
                          <a:srgbClr val="00B0F0"/>
                        </a:solidFill>
                      </a:endParaRPr>
                    </a:p>
                  </a:txBody>
                  <a:tcPr marL="68580" marR="68580" marT="34290" marB="34290"/>
                </a:tc>
                <a:tc>
                  <a:txBody>
                    <a:bodyPr/>
                    <a:lstStyle/>
                    <a:p>
                      <a:pPr algn="ctr"/>
                      <a:r>
                        <a:rPr lang="en-GB" sz="1200" b="1" dirty="0" smtClean="0">
                          <a:solidFill>
                            <a:srgbClr val="00B0F0"/>
                          </a:solidFill>
                        </a:rPr>
                        <a:t>1.0%  </a:t>
                      </a:r>
                      <a:r>
                        <a:rPr lang="en-GB" sz="900" b="1" dirty="0" smtClean="0">
                          <a:solidFill>
                            <a:srgbClr val="00B0F0"/>
                          </a:solidFill>
                        </a:rPr>
                        <a:t>(±0.6%)</a:t>
                      </a:r>
                      <a:endParaRPr lang="en-GB" sz="900" b="1" dirty="0">
                        <a:solidFill>
                          <a:srgbClr val="00B0F0"/>
                        </a:solidFill>
                      </a:endParaRPr>
                    </a:p>
                  </a:txBody>
                  <a:tcPr marL="68580" marR="68580" marT="34290" marB="34290"/>
                </a:tc>
              </a:tr>
            </a:tbl>
          </a:graphicData>
        </a:graphic>
      </p:graphicFrame>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142" y="1758125"/>
            <a:ext cx="309872" cy="680846"/>
          </a:xfrm>
          <a:prstGeom prst="rect">
            <a:avLst/>
          </a:prstGeom>
        </p:spPr>
      </p:pic>
      <p:sp>
        <p:nvSpPr>
          <p:cNvPr id="9" name="Left Arrow 8"/>
          <p:cNvSpPr/>
          <p:nvPr/>
        </p:nvSpPr>
        <p:spPr>
          <a:xfrm>
            <a:off x="6000750" y="2947561"/>
            <a:ext cx="769231" cy="270030"/>
          </a:xfrm>
          <a:prstGeom prst="lef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ounded Rectangle 9"/>
          <p:cNvSpPr/>
          <p:nvPr/>
        </p:nvSpPr>
        <p:spPr>
          <a:xfrm>
            <a:off x="6873868" y="2839549"/>
            <a:ext cx="1620180" cy="486054"/>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smtClean="0"/>
              <a:t>~ 70</a:t>
            </a:r>
            <a:r>
              <a:rPr lang="en-GB" sz="1350" dirty="0"/>
              <a:t>% liabilities </a:t>
            </a:r>
            <a:r>
              <a:rPr lang="en-GB" sz="900" dirty="0"/>
              <a:t>(typically)</a:t>
            </a:r>
            <a:endParaRPr lang="en-GB" sz="1350" dirty="0"/>
          </a:p>
        </p:txBody>
      </p:sp>
      <p:sp>
        <p:nvSpPr>
          <p:cNvPr id="8" name="Rounded Rectangle 7"/>
          <p:cNvSpPr/>
          <p:nvPr/>
        </p:nvSpPr>
        <p:spPr>
          <a:xfrm>
            <a:off x="1975756" y="4488427"/>
            <a:ext cx="4572000" cy="536507"/>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How can we utilise this in hedging?</a:t>
            </a:r>
            <a:endParaRPr lang="en-GB" dirty="0"/>
          </a:p>
        </p:txBody>
      </p:sp>
    </p:spTree>
    <p:extLst>
      <p:ext uri="{BB962C8B-B14F-4D97-AF65-F5344CB8AC3E}">
        <p14:creationId xmlns:p14="http://schemas.microsoft.com/office/powerpoint/2010/main" val="305540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Basis risk</a:t>
            </a:r>
            <a:br>
              <a:rPr lang="en-GB" dirty="0" smtClean="0"/>
            </a:br>
            <a:r>
              <a:rPr lang="en-GB" sz="2800" dirty="0" smtClean="0">
                <a:solidFill>
                  <a:schemeClr val="accent2"/>
                </a:solidFill>
              </a:rPr>
              <a:t>Innovating to keep it low</a:t>
            </a:r>
            <a:endParaRPr lang="en-GB" sz="2800" dirty="0">
              <a:solidFill>
                <a:schemeClr val="accent2"/>
              </a:solidFill>
            </a:endParaRPr>
          </a:p>
        </p:txBody>
      </p:sp>
      <p:sp>
        <p:nvSpPr>
          <p:cNvPr id="8" name="Right Arrow 7"/>
          <p:cNvSpPr/>
          <p:nvPr/>
        </p:nvSpPr>
        <p:spPr>
          <a:xfrm>
            <a:off x="5839259" y="2755377"/>
            <a:ext cx="1863024" cy="270030"/>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p:nvSpPr>
        <p:spPr>
          <a:xfrm>
            <a:off x="6556235" y="2701781"/>
            <a:ext cx="378000" cy="37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50" dirty="0">
              <a:solidFill>
                <a:schemeClr val="accent1"/>
              </a:solidFill>
            </a:endParaRPr>
          </a:p>
        </p:txBody>
      </p:sp>
      <p:sp>
        <p:nvSpPr>
          <p:cNvPr id="10" name="Rounded Rectangle 9"/>
          <p:cNvSpPr/>
          <p:nvPr/>
        </p:nvSpPr>
        <p:spPr>
          <a:xfrm>
            <a:off x="5839259" y="1912626"/>
            <a:ext cx="1863024" cy="65744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accent1"/>
                </a:solidFill>
              </a:rPr>
              <a:t>Club Vita</a:t>
            </a:r>
          </a:p>
          <a:p>
            <a:pPr algn="ctr"/>
            <a:r>
              <a:rPr lang="en-GB" sz="1050" i="1" dirty="0" smtClean="0">
                <a:solidFill>
                  <a:schemeClr val="accent1"/>
                </a:solidFill>
              </a:rPr>
              <a:t>Forthcoming</a:t>
            </a:r>
            <a:endParaRPr lang="en-GB" sz="1050" i="1" dirty="0">
              <a:solidFill>
                <a:schemeClr val="accent1"/>
              </a:solidFill>
            </a:endParaRPr>
          </a:p>
        </p:txBody>
      </p:sp>
      <p:sp>
        <p:nvSpPr>
          <p:cNvPr id="11" name="TextBox 10"/>
          <p:cNvSpPr txBox="1"/>
          <p:nvPr/>
        </p:nvSpPr>
        <p:spPr>
          <a:xfrm>
            <a:off x="6478269" y="2774976"/>
            <a:ext cx="521936" cy="253916"/>
          </a:xfrm>
          <a:prstGeom prst="rect">
            <a:avLst/>
          </a:prstGeom>
          <a:noFill/>
        </p:spPr>
        <p:txBody>
          <a:bodyPr wrap="square" rtlCol="0">
            <a:spAutoFit/>
          </a:bodyPr>
          <a:lstStyle/>
          <a:p>
            <a:pPr algn="ctr"/>
            <a:r>
              <a:rPr lang="en-GB" sz="1050" dirty="0">
                <a:solidFill>
                  <a:schemeClr val="accent1"/>
                </a:solidFill>
              </a:rPr>
              <a:t>2018</a:t>
            </a:r>
          </a:p>
        </p:txBody>
      </p:sp>
      <p:sp>
        <p:nvSpPr>
          <p:cNvPr id="12" name="Rounded Rectangle 11"/>
          <p:cNvSpPr/>
          <p:nvPr/>
        </p:nvSpPr>
        <p:spPr>
          <a:xfrm>
            <a:off x="5969574" y="3247998"/>
            <a:ext cx="1602395" cy="33077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smtClean="0">
                <a:solidFill>
                  <a:schemeClr val="bg1"/>
                </a:solidFill>
              </a:rPr>
              <a:t>75% </a:t>
            </a:r>
            <a:r>
              <a:rPr lang="en-GB" sz="1350" dirty="0">
                <a:solidFill>
                  <a:schemeClr val="bg1"/>
                </a:solidFill>
              </a:rPr>
              <a:t>- 90</a:t>
            </a:r>
            <a:r>
              <a:rPr lang="en-GB" sz="1350" dirty="0" smtClean="0">
                <a:solidFill>
                  <a:schemeClr val="bg1"/>
                </a:solidFill>
              </a:rPr>
              <a:t>%* </a:t>
            </a:r>
            <a:endParaRPr lang="en-GB" sz="1350" dirty="0">
              <a:solidFill>
                <a:schemeClr val="bg1"/>
              </a:solidFill>
            </a:endParaRPr>
          </a:p>
        </p:txBody>
      </p:sp>
      <p:sp>
        <p:nvSpPr>
          <p:cNvPr id="13" name="Content Placeholder 19"/>
          <p:cNvSpPr txBox="1">
            <a:spLocks/>
          </p:cNvSpPr>
          <p:nvPr/>
        </p:nvSpPr>
        <p:spPr bwMode="auto">
          <a:xfrm>
            <a:off x="5760341" y="3756301"/>
            <a:ext cx="2020858" cy="990480"/>
          </a:xfrm>
          <a:prstGeom prst="rect">
            <a:avLst/>
          </a:prstGeom>
          <a:noFill/>
          <a:ln>
            <a:solidFill>
              <a:schemeClr val="accent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69889" indent="-269889" algn="l" rtl="0" eaLnBrk="1" fontAlgn="base" hangingPunct="1">
              <a:spcBef>
                <a:spcPct val="50000"/>
              </a:spcBef>
              <a:spcAft>
                <a:spcPct val="0"/>
              </a:spcAft>
              <a:buClr>
                <a:srgbClr val="D9AB16"/>
              </a:buClr>
              <a:buChar char="•"/>
              <a:defRPr sz="2400">
                <a:solidFill>
                  <a:srgbClr val="3F4548"/>
                </a:solidFill>
                <a:latin typeface="+mn-lt"/>
                <a:ea typeface="+mn-ea"/>
                <a:cs typeface="+mn-cs"/>
              </a:defRPr>
            </a:lvl1pPr>
            <a:lvl2pPr marL="717586" indent="-268301" algn="l" rtl="0" eaLnBrk="1" fontAlgn="base" hangingPunct="1">
              <a:spcBef>
                <a:spcPct val="50000"/>
              </a:spcBef>
              <a:spcAft>
                <a:spcPct val="0"/>
              </a:spcAft>
              <a:buClr>
                <a:srgbClr val="D9AB16"/>
              </a:buClr>
              <a:buChar char="–"/>
              <a:defRPr sz="2000">
                <a:solidFill>
                  <a:srgbClr val="3F4548"/>
                </a:solidFill>
                <a:latin typeface="+mn-lt"/>
                <a:cs typeface="+mn-cs"/>
              </a:defRPr>
            </a:lvl2pPr>
            <a:lvl3pPr marL="1071617" indent="-174633" algn="l" rtl="0" eaLnBrk="1" fontAlgn="base" hangingPunct="1">
              <a:spcBef>
                <a:spcPct val="50000"/>
              </a:spcBef>
              <a:spcAft>
                <a:spcPct val="0"/>
              </a:spcAft>
              <a:buClr>
                <a:srgbClr val="D9AB16"/>
              </a:buClr>
              <a:buChar char="•"/>
              <a:defRPr>
                <a:solidFill>
                  <a:srgbClr val="3F4548"/>
                </a:solidFill>
                <a:latin typeface="+mn-lt"/>
                <a:cs typeface="+mn-cs"/>
              </a:defRPr>
            </a:lvl3pPr>
            <a:lvl4pPr marL="1433585" indent="-182573" algn="l" rtl="0" eaLnBrk="1" fontAlgn="base" hangingPunct="1">
              <a:spcBef>
                <a:spcPct val="50000"/>
              </a:spcBef>
              <a:spcAft>
                <a:spcPct val="0"/>
              </a:spcAft>
              <a:buClr>
                <a:srgbClr val="D9AB16"/>
              </a:buClr>
              <a:buChar char="–"/>
              <a:defRPr sz="1600">
                <a:solidFill>
                  <a:srgbClr val="3F4548"/>
                </a:solidFill>
                <a:latin typeface="+mn-lt"/>
                <a:cs typeface="+mn-cs"/>
              </a:defRPr>
            </a:lvl4pPr>
            <a:lvl5pPr marL="1792377" indent="-176222" algn="l" rtl="0" eaLnBrk="1" fontAlgn="base" hangingPunct="1">
              <a:spcBef>
                <a:spcPct val="50000"/>
              </a:spcBef>
              <a:spcAft>
                <a:spcPct val="0"/>
              </a:spcAft>
              <a:buClr>
                <a:srgbClr val="D9AB16"/>
              </a:buClr>
              <a:buFont typeface="Arial" pitchFamily="34" charset="0"/>
              <a:buChar char="•"/>
              <a:defRPr sz="1400">
                <a:solidFill>
                  <a:srgbClr val="3F4548"/>
                </a:solidFill>
                <a:latin typeface="+mn-lt"/>
                <a:cs typeface="+mn-cs"/>
              </a:defRPr>
            </a:lvl5pPr>
            <a:lvl6pPr marL="2249600" indent="-176222"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823" indent="-176222"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4046" indent="-176222"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269" indent="-176222"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a:buClr>
                <a:schemeClr val="accent1"/>
              </a:buClr>
            </a:pPr>
            <a:r>
              <a:rPr lang="en-GB" sz="1050" kern="0" dirty="0"/>
              <a:t>Portfolio level</a:t>
            </a:r>
          </a:p>
          <a:p>
            <a:pPr>
              <a:buClr>
                <a:schemeClr val="accent1"/>
              </a:buClr>
            </a:pPr>
            <a:r>
              <a:rPr lang="en-GB" sz="1050" kern="0" dirty="0"/>
              <a:t>Variety of metrics</a:t>
            </a:r>
          </a:p>
          <a:p>
            <a:pPr marL="0" indent="0">
              <a:buNone/>
            </a:pPr>
            <a:r>
              <a:rPr lang="en-GB" sz="900" i="1" kern="0" dirty="0" smtClean="0"/>
              <a:t>*Indicative </a:t>
            </a:r>
            <a:r>
              <a:rPr lang="en-GB" sz="900" i="1" kern="0" dirty="0"/>
              <a:t>results </a:t>
            </a:r>
            <a:r>
              <a:rPr lang="en-GB" sz="900" i="1" kern="0" dirty="0" smtClean="0"/>
              <a:t>for a selection of </a:t>
            </a:r>
            <a:r>
              <a:rPr lang="en-GB" sz="900" i="1" kern="0" dirty="0"/>
              <a:t>large portfolios. Subject to detailed review and stress testing of modelling.</a:t>
            </a:r>
          </a:p>
        </p:txBody>
      </p:sp>
      <p:sp>
        <p:nvSpPr>
          <p:cNvPr id="334" name="Rounded Rectangle 333"/>
          <p:cNvSpPr/>
          <p:nvPr/>
        </p:nvSpPr>
        <p:spPr>
          <a:xfrm>
            <a:off x="548553" y="2356030"/>
            <a:ext cx="1944216" cy="258513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5" name="Rounded Rectangle 334"/>
          <p:cNvSpPr/>
          <p:nvPr/>
        </p:nvSpPr>
        <p:spPr>
          <a:xfrm>
            <a:off x="3044922" y="2356030"/>
            <a:ext cx="1980626" cy="258513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7" name="Rounded Rectangle 336"/>
          <p:cNvSpPr/>
          <p:nvPr/>
        </p:nvSpPr>
        <p:spPr>
          <a:xfrm>
            <a:off x="3051830" y="1916832"/>
            <a:ext cx="1998222" cy="27003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1"/>
                </a:solidFill>
              </a:rPr>
              <a:t>Portfolio</a:t>
            </a:r>
          </a:p>
        </p:txBody>
      </p:sp>
      <p:pic>
        <p:nvPicPr>
          <p:cNvPr id="470" name="Picture 469"/>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3396823" y="3446291"/>
            <a:ext cx="54971" cy="130647"/>
          </a:xfrm>
          <a:prstGeom prst="rect">
            <a:avLst/>
          </a:prstGeom>
        </p:spPr>
      </p:pic>
      <p:pic>
        <p:nvPicPr>
          <p:cNvPr id="471" name="Picture 470"/>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3504835" y="3446291"/>
            <a:ext cx="54971" cy="130647"/>
          </a:xfrm>
          <a:prstGeom prst="rect">
            <a:avLst/>
          </a:prstGeom>
        </p:spPr>
      </p:pic>
      <p:pic>
        <p:nvPicPr>
          <p:cNvPr id="472" name="Picture 471"/>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3612847" y="3446291"/>
            <a:ext cx="54971" cy="130647"/>
          </a:xfrm>
          <a:prstGeom prst="rect">
            <a:avLst/>
          </a:prstGeom>
        </p:spPr>
      </p:pic>
      <p:pic>
        <p:nvPicPr>
          <p:cNvPr id="473" name="Picture 472"/>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3723152" y="3442265"/>
            <a:ext cx="58965" cy="134673"/>
          </a:xfrm>
          <a:prstGeom prst="rect">
            <a:avLst/>
          </a:prstGeom>
        </p:spPr>
      </p:pic>
      <p:pic>
        <p:nvPicPr>
          <p:cNvPr id="474" name="Picture 473"/>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3836875" y="3446291"/>
            <a:ext cx="54971" cy="130647"/>
          </a:xfrm>
          <a:prstGeom prst="rect">
            <a:avLst/>
          </a:prstGeom>
        </p:spPr>
      </p:pic>
      <p:pic>
        <p:nvPicPr>
          <p:cNvPr id="475" name="Picture 474"/>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3944887" y="3446291"/>
            <a:ext cx="54971" cy="130647"/>
          </a:xfrm>
          <a:prstGeom prst="rect">
            <a:avLst/>
          </a:prstGeom>
        </p:spPr>
      </p:pic>
      <p:pic>
        <p:nvPicPr>
          <p:cNvPr id="476" name="Picture 475"/>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4052899" y="3446291"/>
            <a:ext cx="54971" cy="130647"/>
          </a:xfrm>
          <a:prstGeom prst="rect">
            <a:avLst/>
          </a:prstGeom>
        </p:spPr>
      </p:pic>
      <p:pic>
        <p:nvPicPr>
          <p:cNvPr id="477" name="Picture 476"/>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4163204" y="3442265"/>
            <a:ext cx="58965" cy="134673"/>
          </a:xfrm>
          <a:prstGeom prst="rect">
            <a:avLst/>
          </a:prstGeom>
        </p:spPr>
      </p:pic>
      <p:pic>
        <p:nvPicPr>
          <p:cNvPr id="478" name="Picture 477"/>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4271063" y="3443377"/>
            <a:ext cx="59118" cy="133561"/>
          </a:xfrm>
          <a:prstGeom prst="rect">
            <a:avLst/>
          </a:prstGeom>
        </p:spPr>
      </p:pic>
      <p:pic>
        <p:nvPicPr>
          <p:cNvPr id="479" name="Picture 478"/>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4389535" y="3446291"/>
            <a:ext cx="54971" cy="130647"/>
          </a:xfrm>
          <a:prstGeom prst="rect">
            <a:avLst/>
          </a:prstGeom>
        </p:spPr>
      </p:pic>
      <p:pic>
        <p:nvPicPr>
          <p:cNvPr id="480" name="Picture 479"/>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4497547" y="3446291"/>
            <a:ext cx="54971" cy="130647"/>
          </a:xfrm>
          <a:prstGeom prst="rect">
            <a:avLst/>
          </a:prstGeom>
        </p:spPr>
      </p:pic>
      <p:pic>
        <p:nvPicPr>
          <p:cNvPr id="481" name="Picture 480"/>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4605559" y="3446291"/>
            <a:ext cx="54971" cy="130647"/>
          </a:xfrm>
          <a:prstGeom prst="rect">
            <a:avLst/>
          </a:prstGeom>
        </p:spPr>
      </p:pic>
      <p:pic>
        <p:nvPicPr>
          <p:cNvPr id="482" name="Picture 481"/>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3395863" y="3709009"/>
            <a:ext cx="54971" cy="130647"/>
          </a:xfrm>
          <a:prstGeom prst="rect">
            <a:avLst/>
          </a:prstGeom>
        </p:spPr>
      </p:pic>
      <p:pic>
        <p:nvPicPr>
          <p:cNvPr id="483" name="Picture 482"/>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3503875" y="3709009"/>
            <a:ext cx="54971" cy="130647"/>
          </a:xfrm>
          <a:prstGeom prst="rect">
            <a:avLst/>
          </a:prstGeom>
        </p:spPr>
      </p:pic>
      <p:pic>
        <p:nvPicPr>
          <p:cNvPr id="484" name="Picture 483"/>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3611887" y="3709009"/>
            <a:ext cx="54971" cy="130647"/>
          </a:xfrm>
          <a:prstGeom prst="rect">
            <a:avLst/>
          </a:prstGeom>
        </p:spPr>
      </p:pic>
      <p:pic>
        <p:nvPicPr>
          <p:cNvPr id="485" name="Picture 484"/>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3722192" y="3704983"/>
            <a:ext cx="58965" cy="134673"/>
          </a:xfrm>
          <a:prstGeom prst="rect">
            <a:avLst/>
          </a:prstGeom>
        </p:spPr>
      </p:pic>
      <p:pic>
        <p:nvPicPr>
          <p:cNvPr id="486" name="Picture 485"/>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3835914" y="3709009"/>
            <a:ext cx="54971" cy="130647"/>
          </a:xfrm>
          <a:prstGeom prst="rect">
            <a:avLst/>
          </a:prstGeom>
        </p:spPr>
      </p:pic>
      <p:pic>
        <p:nvPicPr>
          <p:cNvPr id="487" name="Picture 486"/>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3943926" y="3709009"/>
            <a:ext cx="54971" cy="130647"/>
          </a:xfrm>
          <a:prstGeom prst="rect">
            <a:avLst/>
          </a:prstGeom>
        </p:spPr>
      </p:pic>
      <p:pic>
        <p:nvPicPr>
          <p:cNvPr id="488" name="Picture 487"/>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4051938" y="3709009"/>
            <a:ext cx="54971" cy="130647"/>
          </a:xfrm>
          <a:prstGeom prst="rect">
            <a:avLst/>
          </a:prstGeom>
        </p:spPr>
      </p:pic>
      <p:pic>
        <p:nvPicPr>
          <p:cNvPr id="489" name="Picture 488"/>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4162243" y="3704983"/>
            <a:ext cx="58965" cy="134673"/>
          </a:xfrm>
          <a:prstGeom prst="rect">
            <a:avLst/>
          </a:prstGeom>
        </p:spPr>
      </p:pic>
      <p:pic>
        <p:nvPicPr>
          <p:cNvPr id="490" name="Picture 489"/>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4270102" y="3706095"/>
            <a:ext cx="59118" cy="133561"/>
          </a:xfrm>
          <a:prstGeom prst="rect">
            <a:avLst/>
          </a:prstGeom>
        </p:spPr>
      </p:pic>
      <p:pic>
        <p:nvPicPr>
          <p:cNvPr id="491" name="Picture 490"/>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4388575" y="3709009"/>
            <a:ext cx="54971" cy="130647"/>
          </a:xfrm>
          <a:prstGeom prst="rect">
            <a:avLst/>
          </a:prstGeom>
        </p:spPr>
      </p:pic>
      <p:pic>
        <p:nvPicPr>
          <p:cNvPr id="492" name="Picture 491"/>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4496587" y="3709009"/>
            <a:ext cx="54971" cy="130647"/>
          </a:xfrm>
          <a:prstGeom prst="rect">
            <a:avLst/>
          </a:prstGeom>
        </p:spPr>
      </p:pic>
      <p:pic>
        <p:nvPicPr>
          <p:cNvPr id="493" name="Picture 492"/>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4604599" y="3709009"/>
            <a:ext cx="54971" cy="130647"/>
          </a:xfrm>
          <a:prstGeom prst="rect">
            <a:avLst/>
          </a:prstGeom>
        </p:spPr>
      </p:pic>
      <p:pic>
        <p:nvPicPr>
          <p:cNvPr id="172" name="Picture 171"/>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037729" y="2510898"/>
            <a:ext cx="59118" cy="133561"/>
          </a:xfrm>
          <a:prstGeom prst="rect">
            <a:avLst/>
          </a:prstGeom>
        </p:spPr>
      </p:pic>
      <p:pic>
        <p:nvPicPr>
          <p:cNvPr id="173" name="Picture 172"/>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953598" y="2510898"/>
            <a:ext cx="54971" cy="130647"/>
          </a:xfrm>
          <a:prstGeom prst="rect">
            <a:avLst/>
          </a:prstGeom>
        </p:spPr>
      </p:pic>
      <p:pic>
        <p:nvPicPr>
          <p:cNvPr id="174" name="Picture 173"/>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865472" y="2510898"/>
            <a:ext cx="58965" cy="134673"/>
          </a:xfrm>
          <a:prstGeom prst="rect">
            <a:avLst/>
          </a:prstGeom>
        </p:spPr>
      </p:pic>
      <p:pic>
        <p:nvPicPr>
          <p:cNvPr id="175" name="Picture 174"/>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298648" y="2510898"/>
            <a:ext cx="59118" cy="133561"/>
          </a:xfrm>
          <a:prstGeom prst="rect">
            <a:avLst/>
          </a:prstGeom>
        </p:spPr>
      </p:pic>
      <p:pic>
        <p:nvPicPr>
          <p:cNvPr id="176" name="Picture 175"/>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214517" y="2510898"/>
            <a:ext cx="54971" cy="130647"/>
          </a:xfrm>
          <a:prstGeom prst="rect">
            <a:avLst/>
          </a:prstGeom>
        </p:spPr>
      </p:pic>
      <p:pic>
        <p:nvPicPr>
          <p:cNvPr id="177" name="Picture 176"/>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126391" y="2510898"/>
            <a:ext cx="58965" cy="134673"/>
          </a:xfrm>
          <a:prstGeom prst="rect">
            <a:avLst/>
          </a:prstGeom>
        </p:spPr>
      </p:pic>
      <p:pic>
        <p:nvPicPr>
          <p:cNvPr id="178" name="Picture 177"/>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555190" y="2510898"/>
            <a:ext cx="59118" cy="133561"/>
          </a:xfrm>
          <a:prstGeom prst="rect">
            <a:avLst/>
          </a:prstGeom>
        </p:spPr>
      </p:pic>
      <p:pic>
        <p:nvPicPr>
          <p:cNvPr id="179" name="Picture 178"/>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471058" y="2510898"/>
            <a:ext cx="54971" cy="130647"/>
          </a:xfrm>
          <a:prstGeom prst="rect">
            <a:avLst/>
          </a:prstGeom>
        </p:spPr>
      </p:pic>
      <p:pic>
        <p:nvPicPr>
          <p:cNvPr id="180" name="Picture 179"/>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382933" y="2510898"/>
            <a:ext cx="58965" cy="134673"/>
          </a:xfrm>
          <a:prstGeom prst="rect">
            <a:avLst/>
          </a:prstGeom>
        </p:spPr>
      </p:pic>
      <p:pic>
        <p:nvPicPr>
          <p:cNvPr id="181" name="Picture 180"/>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821408" y="2510898"/>
            <a:ext cx="59118" cy="133561"/>
          </a:xfrm>
          <a:prstGeom prst="rect">
            <a:avLst/>
          </a:prstGeom>
        </p:spPr>
      </p:pic>
      <p:pic>
        <p:nvPicPr>
          <p:cNvPr id="182" name="Picture 181"/>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737277" y="2510898"/>
            <a:ext cx="54971" cy="130647"/>
          </a:xfrm>
          <a:prstGeom prst="rect">
            <a:avLst/>
          </a:prstGeom>
        </p:spPr>
      </p:pic>
      <p:pic>
        <p:nvPicPr>
          <p:cNvPr id="183" name="Picture 182"/>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649151" y="2510898"/>
            <a:ext cx="58965" cy="134673"/>
          </a:xfrm>
          <a:prstGeom prst="rect">
            <a:avLst/>
          </a:prstGeom>
        </p:spPr>
      </p:pic>
      <p:pic>
        <p:nvPicPr>
          <p:cNvPr id="184" name="Picture 183"/>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2095516" y="2510898"/>
            <a:ext cx="59118" cy="133561"/>
          </a:xfrm>
          <a:prstGeom prst="rect">
            <a:avLst/>
          </a:prstGeom>
        </p:spPr>
      </p:pic>
      <p:pic>
        <p:nvPicPr>
          <p:cNvPr id="185" name="Picture 184"/>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2011384" y="2510898"/>
            <a:ext cx="54971" cy="130647"/>
          </a:xfrm>
          <a:prstGeom prst="rect">
            <a:avLst/>
          </a:prstGeom>
        </p:spPr>
      </p:pic>
      <p:pic>
        <p:nvPicPr>
          <p:cNvPr id="186" name="Picture 185"/>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923259" y="2510898"/>
            <a:ext cx="58965" cy="134673"/>
          </a:xfrm>
          <a:prstGeom prst="rect">
            <a:avLst/>
          </a:prstGeom>
        </p:spPr>
      </p:pic>
      <p:pic>
        <p:nvPicPr>
          <p:cNvPr id="187" name="Picture 186"/>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037729" y="2743377"/>
            <a:ext cx="59118" cy="133561"/>
          </a:xfrm>
          <a:prstGeom prst="rect">
            <a:avLst/>
          </a:prstGeom>
        </p:spPr>
      </p:pic>
      <p:pic>
        <p:nvPicPr>
          <p:cNvPr id="188" name="Picture 187"/>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953598" y="2743376"/>
            <a:ext cx="54971" cy="130647"/>
          </a:xfrm>
          <a:prstGeom prst="rect">
            <a:avLst/>
          </a:prstGeom>
        </p:spPr>
      </p:pic>
      <p:pic>
        <p:nvPicPr>
          <p:cNvPr id="189" name="Picture 188"/>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865472" y="2743376"/>
            <a:ext cx="58965" cy="134673"/>
          </a:xfrm>
          <a:prstGeom prst="rect">
            <a:avLst/>
          </a:prstGeom>
        </p:spPr>
      </p:pic>
      <p:pic>
        <p:nvPicPr>
          <p:cNvPr id="190" name="Picture 189"/>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298648" y="2743377"/>
            <a:ext cx="59118" cy="133561"/>
          </a:xfrm>
          <a:prstGeom prst="rect">
            <a:avLst/>
          </a:prstGeom>
        </p:spPr>
      </p:pic>
      <p:pic>
        <p:nvPicPr>
          <p:cNvPr id="191" name="Picture 190"/>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214517" y="2743376"/>
            <a:ext cx="54971" cy="130647"/>
          </a:xfrm>
          <a:prstGeom prst="rect">
            <a:avLst/>
          </a:prstGeom>
        </p:spPr>
      </p:pic>
      <p:pic>
        <p:nvPicPr>
          <p:cNvPr id="192" name="Picture 191"/>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126391" y="2743376"/>
            <a:ext cx="58965" cy="134673"/>
          </a:xfrm>
          <a:prstGeom prst="rect">
            <a:avLst/>
          </a:prstGeom>
        </p:spPr>
      </p:pic>
      <p:pic>
        <p:nvPicPr>
          <p:cNvPr id="193" name="Picture 192"/>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555190" y="2743377"/>
            <a:ext cx="59118" cy="133561"/>
          </a:xfrm>
          <a:prstGeom prst="rect">
            <a:avLst/>
          </a:prstGeom>
        </p:spPr>
      </p:pic>
      <p:pic>
        <p:nvPicPr>
          <p:cNvPr id="194" name="Picture 193"/>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471058" y="2743376"/>
            <a:ext cx="54971" cy="130647"/>
          </a:xfrm>
          <a:prstGeom prst="rect">
            <a:avLst/>
          </a:prstGeom>
        </p:spPr>
      </p:pic>
      <p:pic>
        <p:nvPicPr>
          <p:cNvPr id="195" name="Picture 194"/>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382933" y="2743376"/>
            <a:ext cx="58965" cy="134673"/>
          </a:xfrm>
          <a:prstGeom prst="rect">
            <a:avLst/>
          </a:prstGeom>
        </p:spPr>
      </p:pic>
      <p:pic>
        <p:nvPicPr>
          <p:cNvPr id="196" name="Picture 195"/>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821408" y="2743377"/>
            <a:ext cx="59118" cy="133561"/>
          </a:xfrm>
          <a:prstGeom prst="rect">
            <a:avLst/>
          </a:prstGeom>
        </p:spPr>
      </p:pic>
      <p:pic>
        <p:nvPicPr>
          <p:cNvPr id="197" name="Picture 196"/>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737277" y="2743376"/>
            <a:ext cx="54971" cy="130647"/>
          </a:xfrm>
          <a:prstGeom prst="rect">
            <a:avLst/>
          </a:prstGeom>
        </p:spPr>
      </p:pic>
      <p:pic>
        <p:nvPicPr>
          <p:cNvPr id="198" name="Picture 197"/>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649151" y="2743376"/>
            <a:ext cx="58965" cy="134673"/>
          </a:xfrm>
          <a:prstGeom prst="rect">
            <a:avLst/>
          </a:prstGeom>
        </p:spPr>
      </p:pic>
      <p:pic>
        <p:nvPicPr>
          <p:cNvPr id="199" name="Picture 198"/>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2095516" y="2743377"/>
            <a:ext cx="59118" cy="133561"/>
          </a:xfrm>
          <a:prstGeom prst="rect">
            <a:avLst/>
          </a:prstGeom>
        </p:spPr>
      </p:pic>
      <p:pic>
        <p:nvPicPr>
          <p:cNvPr id="200" name="Picture 199"/>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2011384" y="2743376"/>
            <a:ext cx="54971" cy="130647"/>
          </a:xfrm>
          <a:prstGeom prst="rect">
            <a:avLst/>
          </a:prstGeom>
        </p:spPr>
      </p:pic>
      <p:pic>
        <p:nvPicPr>
          <p:cNvPr id="201" name="Picture 200"/>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923259" y="2743376"/>
            <a:ext cx="58965" cy="134673"/>
          </a:xfrm>
          <a:prstGeom prst="rect">
            <a:avLst/>
          </a:prstGeom>
        </p:spPr>
      </p:pic>
      <p:pic>
        <p:nvPicPr>
          <p:cNvPr id="217" name="Picture 216"/>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037729" y="3300048"/>
            <a:ext cx="59118" cy="133561"/>
          </a:xfrm>
          <a:prstGeom prst="rect">
            <a:avLst/>
          </a:prstGeom>
        </p:spPr>
      </p:pic>
      <p:pic>
        <p:nvPicPr>
          <p:cNvPr id="218" name="Picture 217"/>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953598" y="3300047"/>
            <a:ext cx="54971" cy="130647"/>
          </a:xfrm>
          <a:prstGeom prst="rect">
            <a:avLst/>
          </a:prstGeom>
        </p:spPr>
      </p:pic>
      <p:pic>
        <p:nvPicPr>
          <p:cNvPr id="219" name="Picture 218"/>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865472" y="3300047"/>
            <a:ext cx="58965" cy="134673"/>
          </a:xfrm>
          <a:prstGeom prst="rect">
            <a:avLst/>
          </a:prstGeom>
        </p:spPr>
      </p:pic>
      <p:pic>
        <p:nvPicPr>
          <p:cNvPr id="220" name="Picture 219"/>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298648" y="3300048"/>
            <a:ext cx="59118" cy="133561"/>
          </a:xfrm>
          <a:prstGeom prst="rect">
            <a:avLst/>
          </a:prstGeom>
        </p:spPr>
      </p:pic>
      <p:pic>
        <p:nvPicPr>
          <p:cNvPr id="221" name="Picture 220"/>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214517" y="3300047"/>
            <a:ext cx="54971" cy="130647"/>
          </a:xfrm>
          <a:prstGeom prst="rect">
            <a:avLst/>
          </a:prstGeom>
        </p:spPr>
      </p:pic>
      <p:pic>
        <p:nvPicPr>
          <p:cNvPr id="222" name="Picture 221"/>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126391" y="3300047"/>
            <a:ext cx="58965" cy="134673"/>
          </a:xfrm>
          <a:prstGeom prst="rect">
            <a:avLst/>
          </a:prstGeom>
        </p:spPr>
      </p:pic>
      <p:pic>
        <p:nvPicPr>
          <p:cNvPr id="223" name="Picture 222"/>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555190" y="3300048"/>
            <a:ext cx="59118" cy="133561"/>
          </a:xfrm>
          <a:prstGeom prst="rect">
            <a:avLst/>
          </a:prstGeom>
        </p:spPr>
      </p:pic>
      <p:pic>
        <p:nvPicPr>
          <p:cNvPr id="224" name="Picture 223"/>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471058" y="3300047"/>
            <a:ext cx="54971" cy="130647"/>
          </a:xfrm>
          <a:prstGeom prst="rect">
            <a:avLst/>
          </a:prstGeom>
        </p:spPr>
      </p:pic>
      <p:pic>
        <p:nvPicPr>
          <p:cNvPr id="225" name="Picture 224"/>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382933" y="3300047"/>
            <a:ext cx="58965" cy="134673"/>
          </a:xfrm>
          <a:prstGeom prst="rect">
            <a:avLst/>
          </a:prstGeom>
        </p:spPr>
      </p:pic>
      <p:pic>
        <p:nvPicPr>
          <p:cNvPr id="226" name="Picture 225"/>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821408" y="3300048"/>
            <a:ext cx="59118" cy="133561"/>
          </a:xfrm>
          <a:prstGeom prst="rect">
            <a:avLst/>
          </a:prstGeom>
        </p:spPr>
      </p:pic>
      <p:pic>
        <p:nvPicPr>
          <p:cNvPr id="227" name="Picture 226"/>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737277" y="3300047"/>
            <a:ext cx="54971" cy="130647"/>
          </a:xfrm>
          <a:prstGeom prst="rect">
            <a:avLst/>
          </a:prstGeom>
        </p:spPr>
      </p:pic>
      <p:pic>
        <p:nvPicPr>
          <p:cNvPr id="228" name="Picture 227"/>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649151" y="3300047"/>
            <a:ext cx="58965" cy="134673"/>
          </a:xfrm>
          <a:prstGeom prst="rect">
            <a:avLst/>
          </a:prstGeom>
        </p:spPr>
      </p:pic>
      <p:pic>
        <p:nvPicPr>
          <p:cNvPr id="229" name="Picture 228"/>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2095516" y="3300048"/>
            <a:ext cx="59118" cy="133561"/>
          </a:xfrm>
          <a:prstGeom prst="rect">
            <a:avLst/>
          </a:prstGeom>
        </p:spPr>
      </p:pic>
      <p:pic>
        <p:nvPicPr>
          <p:cNvPr id="230" name="Picture 229"/>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2011384" y="3300047"/>
            <a:ext cx="54971" cy="130647"/>
          </a:xfrm>
          <a:prstGeom prst="rect">
            <a:avLst/>
          </a:prstGeom>
        </p:spPr>
      </p:pic>
      <p:pic>
        <p:nvPicPr>
          <p:cNvPr id="231" name="Picture 230"/>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923259" y="3300047"/>
            <a:ext cx="58965" cy="134673"/>
          </a:xfrm>
          <a:prstGeom prst="rect">
            <a:avLst/>
          </a:prstGeom>
        </p:spPr>
      </p:pic>
      <p:pic>
        <p:nvPicPr>
          <p:cNvPr id="232" name="Picture 231"/>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037729" y="3574088"/>
            <a:ext cx="59118" cy="133561"/>
          </a:xfrm>
          <a:prstGeom prst="rect">
            <a:avLst/>
          </a:prstGeom>
        </p:spPr>
      </p:pic>
      <p:pic>
        <p:nvPicPr>
          <p:cNvPr id="233" name="Picture 232"/>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953598" y="3574088"/>
            <a:ext cx="54971" cy="130647"/>
          </a:xfrm>
          <a:prstGeom prst="rect">
            <a:avLst/>
          </a:prstGeom>
        </p:spPr>
      </p:pic>
      <p:pic>
        <p:nvPicPr>
          <p:cNvPr id="234" name="Picture 233"/>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865472" y="3574088"/>
            <a:ext cx="58965" cy="134673"/>
          </a:xfrm>
          <a:prstGeom prst="rect">
            <a:avLst/>
          </a:prstGeom>
        </p:spPr>
      </p:pic>
      <p:pic>
        <p:nvPicPr>
          <p:cNvPr id="235" name="Picture 234"/>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298648" y="3574088"/>
            <a:ext cx="59118" cy="133561"/>
          </a:xfrm>
          <a:prstGeom prst="rect">
            <a:avLst/>
          </a:prstGeom>
        </p:spPr>
      </p:pic>
      <p:pic>
        <p:nvPicPr>
          <p:cNvPr id="236" name="Picture 235"/>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214517" y="3574088"/>
            <a:ext cx="54971" cy="130647"/>
          </a:xfrm>
          <a:prstGeom prst="rect">
            <a:avLst/>
          </a:prstGeom>
        </p:spPr>
      </p:pic>
      <p:pic>
        <p:nvPicPr>
          <p:cNvPr id="237" name="Picture 236"/>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126391" y="3574088"/>
            <a:ext cx="58965" cy="134673"/>
          </a:xfrm>
          <a:prstGeom prst="rect">
            <a:avLst/>
          </a:prstGeom>
        </p:spPr>
      </p:pic>
      <p:pic>
        <p:nvPicPr>
          <p:cNvPr id="238" name="Picture 237"/>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555190" y="3574088"/>
            <a:ext cx="59118" cy="133561"/>
          </a:xfrm>
          <a:prstGeom prst="rect">
            <a:avLst/>
          </a:prstGeom>
        </p:spPr>
      </p:pic>
      <p:pic>
        <p:nvPicPr>
          <p:cNvPr id="239" name="Picture 238"/>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471058" y="3574088"/>
            <a:ext cx="54971" cy="130647"/>
          </a:xfrm>
          <a:prstGeom prst="rect">
            <a:avLst/>
          </a:prstGeom>
        </p:spPr>
      </p:pic>
      <p:pic>
        <p:nvPicPr>
          <p:cNvPr id="240" name="Picture 239"/>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382933" y="3574088"/>
            <a:ext cx="58965" cy="134673"/>
          </a:xfrm>
          <a:prstGeom prst="rect">
            <a:avLst/>
          </a:prstGeom>
        </p:spPr>
      </p:pic>
      <p:pic>
        <p:nvPicPr>
          <p:cNvPr id="241" name="Picture 240"/>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821408" y="3574088"/>
            <a:ext cx="59118" cy="133561"/>
          </a:xfrm>
          <a:prstGeom prst="rect">
            <a:avLst/>
          </a:prstGeom>
        </p:spPr>
      </p:pic>
      <p:pic>
        <p:nvPicPr>
          <p:cNvPr id="242" name="Picture 241"/>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737277" y="3574088"/>
            <a:ext cx="54971" cy="130647"/>
          </a:xfrm>
          <a:prstGeom prst="rect">
            <a:avLst/>
          </a:prstGeom>
        </p:spPr>
      </p:pic>
      <p:pic>
        <p:nvPicPr>
          <p:cNvPr id="243" name="Picture 242"/>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649151" y="3574088"/>
            <a:ext cx="58965" cy="134673"/>
          </a:xfrm>
          <a:prstGeom prst="rect">
            <a:avLst/>
          </a:prstGeom>
        </p:spPr>
      </p:pic>
      <p:pic>
        <p:nvPicPr>
          <p:cNvPr id="244" name="Picture 243"/>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2095516" y="3574088"/>
            <a:ext cx="59118" cy="133561"/>
          </a:xfrm>
          <a:prstGeom prst="rect">
            <a:avLst/>
          </a:prstGeom>
        </p:spPr>
      </p:pic>
      <p:pic>
        <p:nvPicPr>
          <p:cNvPr id="245" name="Picture 244"/>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2011384" y="3574088"/>
            <a:ext cx="54971" cy="130647"/>
          </a:xfrm>
          <a:prstGeom prst="rect">
            <a:avLst/>
          </a:prstGeom>
        </p:spPr>
      </p:pic>
      <p:pic>
        <p:nvPicPr>
          <p:cNvPr id="246" name="Picture 245"/>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923259" y="3574088"/>
            <a:ext cx="58965" cy="134673"/>
          </a:xfrm>
          <a:prstGeom prst="rect">
            <a:avLst/>
          </a:prstGeom>
        </p:spPr>
      </p:pic>
      <p:pic>
        <p:nvPicPr>
          <p:cNvPr id="262" name="Picture 261"/>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022843" y="4110468"/>
            <a:ext cx="59118" cy="133561"/>
          </a:xfrm>
          <a:prstGeom prst="rect">
            <a:avLst/>
          </a:prstGeom>
        </p:spPr>
      </p:pic>
      <p:pic>
        <p:nvPicPr>
          <p:cNvPr id="263" name="Picture 262"/>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938711" y="4110467"/>
            <a:ext cx="54971" cy="130647"/>
          </a:xfrm>
          <a:prstGeom prst="rect">
            <a:avLst/>
          </a:prstGeom>
        </p:spPr>
      </p:pic>
      <p:pic>
        <p:nvPicPr>
          <p:cNvPr id="264" name="Picture 263"/>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850586" y="4110467"/>
            <a:ext cx="58965" cy="134673"/>
          </a:xfrm>
          <a:prstGeom prst="rect">
            <a:avLst/>
          </a:prstGeom>
        </p:spPr>
      </p:pic>
      <p:pic>
        <p:nvPicPr>
          <p:cNvPr id="265" name="Picture 264"/>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283762" y="4110468"/>
            <a:ext cx="59118" cy="133561"/>
          </a:xfrm>
          <a:prstGeom prst="rect">
            <a:avLst/>
          </a:prstGeom>
        </p:spPr>
      </p:pic>
      <p:pic>
        <p:nvPicPr>
          <p:cNvPr id="266" name="Picture 265"/>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199630" y="4110467"/>
            <a:ext cx="54971" cy="130647"/>
          </a:xfrm>
          <a:prstGeom prst="rect">
            <a:avLst/>
          </a:prstGeom>
        </p:spPr>
      </p:pic>
      <p:pic>
        <p:nvPicPr>
          <p:cNvPr id="267" name="Picture 266"/>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111505" y="4110467"/>
            <a:ext cx="58965" cy="134673"/>
          </a:xfrm>
          <a:prstGeom prst="rect">
            <a:avLst/>
          </a:prstGeom>
        </p:spPr>
      </p:pic>
      <p:pic>
        <p:nvPicPr>
          <p:cNvPr id="268" name="Picture 267"/>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540303" y="4110468"/>
            <a:ext cx="59118" cy="133561"/>
          </a:xfrm>
          <a:prstGeom prst="rect">
            <a:avLst/>
          </a:prstGeom>
        </p:spPr>
      </p:pic>
      <p:pic>
        <p:nvPicPr>
          <p:cNvPr id="269" name="Picture 268"/>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456171" y="4110467"/>
            <a:ext cx="54971" cy="130647"/>
          </a:xfrm>
          <a:prstGeom prst="rect">
            <a:avLst/>
          </a:prstGeom>
        </p:spPr>
      </p:pic>
      <p:pic>
        <p:nvPicPr>
          <p:cNvPr id="270" name="Picture 269"/>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368046" y="4110467"/>
            <a:ext cx="58965" cy="134673"/>
          </a:xfrm>
          <a:prstGeom prst="rect">
            <a:avLst/>
          </a:prstGeom>
        </p:spPr>
      </p:pic>
      <p:pic>
        <p:nvPicPr>
          <p:cNvPr id="271" name="Picture 270"/>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806521" y="4110468"/>
            <a:ext cx="59118" cy="133561"/>
          </a:xfrm>
          <a:prstGeom prst="rect">
            <a:avLst/>
          </a:prstGeom>
        </p:spPr>
      </p:pic>
      <p:pic>
        <p:nvPicPr>
          <p:cNvPr id="272" name="Picture 271"/>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722390" y="4110467"/>
            <a:ext cx="54971" cy="130647"/>
          </a:xfrm>
          <a:prstGeom prst="rect">
            <a:avLst/>
          </a:prstGeom>
        </p:spPr>
      </p:pic>
      <p:pic>
        <p:nvPicPr>
          <p:cNvPr id="273" name="Picture 272"/>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634264" y="4110467"/>
            <a:ext cx="58965" cy="134673"/>
          </a:xfrm>
          <a:prstGeom prst="rect">
            <a:avLst/>
          </a:prstGeom>
        </p:spPr>
      </p:pic>
      <p:pic>
        <p:nvPicPr>
          <p:cNvPr id="274" name="Picture 273"/>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2080629" y="4110468"/>
            <a:ext cx="59118" cy="133561"/>
          </a:xfrm>
          <a:prstGeom prst="rect">
            <a:avLst/>
          </a:prstGeom>
        </p:spPr>
      </p:pic>
      <p:pic>
        <p:nvPicPr>
          <p:cNvPr id="275" name="Picture 274"/>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996498" y="4110467"/>
            <a:ext cx="54971" cy="130647"/>
          </a:xfrm>
          <a:prstGeom prst="rect">
            <a:avLst/>
          </a:prstGeom>
        </p:spPr>
      </p:pic>
      <p:pic>
        <p:nvPicPr>
          <p:cNvPr id="276" name="Picture 275"/>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908372" y="4110467"/>
            <a:ext cx="58965" cy="134673"/>
          </a:xfrm>
          <a:prstGeom prst="rect">
            <a:avLst/>
          </a:prstGeom>
        </p:spPr>
      </p:pic>
      <p:pic>
        <p:nvPicPr>
          <p:cNvPr id="277" name="Picture 276"/>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037729" y="4381593"/>
            <a:ext cx="59118" cy="133561"/>
          </a:xfrm>
          <a:prstGeom prst="rect">
            <a:avLst/>
          </a:prstGeom>
        </p:spPr>
      </p:pic>
      <p:pic>
        <p:nvPicPr>
          <p:cNvPr id="278" name="Picture 277"/>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953598" y="4381593"/>
            <a:ext cx="54971" cy="130647"/>
          </a:xfrm>
          <a:prstGeom prst="rect">
            <a:avLst/>
          </a:prstGeom>
        </p:spPr>
      </p:pic>
      <p:pic>
        <p:nvPicPr>
          <p:cNvPr id="279" name="Picture 278"/>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865472" y="4381593"/>
            <a:ext cx="58965" cy="134673"/>
          </a:xfrm>
          <a:prstGeom prst="rect">
            <a:avLst/>
          </a:prstGeom>
        </p:spPr>
      </p:pic>
      <p:pic>
        <p:nvPicPr>
          <p:cNvPr id="280" name="Picture 279"/>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298648" y="4381593"/>
            <a:ext cx="59118" cy="133561"/>
          </a:xfrm>
          <a:prstGeom prst="rect">
            <a:avLst/>
          </a:prstGeom>
        </p:spPr>
      </p:pic>
      <p:pic>
        <p:nvPicPr>
          <p:cNvPr id="281" name="Picture 280"/>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214517" y="4381593"/>
            <a:ext cx="54971" cy="130647"/>
          </a:xfrm>
          <a:prstGeom prst="rect">
            <a:avLst/>
          </a:prstGeom>
        </p:spPr>
      </p:pic>
      <p:pic>
        <p:nvPicPr>
          <p:cNvPr id="282" name="Picture 281"/>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126391" y="4381593"/>
            <a:ext cx="58965" cy="134673"/>
          </a:xfrm>
          <a:prstGeom prst="rect">
            <a:avLst/>
          </a:prstGeom>
        </p:spPr>
      </p:pic>
      <p:pic>
        <p:nvPicPr>
          <p:cNvPr id="283" name="Picture 282"/>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555190" y="4381593"/>
            <a:ext cx="59118" cy="133561"/>
          </a:xfrm>
          <a:prstGeom prst="rect">
            <a:avLst/>
          </a:prstGeom>
        </p:spPr>
      </p:pic>
      <p:pic>
        <p:nvPicPr>
          <p:cNvPr id="284" name="Picture 283"/>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471058" y="4381593"/>
            <a:ext cx="54971" cy="130647"/>
          </a:xfrm>
          <a:prstGeom prst="rect">
            <a:avLst/>
          </a:prstGeom>
        </p:spPr>
      </p:pic>
      <p:pic>
        <p:nvPicPr>
          <p:cNvPr id="285" name="Picture 284"/>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382933" y="4381593"/>
            <a:ext cx="58965" cy="134673"/>
          </a:xfrm>
          <a:prstGeom prst="rect">
            <a:avLst/>
          </a:prstGeom>
        </p:spPr>
      </p:pic>
      <p:pic>
        <p:nvPicPr>
          <p:cNvPr id="286" name="Picture 285"/>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821408" y="4381593"/>
            <a:ext cx="59118" cy="133561"/>
          </a:xfrm>
          <a:prstGeom prst="rect">
            <a:avLst/>
          </a:prstGeom>
        </p:spPr>
      </p:pic>
      <p:pic>
        <p:nvPicPr>
          <p:cNvPr id="287" name="Picture 286"/>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737277" y="4381593"/>
            <a:ext cx="54971" cy="130647"/>
          </a:xfrm>
          <a:prstGeom prst="rect">
            <a:avLst/>
          </a:prstGeom>
        </p:spPr>
      </p:pic>
      <p:pic>
        <p:nvPicPr>
          <p:cNvPr id="288" name="Picture 287"/>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649151" y="4381593"/>
            <a:ext cx="58965" cy="134673"/>
          </a:xfrm>
          <a:prstGeom prst="rect">
            <a:avLst/>
          </a:prstGeom>
        </p:spPr>
      </p:pic>
      <p:pic>
        <p:nvPicPr>
          <p:cNvPr id="289" name="Picture 288"/>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2095516" y="4381593"/>
            <a:ext cx="59118" cy="133561"/>
          </a:xfrm>
          <a:prstGeom prst="rect">
            <a:avLst/>
          </a:prstGeom>
        </p:spPr>
      </p:pic>
      <p:pic>
        <p:nvPicPr>
          <p:cNvPr id="290" name="Picture 289"/>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2011384" y="4381593"/>
            <a:ext cx="54971" cy="130647"/>
          </a:xfrm>
          <a:prstGeom prst="rect">
            <a:avLst/>
          </a:prstGeom>
        </p:spPr>
      </p:pic>
      <p:pic>
        <p:nvPicPr>
          <p:cNvPr id="291" name="Picture 290"/>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923259" y="4381593"/>
            <a:ext cx="58965" cy="134673"/>
          </a:xfrm>
          <a:prstGeom prst="rect">
            <a:avLst/>
          </a:prstGeom>
        </p:spPr>
      </p:pic>
      <p:pic>
        <p:nvPicPr>
          <p:cNvPr id="292" name="Picture 291"/>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030286" y="4616134"/>
            <a:ext cx="59118" cy="133561"/>
          </a:xfrm>
          <a:prstGeom prst="rect">
            <a:avLst/>
          </a:prstGeom>
        </p:spPr>
      </p:pic>
      <p:pic>
        <p:nvPicPr>
          <p:cNvPr id="293" name="Picture 292"/>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946155" y="4616134"/>
            <a:ext cx="54971" cy="130647"/>
          </a:xfrm>
          <a:prstGeom prst="rect">
            <a:avLst/>
          </a:prstGeom>
        </p:spPr>
      </p:pic>
      <p:pic>
        <p:nvPicPr>
          <p:cNvPr id="294" name="Picture 293"/>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858029" y="4616134"/>
            <a:ext cx="58965" cy="134673"/>
          </a:xfrm>
          <a:prstGeom prst="rect">
            <a:avLst/>
          </a:prstGeom>
        </p:spPr>
      </p:pic>
      <p:pic>
        <p:nvPicPr>
          <p:cNvPr id="295" name="Picture 294"/>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291205" y="4616134"/>
            <a:ext cx="59118" cy="133561"/>
          </a:xfrm>
          <a:prstGeom prst="rect">
            <a:avLst/>
          </a:prstGeom>
        </p:spPr>
      </p:pic>
      <p:pic>
        <p:nvPicPr>
          <p:cNvPr id="296" name="Picture 295"/>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207074" y="4616134"/>
            <a:ext cx="54971" cy="130647"/>
          </a:xfrm>
          <a:prstGeom prst="rect">
            <a:avLst/>
          </a:prstGeom>
        </p:spPr>
      </p:pic>
      <p:pic>
        <p:nvPicPr>
          <p:cNvPr id="297" name="Picture 296"/>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118948" y="4616134"/>
            <a:ext cx="58965" cy="134673"/>
          </a:xfrm>
          <a:prstGeom prst="rect">
            <a:avLst/>
          </a:prstGeom>
        </p:spPr>
      </p:pic>
      <p:pic>
        <p:nvPicPr>
          <p:cNvPr id="298" name="Picture 297"/>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547747" y="4616134"/>
            <a:ext cx="59118" cy="133561"/>
          </a:xfrm>
          <a:prstGeom prst="rect">
            <a:avLst/>
          </a:prstGeom>
        </p:spPr>
      </p:pic>
      <p:pic>
        <p:nvPicPr>
          <p:cNvPr id="299" name="Picture 298"/>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463615" y="4616134"/>
            <a:ext cx="54971" cy="130647"/>
          </a:xfrm>
          <a:prstGeom prst="rect">
            <a:avLst/>
          </a:prstGeom>
        </p:spPr>
      </p:pic>
      <p:pic>
        <p:nvPicPr>
          <p:cNvPr id="300" name="Picture 299"/>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375490" y="4616134"/>
            <a:ext cx="58965" cy="134673"/>
          </a:xfrm>
          <a:prstGeom prst="rect">
            <a:avLst/>
          </a:prstGeom>
        </p:spPr>
      </p:pic>
      <p:pic>
        <p:nvPicPr>
          <p:cNvPr id="301" name="Picture 300"/>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813965" y="4616134"/>
            <a:ext cx="59118" cy="133561"/>
          </a:xfrm>
          <a:prstGeom prst="rect">
            <a:avLst/>
          </a:prstGeom>
        </p:spPr>
      </p:pic>
      <p:pic>
        <p:nvPicPr>
          <p:cNvPr id="302" name="Picture 301"/>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729834" y="4616134"/>
            <a:ext cx="54971" cy="130647"/>
          </a:xfrm>
          <a:prstGeom prst="rect">
            <a:avLst/>
          </a:prstGeom>
        </p:spPr>
      </p:pic>
      <p:pic>
        <p:nvPicPr>
          <p:cNvPr id="303" name="Picture 302"/>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641708" y="4616134"/>
            <a:ext cx="58965" cy="134673"/>
          </a:xfrm>
          <a:prstGeom prst="rect">
            <a:avLst/>
          </a:prstGeom>
        </p:spPr>
      </p:pic>
      <p:pic>
        <p:nvPicPr>
          <p:cNvPr id="304" name="Picture 303"/>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2088073" y="4616134"/>
            <a:ext cx="59118" cy="133561"/>
          </a:xfrm>
          <a:prstGeom prst="rect">
            <a:avLst/>
          </a:prstGeom>
        </p:spPr>
      </p:pic>
      <p:pic>
        <p:nvPicPr>
          <p:cNvPr id="305" name="Picture 304"/>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2003941" y="4616134"/>
            <a:ext cx="54971" cy="130647"/>
          </a:xfrm>
          <a:prstGeom prst="rect">
            <a:avLst/>
          </a:prstGeom>
        </p:spPr>
      </p:pic>
      <p:pic>
        <p:nvPicPr>
          <p:cNvPr id="306" name="Picture 305"/>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915816" y="4616134"/>
            <a:ext cx="58965" cy="134673"/>
          </a:xfrm>
          <a:prstGeom prst="rect">
            <a:avLst/>
          </a:prstGeom>
        </p:spPr>
      </p:pic>
      <p:sp>
        <p:nvSpPr>
          <p:cNvPr id="654" name="Rounded Rectangle 653"/>
          <p:cNvSpPr/>
          <p:nvPr/>
        </p:nvSpPr>
        <p:spPr>
          <a:xfrm>
            <a:off x="757290" y="2472646"/>
            <a:ext cx="1404156" cy="648000"/>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55" name="Rounded Rectangle 654"/>
          <p:cNvSpPr/>
          <p:nvPr/>
        </p:nvSpPr>
        <p:spPr>
          <a:xfrm>
            <a:off x="548553" y="2356030"/>
            <a:ext cx="1944216" cy="258513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656" name="Rounded Rectangle 655"/>
          <p:cNvSpPr/>
          <p:nvPr/>
        </p:nvSpPr>
        <p:spPr>
          <a:xfrm>
            <a:off x="3044922" y="2356030"/>
            <a:ext cx="1980626" cy="258513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657" name="Rounded Rectangle 656"/>
          <p:cNvSpPr/>
          <p:nvPr/>
        </p:nvSpPr>
        <p:spPr>
          <a:xfrm>
            <a:off x="507467" y="1916619"/>
            <a:ext cx="1998222" cy="27003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smtClean="0">
                <a:solidFill>
                  <a:schemeClr val="bg1"/>
                </a:solidFill>
              </a:rPr>
              <a:t>Socio-economic Indices</a:t>
            </a:r>
            <a:endParaRPr lang="en-GB" sz="1350" dirty="0">
              <a:solidFill>
                <a:schemeClr val="bg1"/>
              </a:solidFill>
            </a:endParaRPr>
          </a:p>
        </p:txBody>
      </p:sp>
      <p:sp>
        <p:nvSpPr>
          <p:cNvPr id="658" name="Rounded Rectangle 657"/>
          <p:cNvSpPr/>
          <p:nvPr/>
        </p:nvSpPr>
        <p:spPr>
          <a:xfrm>
            <a:off x="3051830" y="1916832"/>
            <a:ext cx="1998222" cy="27003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1"/>
                </a:solidFill>
              </a:rPr>
              <a:t>Portfolio</a:t>
            </a:r>
          </a:p>
        </p:txBody>
      </p:sp>
      <p:pic>
        <p:nvPicPr>
          <p:cNvPr id="659" name="Picture 658"/>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836611" y="2530970"/>
            <a:ext cx="54971" cy="130647"/>
          </a:xfrm>
          <a:prstGeom prst="rect">
            <a:avLst/>
          </a:prstGeom>
        </p:spPr>
      </p:pic>
      <p:pic>
        <p:nvPicPr>
          <p:cNvPr id="660" name="Picture 659"/>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913635" y="2530970"/>
            <a:ext cx="54971" cy="130647"/>
          </a:xfrm>
          <a:prstGeom prst="rect">
            <a:avLst/>
          </a:prstGeom>
        </p:spPr>
      </p:pic>
      <p:pic>
        <p:nvPicPr>
          <p:cNvPr id="661" name="Picture 660"/>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997136" y="2530970"/>
            <a:ext cx="54971" cy="130647"/>
          </a:xfrm>
          <a:prstGeom prst="rect">
            <a:avLst/>
          </a:prstGeom>
        </p:spPr>
      </p:pic>
      <p:pic>
        <p:nvPicPr>
          <p:cNvPr id="662" name="Picture 661"/>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087097" y="2530970"/>
            <a:ext cx="54971" cy="130647"/>
          </a:xfrm>
          <a:prstGeom prst="rect">
            <a:avLst/>
          </a:prstGeom>
        </p:spPr>
      </p:pic>
      <p:pic>
        <p:nvPicPr>
          <p:cNvPr id="663" name="Picture 662"/>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171878" y="2529797"/>
            <a:ext cx="54971" cy="130647"/>
          </a:xfrm>
          <a:prstGeom prst="rect">
            <a:avLst/>
          </a:prstGeom>
        </p:spPr>
      </p:pic>
      <p:pic>
        <p:nvPicPr>
          <p:cNvPr id="664" name="Picture 663"/>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252510" y="2529797"/>
            <a:ext cx="54971" cy="130647"/>
          </a:xfrm>
          <a:prstGeom prst="rect">
            <a:avLst/>
          </a:prstGeom>
        </p:spPr>
      </p:pic>
      <p:pic>
        <p:nvPicPr>
          <p:cNvPr id="665" name="Picture 664"/>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344930" y="2529797"/>
            <a:ext cx="54971" cy="130647"/>
          </a:xfrm>
          <a:prstGeom prst="rect">
            <a:avLst/>
          </a:prstGeom>
        </p:spPr>
      </p:pic>
      <p:pic>
        <p:nvPicPr>
          <p:cNvPr id="666" name="Picture 665"/>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431253" y="2529797"/>
            <a:ext cx="54971" cy="130647"/>
          </a:xfrm>
          <a:prstGeom prst="rect">
            <a:avLst/>
          </a:prstGeom>
        </p:spPr>
      </p:pic>
      <p:pic>
        <p:nvPicPr>
          <p:cNvPr id="667" name="Picture 666"/>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514907" y="2529797"/>
            <a:ext cx="54971" cy="130647"/>
          </a:xfrm>
          <a:prstGeom prst="rect">
            <a:avLst/>
          </a:prstGeom>
        </p:spPr>
      </p:pic>
      <p:pic>
        <p:nvPicPr>
          <p:cNvPr id="668" name="Picture 667"/>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593978" y="2529797"/>
            <a:ext cx="54971" cy="130647"/>
          </a:xfrm>
          <a:prstGeom prst="rect">
            <a:avLst/>
          </a:prstGeom>
        </p:spPr>
      </p:pic>
      <p:pic>
        <p:nvPicPr>
          <p:cNvPr id="669" name="Picture 668"/>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673044" y="2529797"/>
            <a:ext cx="54971" cy="130647"/>
          </a:xfrm>
          <a:prstGeom prst="rect">
            <a:avLst/>
          </a:prstGeom>
        </p:spPr>
      </p:pic>
      <p:pic>
        <p:nvPicPr>
          <p:cNvPr id="670" name="Picture 669"/>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762771" y="2529797"/>
            <a:ext cx="54971" cy="130647"/>
          </a:xfrm>
          <a:prstGeom prst="rect">
            <a:avLst/>
          </a:prstGeom>
        </p:spPr>
      </p:pic>
      <p:pic>
        <p:nvPicPr>
          <p:cNvPr id="671" name="Picture 670"/>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844184" y="2529797"/>
            <a:ext cx="54971" cy="130647"/>
          </a:xfrm>
          <a:prstGeom prst="rect">
            <a:avLst/>
          </a:prstGeom>
        </p:spPr>
      </p:pic>
      <p:pic>
        <p:nvPicPr>
          <p:cNvPr id="672" name="Picture 671"/>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937765" y="2529797"/>
            <a:ext cx="54971" cy="130647"/>
          </a:xfrm>
          <a:prstGeom prst="rect">
            <a:avLst/>
          </a:prstGeom>
        </p:spPr>
      </p:pic>
      <p:pic>
        <p:nvPicPr>
          <p:cNvPr id="673" name="Picture 672"/>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2027743" y="2529797"/>
            <a:ext cx="54971" cy="130647"/>
          </a:xfrm>
          <a:prstGeom prst="rect">
            <a:avLst/>
          </a:prstGeom>
        </p:spPr>
      </p:pic>
      <p:pic>
        <p:nvPicPr>
          <p:cNvPr id="674" name="Picture 673"/>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838764" y="2710002"/>
            <a:ext cx="54971" cy="130647"/>
          </a:xfrm>
          <a:prstGeom prst="rect">
            <a:avLst/>
          </a:prstGeom>
        </p:spPr>
      </p:pic>
      <p:pic>
        <p:nvPicPr>
          <p:cNvPr id="675" name="Picture 674"/>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915787" y="2710002"/>
            <a:ext cx="54971" cy="130647"/>
          </a:xfrm>
          <a:prstGeom prst="rect">
            <a:avLst/>
          </a:prstGeom>
        </p:spPr>
      </p:pic>
      <p:pic>
        <p:nvPicPr>
          <p:cNvPr id="676" name="Picture 675"/>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999289" y="2710002"/>
            <a:ext cx="54971" cy="130647"/>
          </a:xfrm>
          <a:prstGeom prst="rect">
            <a:avLst/>
          </a:prstGeom>
        </p:spPr>
      </p:pic>
      <p:pic>
        <p:nvPicPr>
          <p:cNvPr id="677" name="Picture 676"/>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089250" y="2710002"/>
            <a:ext cx="54971" cy="130647"/>
          </a:xfrm>
          <a:prstGeom prst="rect">
            <a:avLst/>
          </a:prstGeom>
        </p:spPr>
      </p:pic>
      <p:pic>
        <p:nvPicPr>
          <p:cNvPr id="678" name="Picture 677"/>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174030" y="2708828"/>
            <a:ext cx="54971" cy="130647"/>
          </a:xfrm>
          <a:prstGeom prst="rect">
            <a:avLst/>
          </a:prstGeom>
        </p:spPr>
      </p:pic>
      <p:pic>
        <p:nvPicPr>
          <p:cNvPr id="679" name="Picture 678"/>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254663" y="2708828"/>
            <a:ext cx="54971" cy="130647"/>
          </a:xfrm>
          <a:prstGeom prst="rect">
            <a:avLst/>
          </a:prstGeom>
        </p:spPr>
      </p:pic>
      <p:pic>
        <p:nvPicPr>
          <p:cNvPr id="680" name="Picture 679"/>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347082" y="2708828"/>
            <a:ext cx="54971" cy="130647"/>
          </a:xfrm>
          <a:prstGeom prst="rect">
            <a:avLst/>
          </a:prstGeom>
        </p:spPr>
      </p:pic>
      <p:pic>
        <p:nvPicPr>
          <p:cNvPr id="681" name="Picture 680"/>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433405" y="2708828"/>
            <a:ext cx="54971" cy="130647"/>
          </a:xfrm>
          <a:prstGeom prst="rect">
            <a:avLst/>
          </a:prstGeom>
        </p:spPr>
      </p:pic>
      <p:pic>
        <p:nvPicPr>
          <p:cNvPr id="682" name="Picture 681"/>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517059" y="2708828"/>
            <a:ext cx="54971" cy="130647"/>
          </a:xfrm>
          <a:prstGeom prst="rect">
            <a:avLst/>
          </a:prstGeom>
        </p:spPr>
      </p:pic>
      <p:pic>
        <p:nvPicPr>
          <p:cNvPr id="683" name="Picture 682"/>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596130" y="2708828"/>
            <a:ext cx="54971" cy="130647"/>
          </a:xfrm>
          <a:prstGeom prst="rect">
            <a:avLst/>
          </a:prstGeom>
        </p:spPr>
      </p:pic>
      <p:pic>
        <p:nvPicPr>
          <p:cNvPr id="684" name="Picture 683"/>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675197" y="2708828"/>
            <a:ext cx="54971" cy="130647"/>
          </a:xfrm>
          <a:prstGeom prst="rect">
            <a:avLst/>
          </a:prstGeom>
        </p:spPr>
      </p:pic>
      <p:pic>
        <p:nvPicPr>
          <p:cNvPr id="685" name="Picture 684"/>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764923" y="2708828"/>
            <a:ext cx="54971" cy="130647"/>
          </a:xfrm>
          <a:prstGeom prst="rect">
            <a:avLst/>
          </a:prstGeom>
        </p:spPr>
      </p:pic>
      <p:pic>
        <p:nvPicPr>
          <p:cNvPr id="686" name="Picture 685"/>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846336" y="2708828"/>
            <a:ext cx="54971" cy="130647"/>
          </a:xfrm>
          <a:prstGeom prst="rect">
            <a:avLst/>
          </a:prstGeom>
        </p:spPr>
      </p:pic>
      <p:pic>
        <p:nvPicPr>
          <p:cNvPr id="687" name="Picture 686"/>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939918" y="2708828"/>
            <a:ext cx="54971" cy="130647"/>
          </a:xfrm>
          <a:prstGeom prst="rect">
            <a:avLst/>
          </a:prstGeom>
        </p:spPr>
      </p:pic>
      <p:pic>
        <p:nvPicPr>
          <p:cNvPr id="688" name="Picture 687"/>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2029896" y="2708828"/>
            <a:ext cx="54971" cy="130647"/>
          </a:xfrm>
          <a:prstGeom prst="rect">
            <a:avLst/>
          </a:prstGeom>
        </p:spPr>
      </p:pic>
      <p:pic>
        <p:nvPicPr>
          <p:cNvPr id="689" name="Picture 688"/>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836611" y="2920311"/>
            <a:ext cx="54971" cy="130647"/>
          </a:xfrm>
          <a:prstGeom prst="rect">
            <a:avLst/>
          </a:prstGeom>
        </p:spPr>
      </p:pic>
      <p:pic>
        <p:nvPicPr>
          <p:cNvPr id="690" name="Picture 689"/>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913635" y="2920311"/>
            <a:ext cx="54971" cy="130647"/>
          </a:xfrm>
          <a:prstGeom prst="rect">
            <a:avLst/>
          </a:prstGeom>
        </p:spPr>
      </p:pic>
      <p:pic>
        <p:nvPicPr>
          <p:cNvPr id="691" name="Picture 690"/>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997136" y="2920311"/>
            <a:ext cx="54971" cy="130647"/>
          </a:xfrm>
          <a:prstGeom prst="rect">
            <a:avLst/>
          </a:prstGeom>
        </p:spPr>
      </p:pic>
      <p:pic>
        <p:nvPicPr>
          <p:cNvPr id="692" name="Picture 691"/>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087097" y="2920311"/>
            <a:ext cx="54971" cy="130647"/>
          </a:xfrm>
          <a:prstGeom prst="rect">
            <a:avLst/>
          </a:prstGeom>
        </p:spPr>
      </p:pic>
      <p:pic>
        <p:nvPicPr>
          <p:cNvPr id="693" name="Picture 692"/>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171878" y="2919137"/>
            <a:ext cx="54971" cy="130647"/>
          </a:xfrm>
          <a:prstGeom prst="rect">
            <a:avLst/>
          </a:prstGeom>
        </p:spPr>
      </p:pic>
      <p:pic>
        <p:nvPicPr>
          <p:cNvPr id="694" name="Picture 693"/>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252510" y="2919137"/>
            <a:ext cx="54971" cy="130647"/>
          </a:xfrm>
          <a:prstGeom prst="rect">
            <a:avLst/>
          </a:prstGeom>
        </p:spPr>
      </p:pic>
      <p:pic>
        <p:nvPicPr>
          <p:cNvPr id="695" name="Picture 694"/>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344930" y="2919137"/>
            <a:ext cx="54971" cy="130647"/>
          </a:xfrm>
          <a:prstGeom prst="rect">
            <a:avLst/>
          </a:prstGeom>
        </p:spPr>
      </p:pic>
      <p:pic>
        <p:nvPicPr>
          <p:cNvPr id="696" name="Picture 695"/>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431253" y="2919137"/>
            <a:ext cx="54971" cy="130647"/>
          </a:xfrm>
          <a:prstGeom prst="rect">
            <a:avLst/>
          </a:prstGeom>
        </p:spPr>
      </p:pic>
      <p:pic>
        <p:nvPicPr>
          <p:cNvPr id="697" name="Picture 696"/>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514907" y="2919137"/>
            <a:ext cx="54971" cy="130647"/>
          </a:xfrm>
          <a:prstGeom prst="rect">
            <a:avLst/>
          </a:prstGeom>
        </p:spPr>
      </p:pic>
      <p:pic>
        <p:nvPicPr>
          <p:cNvPr id="698" name="Picture 697"/>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593978" y="2919137"/>
            <a:ext cx="54971" cy="130647"/>
          </a:xfrm>
          <a:prstGeom prst="rect">
            <a:avLst/>
          </a:prstGeom>
        </p:spPr>
      </p:pic>
      <p:pic>
        <p:nvPicPr>
          <p:cNvPr id="699" name="Picture 698"/>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673044" y="2919137"/>
            <a:ext cx="54971" cy="130647"/>
          </a:xfrm>
          <a:prstGeom prst="rect">
            <a:avLst/>
          </a:prstGeom>
        </p:spPr>
      </p:pic>
      <p:pic>
        <p:nvPicPr>
          <p:cNvPr id="700" name="Picture 699"/>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762771" y="2919137"/>
            <a:ext cx="54971" cy="130647"/>
          </a:xfrm>
          <a:prstGeom prst="rect">
            <a:avLst/>
          </a:prstGeom>
        </p:spPr>
      </p:pic>
      <p:pic>
        <p:nvPicPr>
          <p:cNvPr id="701" name="Picture 700"/>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844184" y="2919137"/>
            <a:ext cx="54971" cy="130647"/>
          </a:xfrm>
          <a:prstGeom prst="rect">
            <a:avLst/>
          </a:prstGeom>
        </p:spPr>
      </p:pic>
      <p:pic>
        <p:nvPicPr>
          <p:cNvPr id="702" name="Picture 701"/>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1937765" y="2919137"/>
            <a:ext cx="54971" cy="130647"/>
          </a:xfrm>
          <a:prstGeom prst="rect">
            <a:avLst/>
          </a:prstGeom>
        </p:spPr>
      </p:pic>
      <p:pic>
        <p:nvPicPr>
          <p:cNvPr id="703" name="Picture 702"/>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2027743" y="2919137"/>
            <a:ext cx="54971" cy="130647"/>
          </a:xfrm>
          <a:prstGeom prst="rect">
            <a:avLst/>
          </a:prstGeom>
        </p:spPr>
      </p:pic>
      <p:sp>
        <p:nvSpPr>
          <p:cNvPr id="704" name="Rounded Rectangle 703"/>
          <p:cNvSpPr/>
          <p:nvPr/>
        </p:nvSpPr>
        <p:spPr>
          <a:xfrm>
            <a:off x="757290" y="3289814"/>
            <a:ext cx="1404156" cy="648000"/>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05" name="Rounded Rectangle 704"/>
          <p:cNvSpPr/>
          <p:nvPr/>
        </p:nvSpPr>
        <p:spPr>
          <a:xfrm>
            <a:off x="760452" y="4115491"/>
            <a:ext cx="1404156" cy="648000"/>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06" name="Rounded Rectangle 705"/>
          <p:cNvSpPr/>
          <p:nvPr/>
        </p:nvSpPr>
        <p:spPr>
          <a:xfrm>
            <a:off x="3348863" y="2472646"/>
            <a:ext cx="1404156" cy="648000"/>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07" name="Rounded Rectangle 706"/>
          <p:cNvSpPr/>
          <p:nvPr/>
        </p:nvSpPr>
        <p:spPr>
          <a:xfrm>
            <a:off x="3348863" y="3289814"/>
            <a:ext cx="1404156" cy="648000"/>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08" name="Rounded Rectangle 707"/>
          <p:cNvSpPr/>
          <p:nvPr/>
        </p:nvSpPr>
        <p:spPr>
          <a:xfrm>
            <a:off x="3348863" y="4115491"/>
            <a:ext cx="1404156" cy="648000"/>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09" name="Picture 708"/>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3667334" y="2530970"/>
            <a:ext cx="54971" cy="130647"/>
          </a:xfrm>
          <a:prstGeom prst="rect">
            <a:avLst/>
          </a:prstGeom>
        </p:spPr>
      </p:pic>
      <p:pic>
        <p:nvPicPr>
          <p:cNvPr id="710" name="Picture 709"/>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3744358" y="2530970"/>
            <a:ext cx="54971" cy="130647"/>
          </a:xfrm>
          <a:prstGeom prst="rect">
            <a:avLst/>
          </a:prstGeom>
        </p:spPr>
      </p:pic>
      <p:pic>
        <p:nvPicPr>
          <p:cNvPr id="711" name="Picture 710"/>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3827859" y="2530970"/>
            <a:ext cx="54971" cy="130647"/>
          </a:xfrm>
          <a:prstGeom prst="rect">
            <a:avLst/>
          </a:prstGeom>
        </p:spPr>
      </p:pic>
      <p:pic>
        <p:nvPicPr>
          <p:cNvPr id="712" name="Picture 711"/>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3917820" y="2530970"/>
            <a:ext cx="54971" cy="130647"/>
          </a:xfrm>
          <a:prstGeom prst="rect">
            <a:avLst/>
          </a:prstGeom>
        </p:spPr>
      </p:pic>
      <p:pic>
        <p:nvPicPr>
          <p:cNvPr id="713" name="Picture 712"/>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4002601" y="2529797"/>
            <a:ext cx="54971" cy="130647"/>
          </a:xfrm>
          <a:prstGeom prst="rect">
            <a:avLst/>
          </a:prstGeom>
        </p:spPr>
      </p:pic>
      <p:pic>
        <p:nvPicPr>
          <p:cNvPr id="714" name="Picture 713"/>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4083233" y="2529797"/>
            <a:ext cx="54971" cy="130647"/>
          </a:xfrm>
          <a:prstGeom prst="rect">
            <a:avLst/>
          </a:prstGeom>
        </p:spPr>
      </p:pic>
      <p:pic>
        <p:nvPicPr>
          <p:cNvPr id="715" name="Picture 714"/>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4175653" y="2529797"/>
            <a:ext cx="54971" cy="130647"/>
          </a:xfrm>
          <a:prstGeom prst="rect">
            <a:avLst/>
          </a:prstGeom>
        </p:spPr>
      </p:pic>
      <p:pic>
        <p:nvPicPr>
          <p:cNvPr id="716" name="Picture 715"/>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4261975" y="2529797"/>
            <a:ext cx="54971" cy="130647"/>
          </a:xfrm>
          <a:prstGeom prst="rect">
            <a:avLst/>
          </a:prstGeom>
        </p:spPr>
      </p:pic>
      <p:pic>
        <p:nvPicPr>
          <p:cNvPr id="717" name="Picture 716"/>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4345630" y="2529797"/>
            <a:ext cx="54971" cy="130647"/>
          </a:xfrm>
          <a:prstGeom prst="rect">
            <a:avLst/>
          </a:prstGeom>
        </p:spPr>
      </p:pic>
      <p:pic>
        <p:nvPicPr>
          <p:cNvPr id="718" name="Picture 717"/>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3669487" y="2710002"/>
            <a:ext cx="54971" cy="130647"/>
          </a:xfrm>
          <a:prstGeom prst="rect">
            <a:avLst/>
          </a:prstGeom>
        </p:spPr>
      </p:pic>
      <p:pic>
        <p:nvPicPr>
          <p:cNvPr id="719" name="Picture 718"/>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3746510" y="2710002"/>
            <a:ext cx="54971" cy="130647"/>
          </a:xfrm>
          <a:prstGeom prst="rect">
            <a:avLst/>
          </a:prstGeom>
        </p:spPr>
      </p:pic>
      <p:pic>
        <p:nvPicPr>
          <p:cNvPr id="720" name="Picture 719"/>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3830011" y="2710002"/>
            <a:ext cx="54971" cy="130647"/>
          </a:xfrm>
          <a:prstGeom prst="rect">
            <a:avLst/>
          </a:prstGeom>
        </p:spPr>
      </p:pic>
      <p:pic>
        <p:nvPicPr>
          <p:cNvPr id="721" name="Picture 720"/>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3919972" y="2710002"/>
            <a:ext cx="54971" cy="130647"/>
          </a:xfrm>
          <a:prstGeom prst="rect">
            <a:avLst/>
          </a:prstGeom>
        </p:spPr>
      </p:pic>
      <p:pic>
        <p:nvPicPr>
          <p:cNvPr id="722" name="Picture 721"/>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4004753" y="2708828"/>
            <a:ext cx="54971" cy="130647"/>
          </a:xfrm>
          <a:prstGeom prst="rect">
            <a:avLst/>
          </a:prstGeom>
        </p:spPr>
      </p:pic>
      <p:pic>
        <p:nvPicPr>
          <p:cNvPr id="723" name="Picture 722"/>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4085386" y="2708828"/>
            <a:ext cx="54971" cy="130647"/>
          </a:xfrm>
          <a:prstGeom prst="rect">
            <a:avLst/>
          </a:prstGeom>
        </p:spPr>
      </p:pic>
      <p:pic>
        <p:nvPicPr>
          <p:cNvPr id="724" name="Picture 723"/>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4177805" y="2708828"/>
            <a:ext cx="54971" cy="130647"/>
          </a:xfrm>
          <a:prstGeom prst="rect">
            <a:avLst/>
          </a:prstGeom>
        </p:spPr>
      </p:pic>
      <p:pic>
        <p:nvPicPr>
          <p:cNvPr id="725" name="Picture 724"/>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4264128" y="2708828"/>
            <a:ext cx="54971" cy="130647"/>
          </a:xfrm>
          <a:prstGeom prst="rect">
            <a:avLst/>
          </a:prstGeom>
        </p:spPr>
      </p:pic>
      <p:pic>
        <p:nvPicPr>
          <p:cNvPr id="726" name="Picture 725"/>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4347782" y="2708828"/>
            <a:ext cx="54971" cy="130647"/>
          </a:xfrm>
          <a:prstGeom prst="rect">
            <a:avLst/>
          </a:prstGeom>
        </p:spPr>
      </p:pic>
      <p:pic>
        <p:nvPicPr>
          <p:cNvPr id="727" name="Picture 726"/>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3667334" y="2920311"/>
            <a:ext cx="54971" cy="130647"/>
          </a:xfrm>
          <a:prstGeom prst="rect">
            <a:avLst/>
          </a:prstGeom>
        </p:spPr>
      </p:pic>
      <p:pic>
        <p:nvPicPr>
          <p:cNvPr id="728" name="Picture 727"/>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3744358" y="2920311"/>
            <a:ext cx="54971" cy="130647"/>
          </a:xfrm>
          <a:prstGeom prst="rect">
            <a:avLst/>
          </a:prstGeom>
        </p:spPr>
      </p:pic>
      <p:pic>
        <p:nvPicPr>
          <p:cNvPr id="729" name="Picture 728"/>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3827859" y="2920311"/>
            <a:ext cx="54971" cy="130647"/>
          </a:xfrm>
          <a:prstGeom prst="rect">
            <a:avLst/>
          </a:prstGeom>
        </p:spPr>
      </p:pic>
      <p:pic>
        <p:nvPicPr>
          <p:cNvPr id="730" name="Picture 729"/>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3917820" y="2920311"/>
            <a:ext cx="54971" cy="130647"/>
          </a:xfrm>
          <a:prstGeom prst="rect">
            <a:avLst/>
          </a:prstGeom>
        </p:spPr>
      </p:pic>
      <p:pic>
        <p:nvPicPr>
          <p:cNvPr id="731" name="Picture 730"/>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4002601" y="2919137"/>
            <a:ext cx="54971" cy="130647"/>
          </a:xfrm>
          <a:prstGeom prst="rect">
            <a:avLst/>
          </a:prstGeom>
        </p:spPr>
      </p:pic>
      <p:pic>
        <p:nvPicPr>
          <p:cNvPr id="732" name="Picture 731"/>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4083233" y="2919137"/>
            <a:ext cx="54971" cy="130647"/>
          </a:xfrm>
          <a:prstGeom prst="rect">
            <a:avLst/>
          </a:prstGeom>
        </p:spPr>
      </p:pic>
      <p:pic>
        <p:nvPicPr>
          <p:cNvPr id="733" name="Picture 732"/>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4175653" y="2919137"/>
            <a:ext cx="54971" cy="130647"/>
          </a:xfrm>
          <a:prstGeom prst="rect">
            <a:avLst/>
          </a:prstGeom>
        </p:spPr>
      </p:pic>
      <p:pic>
        <p:nvPicPr>
          <p:cNvPr id="734" name="Picture 733"/>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4261975" y="2919137"/>
            <a:ext cx="54971" cy="130647"/>
          </a:xfrm>
          <a:prstGeom prst="rect">
            <a:avLst/>
          </a:prstGeom>
        </p:spPr>
      </p:pic>
      <p:pic>
        <p:nvPicPr>
          <p:cNvPr id="735" name="Picture 734"/>
          <p:cNvPicPr>
            <a:picLocks noChangeAspect="1"/>
          </p:cNvPicPr>
          <p:nvPr/>
        </p:nvPicPr>
        <p:blipFill rotWithShape="1">
          <a:blip r:embed="rId3" cstate="print">
            <a:extLst>
              <a:ext uri="{28A0092B-C50C-407E-A947-70E740481C1C}">
                <a14:useLocalDpi xmlns:a14="http://schemas.microsoft.com/office/drawing/2010/main" val="0"/>
              </a:ext>
            </a:extLst>
          </a:blip>
          <a:srcRect l="56056" t="44119" r="36422" b="37499"/>
          <a:stretch/>
        </p:blipFill>
        <p:spPr>
          <a:xfrm>
            <a:off x="4345630" y="2919137"/>
            <a:ext cx="54971" cy="130647"/>
          </a:xfrm>
          <a:prstGeom prst="rect">
            <a:avLst/>
          </a:prstGeom>
        </p:spPr>
      </p:pic>
      <p:pic>
        <p:nvPicPr>
          <p:cNvPr id="736" name="Picture 735"/>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839017" y="3350626"/>
            <a:ext cx="58965" cy="134673"/>
          </a:xfrm>
          <a:prstGeom prst="rect">
            <a:avLst/>
          </a:prstGeom>
        </p:spPr>
      </p:pic>
      <p:pic>
        <p:nvPicPr>
          <p:cNvPr id="737" name="Picture 736"/>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913635" y="3353530"/>
            <a:ext cx="58965" cy="134673"/>
          </a:xfrm>
          <a:prstGeom prst="rect">
            <a:avLst/>
          </a:prstGeom>
        </p:spPr>
      </p:pic>
      <p:pic>
        <p:nvPicPr>
          <p:cNvPr id="738" name="Picture 737"/>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988253" y="3350626"/>
            <a:ext cx="58965" cy="134673"/>
          </a:xfrm>
          <a:prstGeom prst="rect">
            <a:avLst/>
          </a:prstGeom>
        </p:spPr>
      </p:pic>
      <p:pic>
        <p:nvPicPr>
          <p:cNvPr id="739" name="Picture 738"/>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068211" y="3351249"/>
            <a:ext cx="58965" cy="134673"/>
          </a:xfrm>
          <a:prstGeom prst="rect">
            <a:avLst/>
          </a:prstGeom>
        </p:spPr>
      </p:pic>
      <p:pic>
        <p:nvPicPr>
          <p:cNvPr id="740" name="Picture 739"/>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154516" y="3350921"/>
            <a:ext cx="58965" cy="134673"/>
          </a:xfrm>
          <a:prstGeom prst="rect">
            <a:avLst/>
          </a:prstGeom>
        </p:spPr>
      </p:pic>
      <p:pic>
        <p:nvPicPr>
          <p:cNvPr id="741" name="Picture 740"/>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233958" y="3350845"/>
            <a:ext cx="58965" cy="134673"/>
          </a:xfrm>
          <a:prstGeom prst="rect">
            <a:avLst/>
          </a:prstGeom>
        </p:spPr>
      </p:pic>
      <p:pic>
        <p:nvPicPr>
          <p:cNvPr id="742" name="Picture 741"/>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325578" y="3350626"/>
            <a:ext cx="58965" cy="134673"/>
          </a:xfrm>
          <a:prstGeom prst="rect">
            <a:avLst/>
          </a:prstGeom>
        </p:spPr>
      </p:pic>
      <p:pic>
        <p:nvPicPr>
          <p:cNvPr id="743" name="Picture 742"/>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411804" y="3356828"/>
            <a:ext cx="58965" cy="134673"/>
          </a:xfrm>
          <a:prstGeom prst="rect">
            <a:avLst/>
          </a:prstGeom>
        </p:spPr>
      </p:pic>
      <p:pic>
        <p:nvPicPr>
          <p:cNvPr id="744" name="Picture 743"/>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496639" y="3350626"/>
            <a:ext cx="58965" cy="134673"/>
          </a:xfrm>
          <a:prstGeom prst="rect">
            <a:avLst/>
          </a:prstGeom>
        </p:spPr>
      </p:pic>
      <p:pic>
        <p:nvPicPr>
          <p:cNvPr id="745" name="Picture 744"/>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577156" y="3352751"/>
            <a:ext cx="58965" cy="134673"/>
          </a:xfrm>
          <a:prstGeom prst="rect">
            <a:avLst/>
          </a:prstGeom>
        </p:spPr>
      </p:pic>
      <p:pic>
        <p:nvPicPr>
          <p:cNvPr id="746" name="Picture 745"/>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657508" y="3350626"/>
            <a:ext cx="58965" cy="134673"/>
          </a:xfrm>
          <a:prstGeom prst="rect">
            <a:avLst/>
          </a:prstGeom>
        </p:spPr>
      </p:pic>
      <p:pic>
        <p:nvPicPr>
          <p:cNvPr id="747" name="Picture 746"/>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742818" y="3350626"/>
            <a:ext cx="58965" cy="134673"/>
          </a:xfrm>
          <a:prstGeom prst="rect">
            <a:avLst/>
          </a:prstGeom>
        </p:spPr>
      </p:pic>
      <p:pic>
        <p:nvPicPr>
          <p:cNvPr id="748" name="Picture 747"/>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828127" y="3350418"/>
            <a:ext cx="58965" cy="134673"/>
          </a:xfrm>
          <a:prstGeom prst="rect">
            <a:avLst/>
          </a:prstGeom>
        </p:spPr>
      </p:pic>
      <p:pic>
        <p:nvPicPr>
          <p:cNvPr id="749" name="Picture 748"/>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908479" y="3356828"/>
            <a:ext cx="58965" cy="134673"/>
          </a:xfrm>
          <a:prstGeom prst="rect">
            <a:avLst/>
          </a:prstGeom>
        </p:spPr>
      </p:pic>
      <p:pic>
        <p:nvPicPr>
          <p:cNvPr id="750" name="Picture 749"/>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993789" y="3350418"/>
            <a:ext cx="58965" cy="134673"/>
          </a:xfrm>
          <a:prstGeom prst="rect">
            <a:avLst/>
          </a:prstGeom>
        </p:spPr>
      </p:pic>
      <p:pic>
        <p:nvPicPr>
          <p:cNvPr id="751" name="Picture 750"/>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839017" y="3527400"/>
            <a:ext cx="58965" cy="134673"/>
          </a:xfrm>
          <a:prstGeom prst="rect">
            <a:avLst/>
          </a:prstGeom>
        </p:spPr>
      </p:pic>
      <p:pic>
        <p:nvPicPr>
          <p:cNvPr id="752" name="Picture 751"/>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913635" y="3530304"/>
            <a:ext cx="58965" cy="134673"/>
          </a:xfrm>
          <a:prstGeom prst="rect">
            <a:avLst/>
          </a:prstGeom>
        </p:spPr>
      </p:pic>
      <p:pic>
        <p:nvPicPr>
          <p:cNvPr id="753" name="Picture 752"/>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988253" y="3527400"/>
            <a:ext cx="58965" cy="134673"/>
          </a:xfrm>
          <a:prstGeom prst="rect">
            <a:avLst/>
          </a:prstGeom>
        </p:spPr>
      </p:pic>
      <p:pic>
        <p:nvPicPr>
          <p:cNvPr id="754" name="Picture 753"/>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068211" y="3528023"/>
            <a:ext cx="58965" cy="134673"/>
          </a:xfrm>
          <a:prstGeom prst="rect">
            <a:avLst/>
          </a:prstGeom>
        </p:spPr>
      </p:pic>
      <p:pic>
        <p:nvPicPr>
          <p:cNvPr id="755" name="Picture 754"/>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154516" y="3527695"/>
            <a:ext cx="58965" cy="134673"/>
          </a:xfrm>
          <a:prstGeom prst="rect">
            <a:avLst/>
          </a:prstGeom>
        </p:spPr>
      </p:pic>
      <p:pic>
        <p:nvPicPr>
          <p:cNvPr id="756" name="Picture 755"/>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233958" y="3527619"/>
            <a:ext cx="58965" cy="134673"/>
          </a:xfrm>
          <a:prstGeom prst="rect">
            <a:avLst/>
          </a:prstGeom>
        </p:spPr>
      </p:pic>
      <p:pic>
        <p:nvPicPr>
          <p:cNvPr id="757" name="Picture 756"/>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325578" y="3527400"/>
            <a:ext cx="58965" cy="134673"/>
          </a:xfrm>
          <a:prstGeom prst="rect">
            <a:avLst/>
          </a:prstGeom>
        </p:spPr>
      </p:pic>
      <p:pic>
        <p:nvPicPr>
          <p:cNvPr id="758" name="Picture 757"/>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411804" y="3533603"/>
            <a:ext cx="58965" cy="134673"/>
          </a:xfrm>
          <a:prstGeom prst="rect">
            <a:avLst/>
          </a:prstGeom>
        </p:spPr>
      </p:pic>
      <p:pic>
        <p:nvPicPr>
          <p:cNvPr id="759" name="Picture 758"/>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496639" y="3527400"/>
            <a:ext cx="58965" cy="134673"/>
          </a:xfrm>
          <a:prstGeom prst="rect">
            <a:avLst/>
          </a:prstGeom>
        </p:spPr>
      </p:pic>
      <p:pic>
        <p:nvPicPr>
          <p:cNvPr id="760" name="Picture 759"/>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577156" y="3529525"/>
            <a:ext cx="58965" cy="134673"/>
          </a:xfrm>
          <a:prstGeom prst="rect">
            <a:avLst/>
          </a:prstGeom>
        </p:spPr>
      </p:pic>
      <p:pic>
        <p:nvPicPr>
          <p:cNvPr id="761" name="Picture 760"/>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657508" y="3527400"/>
            <a:ext cx="58965" cy="134673"/>
          </a:xfrm>
          <a:prstGeom prst="rect">
            <a:avLst/>
          </a:prstGeom>
        </p:spPr>
      </p:pic>
      <p:pic>
        <p:nvPicPr>
          <p:cNvPr id="762" name="Picture 761"/>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742818" y="3527400"/>
            <a:ext cx="58965" cy="134673"/>
          </a:xfrm>
          <a:prstGeom prst="rect">
            <a:avLst/>
          </a:prstGeom>
        </p:spPr>
      </p:pic>
      <p:pic>
        <p:nvPicPr>
          <p:cNvPr id="763" name="Picture 762"/>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828127" y="3527192"/>
            <a:ext cx="58965" cy="134673"/>
          </a:xfrm>
          <a:prstGeom prst="rect">
            <a:avLst/>
          </a:prstGeom>
        </p:spPr>
      </p:pic>
      <p:pic>
        <p:nvPicPr>
          <p:cNvPr id="764" name="Picture 763"/>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908479" y="3533603"/>
            <a:ext cx="58965" cy="134673"/>
          </a:xfrm>
          <a:prstGeom prst="rect">
            <a:avLst/>
          </a:prstGeom>
        </p:spPr>
      </p:pic>
      <p:pic>
        <p:nvPicPr>
          <p:cNvPr id="765" name="Picture 764"/>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993789" y="3527192"/>
            <a:ext cx="58965" cy="134673"/>
          </a:xfrm>
          <a:prstGeom prst="rect">
            <a:avLst/>
          </a:prstGeom>
        </p:spPr>
      </p:pic>
      <p:pic>
        <p:nvPicPr>
          <p:cNvPr id="766" name="Picture 765"/>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839598" y="3705650"/>
            <a:ext cx="58965" cy="134673"/>
          </a:xfrm>
          <a:prstGeom prst="rect">
            <a:avLst/>
          </a:prstGeom>
        </p:spPr>
      </p:pic>
      <p:pic>
        <p:nvPicPr>
          <p:cNvPr id="767" name="Picture 766"/>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914216" y="3708554"/>
            <a:ext cx="58965" cy="134673"/>
          </a:xfrm>
          <a:prstGeom prst="rect">
            <a:avLst/>
          </a:prstGeom>
        </p:spPr>
      </p:pic>
      <p:pic>
        <p:nvPicPr>
          <p:cNvPr id="768" name="Picture 767"/>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988835" y="3705650"/>
            <a:ext cx="58965" cy="134673"/>
          </a:xfrm>
          <a:prstGeom prst="rect">
            <a:avLst/>
          </a:prstGeom>
        </p:spPr>
      </p:pic>
      <p:pic>
        <p:nvPicPr>
          <p:cNvPr id="769" name="Picture 768"/>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068792" y="3706274"/>
            <a:ext cx="58965" cy="134673"/>
          </a:xfrm>
          <a:prstGeom prst="rect">
            <a:avLst/>
          </a:prstGeom>
        </p:spPr>
      </p:pic>
      <p:pic>
        <p:nvPicPr>
          <p:cNvPr id="770" name="Picture 769"/>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155098" y="3705945"/>
            <a:ext cx="58965" cy="134673"/>
          </a:xfrm>
          <a:prstGeom prst="rect">
            <a:avLst/>
          </a:prstGeom>
        </p:spPr>
      </p:pic>
      <p:pic>
        <p:nvPicPr>
          <p:cNvPr id="771" name="Picture 770"/>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234539" y="3705869"/>
            <a:ext cx="58965" cy="134673"/>
          </a:xfrm>
          <a:prstGeom prst="rect">
            <a:avLst/>
          </a:prstGeom>
        </p:spPr>
      </p:pic>
      <p:pic>
        <p:nvPicPr>
          <p:cNvPr id="772" name="Picture 771"/>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326159" y="3705650"/>
            <a:ext cx="58965" cy="134673"/>
          </a:xfrm>
          <a:prstGeom prst="rect">
            <a:avLst/>
          </a:prstGeom>
        </p:spPr>
      </p:pic>
      <p:pic>
        <p:nvPicPr>
          <p:cNvPr id="773" name="Picture 772"/>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412385" y="3711853"/>
            <a:ext cx="58965" cy="134673"/>
          </a:xfrm>
          <a:prstGeom prst="rect">
            <a:avLst/>
          </a:prstGeom>
        </p:spPr>
      </p:pic>
      <p:pic>
        <p:nvPicPr>
          <p:cNvPr id="774" name="Picture 773"/>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497221" y="3705650"/>
            <a:ext cx="58965" cy="134673"/>
          </a:xfrm>
          <a:prstGeom prst="rect">
            <a:avLst/>
          </a:prstGeom>
        </p:spPr>
      </p:pic>
      <p:pic>
        <p:nvPicPr>
          <p:cNvPr id="775" name="Picture 774"/>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577738" y="3707775"/>
            <a:ext cx="58965" cy="134673"/>
          </a:xfrm>
          <a:prstGeom prst="rect">
            <a:avLst/>
          </a:prstGeom>
        </p:spPr>
      </p:pic>
      <p:pic>
        <p:nvPicPr>
          <p:cNvPr id="776" name="Picture 775"/>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658090" y="3705650"/>
            <a:ext cx="58965" cy="134673"/>
          </a:xfrm>
          <a:prstGeom prst="rect">
            <a:avLst/>
          </a:prstGeom>
        </p:spPr>
      </p:pic>
      <p:pic>
        <p:nvPicPr>
          <p:cNvPr id="777" name="Picture 776"/>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743399" y="3705650"/>
            <a:ext cx="58965" cy="134673"/>
          </a:xfrm>
          <a:prstGeom prst="rect">
            <a:avLst/>
          </a:prstGeom>
        </p:spPr>
      </p:pic>
      <p:pic>
        <p:nvPicPr>
          <p:cNvPr id="778" name="Picture 777"/>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828709" y="3705443"/>
            <a:ext cx="58965" cy="134673"/>
          </a:xfrm>
          <a:prstGeom prst="rect">
            <a:avLst/>
          </a:prstGeom>
        </p:spPr>
      </p:pic>
      <p:pic>
        <p:nvPicPr>
          <p:cNvPr id="779" name="Picture 778"/>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909061" y="3711853"/>
            <a:ext cx="58965" cy="134673"/>
          </a:xfrm>
          <a:prstGeom prst="rect">
            <a:avLst/>
          </a:prstGeom>
        </p:spPr>
      </p:pic>
      <p:pic>
        <p:nvPicPr>
          <p:cNvPr id="780" name="Picture 779"/>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1994370" y="3705443"/>
            <a:ext cx="58965" cy="134673"/>
          </a:xfrm>
          <a:prstGeom prst="rect">
            <a:avLst/>
          </a:prstGeom>
        </p:spPr>
      </p:pic>
      <p:pic>
        <p:nvPicPr>
          <p:cNvPr id="781" name="Picture 780"/>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3897108" y="3421261"/>
            <a:ext cx="58965" cy="134673"/>
          </a:xfrm>
          <a:prstGeom prst="rect">
            <a:avLst/>
          </a:prstGeom>
        </p:spPr>
      </p:pic>
      <p:pic>
        <p:nvPicPr>
          <p:cNvPr id="782" name="Picture 781"/>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3971726" y="3424165"/>
            <a:ext cx="58965" cy="134673"/>
          </a:xfrm>
          <a:prstGeom prst="rect">
            <a:avLst/>
          </a:prstGeom>
        </p:spPr>
      </p:pic>
      <p:pic>
        <p:nvPicPr>
          <p:cNvPr id="783" name="Picture 782"/>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4046345" y="3421261"/>
            <a:ext cx="58965" cy="134673"/>
          </a:xfrm>
          <a:prstGeom prst="rect">
            <a:avLst/>
          </a:prstGeom>
        </p:spPr>
      </p:pic>
      <p:pic>
        <p:nvPicPr>
          <p:cNvPr id="784" name="Picture 783"/>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3897689" y="3599511"/>
            <a:ext cx="58965" cy="134673"/>
          </a:xfrm>
          <a:prstGeom prst="rect">
            <a:avLst/>
          </a:prstGeom>
        </p:spPr>
      </p:pic>
      <p:pic>
        <p:nvPicPr>
          <p:cNvPr id="785" name="Picture 784"/>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3972308" y="3602415"/>
            <a:ext cx="58965" cy="134673"/>
          </a:xfrm>
          <a:prstGeom prst="rect">
            <a:avLst/>
          </a:prstGeom>
        </p:spPr>
      </p:pic>
      <p:pic>
        <p:nvPicPr>
          <p:cNvPr id="786" name="Picture 785"/>
          <p:cNvPicPr>
            <a:picLocks noChangeAspect="1"/>
          </p:cNvPicPr>
          <p:nvPr/>
        </p:nvPicPr>
        <p:blipFill rotWithShape="1">
          <a:blip r:embed="rId4" cstate="print">
            <a:extLst>
              <a:ext uri="{28A0092B-C50C-407E-A947-70E740481C1C}">
                <a14:useLocalDpi xmlns:a14="http://schemas.microsoft.com/office/drawing/2010/main" val="0"/>
              </a:ext>
            </a:extLst>
          </a:blip>
          <a:srcRect l="38928" t="43867" r="53111" b="37438"/>
          <a:stretch/>
        </p:blipFill>
        <p:spPr>
          <a:xfrm>
            <a:off x="4046926" y="3599511"/>
            <a:ext cx="58965" cy="134673"/>
          </a:xfrm>
          <a:prstGeom prst="rect">
            <a:avLst/>
          </a:prstGeom>
        </p:spPr>
      </p:pic>
      <p:pic>
        <p:nvPicPr>
          <p:cNvPr id="787" name="Picture 786"/>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845237" y="4214985"/>
            <a:ext cx="59118" cy="133561"/>
          </a:xfrm>
          <a:prstGeom prst="rect">
            <a:avLst/>
          </a:prstGeom>
        </p:spPr>
      </p:pic>
      <p:pic>
        <p:nvPicPr>
          <p:cNvPr id="788" name="Picture 787"/>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924856" y="4213509"/>
            <a:ext cx="59118" cy="133561"/>
          </a:xfrm>
          <a:prstGeom prst="rect">
            <a:avLst/>
          </a:prstGeom>
        </p:spPr>
      </p:pic>
      <p:pic>
        <p:nvPicPr>
          <p:cNvPr id="789" name="Picture 788"/>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004618" y="4214034"/>
            <a:ext cx="59118" cy="133561"/>
          </a:xfrm>
          <a:prstGeom prst="rect">
            <a:avLst/>
          </a:prstGeom>
        </p:spPr>
      </p:pic>
      <p:pic>
        <p:nvPicPr>
          <p:cNvPr id="790" name="Picture 789"/>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085356" y="4213509"/>
            <a:ext cx="59118" cy="133561"/>
          </a:xfrm>
          <a:prstGeom prst="rect">
            <a:avLst/>
          </a:prstGeom>
        </p:spPr>
      </p:pic>
      <p:pic>
        <p:nvPicPr>
          <p:cNvPr id="791" name="Picture 790"/>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176000" y="4213218"/>
            <a:ext cx="59118" cy="133561"/>
          </a:xfrm>
          <a:prstGeom prst="rect">
            <a:avLst/>
          </a:prstGeom>
        </p:spPr>
      </p:pic>
      <p:pic>
        <p:nvPicPr>
          <p:cNvPr id="792" name="Picture 791"/>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267785" y="4217149"/>
            <a:ext cx="59118" cy="133561"/>
          </a:xfrm>
          <a:prstGeom prst="rect">
            <a:avLst/>
          </a:prstGeom>
        </p:spPr>
      </p:pic>
      <p:pic>
        <p:nvPicPr>
          <p:cNvPr id="793" name="Picture 792"/>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346855" y="4218243"/>
            <a:ext cx="59118" cy="133561"/>
          </a:xfrm>
          <a:prstGeom prst="rect">
            <a:avLst/>
          </a:prstGeom>
        </p:spPr>
      </p:pic>
      <p:pic>
        <p:nvPicPr>
          <p:cNvPr id="794" name="Picture 793"/>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426915" y="4213509"/>
            <a:ext cx="59118" cy="133561"/>
          </a:xfrm>
          <a:prstGeom prst="rect">
            <a:avLst/>
          </a:prstGeom>
        </p:spPr>
      </p:pic>
      <p:pic>
        <p:nvPicPr>
          <p:cNvPr id="795" name="Picture 794"/>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506578" y="4213593"/>
            <a:ext cx="59118" cy="133561"/>
          </a:xfrm>
          <a:prstGeom prst="rect">
            <a:avLst/>
          </a:prstGeom>
        </p:spPr>
      </p:pic>
      <p:pic>
        <p:nvPicPr>
          <p:cNvPr id="796" name="Picture 795"/>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592738" y="4215479"/>
            <a:ext cx="59118" cy="133561"/>
          </a:xfrm>
          <a:prstGeom prst="rect">
            <a:avLst/>
          </a:prstGeom>
        </p:spPr>
      </p:pic>
      <p:pic>
        <p:nvPicPr>
          <p:cNvPr id="797" name="Picture 796"/>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666785" y="4210542"/>
            <a:ext cx="59118" cy="133561"/>
          </a:xfrm>
          <a:prstGeom prst="rect">
            <a:avLst/>
          </a:prstGeom>
        </p:spPr>
      </p:pic>
      <p:pic>
        <p:nvPicPr>
          <p:cNvPr id="798" name="Picture 797"/>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740832" y="4209354"/>
            <a:ext cx="59118" cy="133561"/>
          </a:xfrm>
          <a:prstGeom prst="rect">
            <a:avLst/>
          </a:prstGeom>
        </p:spPr>
      </p:pic>
      <p:pic>
        <p:nvPicPr>
          <p:cNvPr id="799" name="Picture 798"/>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826730" y="4211223"/>
            <a:ext cx="59118" cy="133561"/>
          </a:xfrm>
          <a:prstGeom prst="rect">
            <a:avLst/>
          </a:prstGeom>
        </p:spPr>
      </p:pic>
      <p:pic>
        <p:nvPicPr>
          <p:cNvPr id="800" name="Picture 799"/>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905800" y="4210542"/>
            <a:ext cx="59118" cy="133561"/>
          </a:xfrm>
          <a:prstGeom prst="rect">
            <a:avLst/>
          </a:prstGeom>
        </p:spPr>
      </p:pic>
      <p:pic>
        <p:nvPicPr>
          <p:cNvPr id="801" name="Picture 800"/>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991910" y="4209473"/>
            <a:ext cx="59118" cy="133561"/>
          </a:xfrm>
          <a:prstGeom prst="rect">
            <a:avLst/>
          </a:prstGeom>
        </p:spPr>
      </p:pic>
      <p:pic>
        <p:nvPicPr>
          <p:cNvPr id="802" name="Picture 801"/>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853695" y="4409552"/>
            <a:ext cx="50586" cy="114286"/>
          </a:xfrm>
          <a:prstGeom prst="rect">
            <a:avLst/>
          </a:prstGeom>
        </p:spPr>
      </p:pic>
      <p:pic>
        <p:nvPicPr>
          <p:cNvPr id="803" name="Picture 802"/>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933314" y="4408075"/>
            <a:ext cx="50586" cy="114286"/>
          </a:xfrm>
          <a:prstGeom prst="rect">
            <a:avLst/>
          </a:prstGeom>
        </p:spPr>
      </p:pic>
      <p:pic>
        <p:nvPicPr>
          <p:cNvPr id="804" name="Picture 803"/>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013076" y="4408601"/>
            <a:ext cx="50586" cy="114286"/>
          </a:xfrm>
          <a:prstGeom prst="rect">
            <a:avLst/>
          </a:prstGeom>
        </p:spPr>
      </p:pic>
      <p:pic>
        <p:nvPicPr>
          <p:cNvPr id="805" name="Picture 804"/>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093814" y="4408075"/>
            <a:ext cx="50586" cy="114286"/>
          </a:xfrm>
          <a:prstGeom prst="rect">
            <a:avLst/>
          </a:prstGeom>
        </p:spPr>
      </p:pic>
      <p:pic>
        <p:nvPicPr>
          <p:cNvPr id="806" name="Picture 805"/>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184459" y="4407785"/>
            <a:ext cx="50586" cy="114286"/>
          </a:xfrm>
          <a:prstGeom prst="rect">
            <a:avLst/>
          </a:prstGeom>
        </p:spPr>
      </p:pic>
      <p:pic>
        <p:nvPicPr>
          <p:cNvPr id="807" name="Picture 806"/>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276244" y="4411716"/>
            <a:ext cx="50586" cy="114286"/>
          </a:xfrm>
          <a:prstGeom prst="rect">
            <a:avLst/>
          </a:prstGeom>
        </p:spPr>
      </p:pic>
      <p:pic>
        <p:nvPicPr>
          <p:cNvPr id="808" name="Picture 807"/>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355313" y="4412810"/>
            <a:ext cx="50586" cy="114286"/>
          </a:xfrm>
          <a:prstGeom prst="rect">
            <a:avLst/>
          </a:prstGeom>
        </p:spPr>
      </p:pic>
      <p:pic>
        <p:nvPicPr>
          <p:cNvPr id="809" name="Picture 808"/>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435373" y="4408075"/>
            <a:ext cx="50586" cy="114286"/>
          </a:xfrm>
          <a:prstGeom prst="rect">
            <a:avLst/>
          </a:prstGeom>
        </p:spPr>
      </p:pic>
      <p:pic>
        <p:nvPicPr>
          <p:cNvPr id="810" name="Picture 809"/>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515037" y="4408159"/>
            <a:ext cx="50586" cy="114286"/>
          </a:xfrm>
          <a:prstGeom prst="rect">
            <a:avLst/>
          </a:prstGeom>
        </p:spPr>
      </p:pic>
      <p:pic>
        <p:nvPicPr>
          <p:cNvPr id="811" name="Picture 810"/>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601197" y="4410045"/>
            <a:ext cx="50586" cy="114286"/>
          </a:xfrm>
          <a:prstGeom prst="rect">
            <a:avLst/>
          </a:prstGeom>
        </p:spPr>
      </p:pic>
      <p:pic>
        <p:nvPicPr>
          <p:cNvPr id="812" name="Picture 811"/>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675244" y="4405109"/>
            <a:ext cx="50586" cy="114286"/>
          </a:xfrm>
          <a:prstGeom prst="rect">
            <a:avLst/>
          </a:prstGeom>
        </p:spPr>
      </p:pic>
      <p:pic>
        <p:nvPicPr>
          <p:cNvPr id="813" name="Picture 812"/>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749290" y="4403920"/>
            <a:ext cx="50586" cy="114286"/>
          </a:xfrm>
          <a:prstGeom prst="rect">
            <a:avLst/>
          </a:prstGeom>
        </p:spPr>
      </p:pic>
      <p:pic>
        <p:nvPicPr>
          <p:cNvPr id="814" name="Picture 813"/>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835189" y="4405790"/>
            <a:ext cx="50586" cy="114286"/>
          </a:xfrm>
          <a:prstGeom prst="rect">
            <a:avLst/>
          </a:prstGeom>
        </p:spPr>
      </p:pic>
      <p:pic>
        <p:nvPicPr>
          <p:cNvPr id="815" name="Picture 814"/>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914258" y="4405108"/>
            <a:ext cx="50586" cy="114286"/>
          </a:xfrm>
          <a:prstGeom prst="rect">
            <a:avLst/>
          </a:prstGeom>
        </p:spPr>
      </p:pic>
      <p:pic>
        <p:nvPicPr>
          <p:cNvPr id="816" name="Picture 815"/>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2000369" y="4404039"/>
            <a:ext cx="50586" cy="114286"/>
          </a:xfrm>
          <a:prstGeom prst="rect">
            <a:avLst/>
          </a:prstGeom>
        </p:spPr>
      </p:pic>
      <p:pic>
        <p:nvPicPr>
          <p:cNvPr id="817" name="Picture 816"/>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850841" y="4576896"/>
            <a:ext cx="59118" cy="133561"/>
          </a:xfrm>
          <a:prstGeom prst="rect">
            <a:avLst/>
          </a:prstGeom>
        </p:spPr>
      </p:pic>
      <p:pic>
        <p:nvPicPr>
          <p:cNvPr id="818" name="Picture 817"/>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930461" y="4575419"/>
            <a:ext cx="59118" cy="133561"/>
          </a:xfrm>
          <a:prstGeom prst="rect">
            <a:avLst/>
          </a:prstGeom>
        </p:spPr>
      </p:pic>
      <p:pic>
        <p:nvPicPr>
          <p:cNvPr id="819" name="Picture 818"/>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010222" y="4575945"/>
            <a:ext cx="59118" cy="133561"/>
          </a:xfrm>
          <a:prstGeom prst="rect">
            <a:avLst/>
          </a:prstGeom>
        </p:spPr>
      </p:pic>
      <p:pic>
        <p:nvPicPr>
          <p:cNvPr id="820" name="Picture 819"/>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090961" y="4575419"/>
            <a:ext cx="59118" cy="133561"/>
          </a:xfrm>
          <a:prstGeom prst="rect">
            <a:avLst/>
          </a:prstGeom>
        </p:spPr>
      </p:pic>
      <p:pic>
        <p:nvPicPr>
          <p:cNvPr id="821" name="Picture 820"/>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181605" y="4575129"/>
            <a:ext cx="59118" cy="133561"/>
          </a:xfrm>
          <a:prstGeom prst="rect">
            <a:avLst/>
          </a:prstGeom>
        </p:spPr>
      </p:pic>
      <p:pic>
        <p:nvPicPr>
          <p:cNvPr id="822" name="Picture 821"/>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273390" y="4579059"/>
            <a:ext cx="59118" cy="133561"/>
          </a:xfrm>
          <a:prstGeom prst="rect">
            <a:avLst/>
          </a:prstGeom>
        </p:spPr>
      </p:pic>
      <p:pic>
        <p:nvPicPr>
          <p:cNvPr id="823" name="Picture 822"/>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352459" y="4580154"/>
            <a:ext cx="59118" cy="133561"/>
          </a:xfrm>
          <a:prstGeom prst="rect">
            <a:avLst/>
          </a:prstGeom>
        </p:spPr>
      </p:pic>
      <p:pic>
        <p:nvPicPr>
          <p:cNvPr id="824" name="Picture 823"/>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432520" y="4575419"/>
            <a:ext cx="59118" cy="133561"/>
          </a:xfrm>
          <a:prstGeom prst="rect">
            <a:avLst/>
          </a:prstGeom>
        </p:spPr>
      </p:pic>
      <p:pic>
        <p:nvPicPr>
          <p:cNvPr id="825" name="Picture 824"/>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512183" y="4575503"/>
            <a:ext cx="59118" cy="133561"/>
          </a:xfrm>
          <a:prstGeom prst="rect">
            <a:avLst/>
          </a:prstGeom>
        </p:spPr>
      </p:pic>
      <p:pic>
        <p:nvPicPr>
          <p:cNvPr id="826" name="Picture 825"/>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598343" y="4577389"/>
            <a:ext cx="59118" cy="133561"/>
          </a:xfrm>
          <a:prstGeom prst="rect">
            <a:avLst/>
          </a:prstGeom>
        </p:spPr>
      </p:pic>
      <p:pic>
        <p:nvPicPr>
          <p:cNvPr id="827" name="Picture 826"/>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672390" y="4572453"/>
            <a:ext cx="59118" cy="133561"/>
          </a:xfrm>
          <a:prstGeom prst="rect">
            <a:avLst/>
          </a:prstGeom>
        </p:spPr>
      </p:pic>
      <p:pic>
        <p:nvPicPr>
          <p:cNvPr id="828" name="Picture 827"/>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746437" y="4571264"/>
            <a:ext cx="59118" cy="133561"/>
          </a:xfrm>
          <a:prstGeom prst="rect">
            <a:avLst/>
          </a:prstGeom>
        </p:spPr>
      </p:pic>
      <p:pic>
        <p:nvPicPr>
          <p:cNvPr id="829" name="Picture 828"/>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832335" y="4573134"/>
            <a:ext cx="59118" cy="133561"/>
          </a:xfrm>
          <a:prstGeom prst="rect">
            <a:avLst/>
          </a:prstGeom>
        </p:spPr>
      </p:pic>
      <p:pic>
        <p:nvPicPr>
          <p:cNvPr id="830" name="Picture 829"/>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911404" y="4572452"/>
            <a:ext cx="59118" cy="133561"/>
          </a:xfrm>
          <a:prstGeom prst="rect">
            <a:avLst/>
          </a:prstGeom>
        </p:spPr>
      </p:pic>
      <p:pic>
        <p:nvPicPr>
          <p:cNvPr id="831" name="Picture 830"/>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1997515" y="4571383"/>
            <a:ext cx="59118" cy="133561"/>
          </a:xfrm>
          <a:prstGeom prst="rect">
            <a:avLst/>
          </a:prstGeom>
        </p:spPr>
      </p:pic>
      <p:pic>
        <p:nvPicPr>
          <p:cNvPr id="832" name="Picture 831"/>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3893972" y="4374190"/>
            <a:ext cx="59118" cy="133561"/>
          </a:xfrm>
          <a:prstGeom prst="rect">
            <a:avLst/>
          </a:prstGeom>
        </p:spPr>
      </p:pic>
      <p:pic>
        <p:nvPicPr>
          <p:cNvPr id="833" name="Picture 832"/>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3973042" y="4373508"/>
            <a:ext cx="59118" cy="133561"/>
          </a:xfrm>
          <a:prstGeom prst="rect">
            <a:avLst/>
          </a:prstGeom>
        </p:spPr>
      </p:pic>
      <p:pic>
        <p:nvPicPr>
          <p:cNvPr id="834" name="Picture 833"/>
          <p:cNvPicPr>
            <a:picLocks noChangeAspect="1"/>
          </p:cNvPicPr>
          <p:nvPr/>
        </p:nvPicPr>
        <p:blipFill rotWithShape="1">
          <a:blip r:embed="rId5" cstate="print">
            <a:extLst>
              <a:ext uri="{28A0092B-C50C-407E-A947-70E740481C1C}">
                <a14:useLocalDpi xmlns:a14="http://schemas.microsoft.com/office/drawing/2010/main" val="0"/>
              </a:ext>
            </a:extLst>
          </a:blip>
          <a:srcRect l="47431" t="44159" r="44618" b="37370"/>
          <a:stretch/>
        </p:blipFill>
        <p:spPr>
          <a:xfrm>
            <a:off x="4059152" y="4372440"/>
            <a:ext cx="59118" cy="133561"/>
          </a:xfrm>
          <a:prstGeom prst="rect">
            <a:avLst/>
          </a:prstGeom>
        </p:spPr>
      </p:pic>
      <p:sp>
        <p:nvSpPr>
          <p:cNvPr id="835" name="Right Arrow 834"/>
          <p:cNvSpPr/>
          <p:nvPr/>
        </p:nvSpPr>
        <p:spPr>
          <a:xfrm>
            <a:off x="2276856" y="2837869"/>
            <a:ext cx="999000" cy="132887"/>
          </a:xfrm>
          <a:prstGeom prst="rightArrow">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36" name="Right Arrow 835"/>
          <p:cNvSpPr/>
          <p:nvPr/>
        </p:nvSpPr>
        <p:spPr>
          <a:xfrm>
            <a:off x="2269346" y="3705691"/>
            <a:ext cx="999000" cy="132887"/>
          </a:xfrm>
          <a:prstGeom prst="rightArrow">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37" name="Right Arrow 836"/>
          <p:cNvSpPr/>
          <p:nvPr/>
        </p:nvSpPr>
        <p:spPr>
          <a:xfrm>
            <a:off x="2276856" y="4507069"/>
            <a:ext cx="999000" cy="132887"/>
          </a:xfrm>
          <a:prstGeom prst="rightArrow">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38" name="Left Arrow 837"/>
          <p:cNvSpPr/>
          <p:nvPr/>
        </p:nvSpPr>
        <p:spPr>
          <a:xfrm>
            <a:off x="2249742" y="2580957"/>
            <a:ext cx="999000" cy="130647"/>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39" name="Left Arrow 838"/>
          <p:cNvSpPr/>
          <p:nvPr/>
        </p:nvSpPr>
        <p:spPr>
          <a:xfrm>
            <a:off x="2258243" y="3410056"/>
            <a:ext cx="999000" cy="130647"/>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40" name="Left Arrow 839"/>
          <p:cNvSpPr/>
          <p:nvPr/>
        </p:nvSpPr>
        <p:spPr>
          <a:xfrm>
            <a:off x="2249742" y="4245733"/>
            <a:ext cx="999000" cy="130647"/>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Rounded Rectangle 3"/>
          <p:cNvSpPr/>
          <p:nvPr/>
        </p:nvSpPr>
        <p:spPr>
          <a:xfrm>
            <a:off x="2779889" y="5268313"/>
            <a:ext cx="2882637" cy="536507"/>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How have we assessed this?</a:t>
            </a:r>
            <a:endParaRPr lang="en-GB" dirty="0"/>
          </a:p>
        </p:txBody>
      </p:sp>
    </p:spTree>
    <p:extLst>
      <p:ext uri="{BB962C8B-B14F-4D97-AF65-F5344CB8AC3E}">
        <p14:creationId xmlns:p14="http://schemas.microsoft.com/office/powerpoint/2010/main" val="315942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2" grpId="0" animBg="1"/>
      <p:bldP spid="13" grpId="0" animBg="1"/>
      <p:bldP spid="835" grpId="0" animBg="1"/>
      <p:bldP spid="836" grpId="0" animBg="1"/>
      <p:bldP spid="837" grpId="0" animBg="1"/>
      <p:bldP spid="838" grpId="0" animBg="1"/>
      <p:bldP spid="839" grpId="0" animBg="1"/>
      <p:bldP spid="840"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 framework part I:</a:t>
            </a:r>
            <a:br>
              <a:rPr lang="en-GB" dirty="0" smtClean="0"/>
            </a:br>
            <a:r>
              <a:rPr lang="en-GB" dirty="0" smtClean="0"/>
              <a:t>M7-M5</a:t>
            </a:r>
            <a:endParaRPr lang="en-GB" dirty="0"/>
          </a:p>
        </p:txBody>
      </p:sp>
    </p:spTree>
    <p:extLst>
      <p:ext uri="{BB962C8B-B14F-4D97-AF65-F5344CB8AC3E}">
        <p14:creationId xmlns:p14="http://schemas.microsoft.com/office/powerpoint/2010/main" val="332359124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lub Vita">
      <a:dk1>
        <a:sysClr val="windowText" lastClr="000000"/>
      </a:dk1>
      <a:lt1>
        <a:sysClr val="window" lastClr="FFFFFF"/>
      </a:lt1>
      <a:dk2>
        <a:srgbClr val="44546A"/>
      </a:dk2>
      <a:lt2>
        <a:srgbClr val="E7E6E6"/>
      </a:lt2>
      <a:accent1>
        <a:srgbClr val="3C008D"/>
      </a:accent1>
      <a:accent2>
        <a:srgbClr val="1783BD"/>
      </a:accent2>
      <a:accent3>
        <a:srgbClr val="70BC1F"/>
      </a:accent3>
      <a:accent4>
        <a:srgbClr val="696765"/>
      </a:accent4>
      <a:accent5>
        <a:srgbClr val="212121"/>
      </a:accent5>
      <a:accent6>
        <a:srgbClr val="45555F"/>
      </a:accent6>
      <a:hlink>
        <a:srgbClr val="1783BD"/>
      </a:hlink>
      <a:folHlink>
        <a:srgbClr val="70BC1F"/>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ubVita template 4x3.potx" id="{15392494-44A5-426B-9982-9042D592786D}" vid="{60AF16E0-67C8-4B7C-8CBE-46AE4A289705}"/>
    </a:ext>
  </a:extLst>
</a:theme>
</file>

<file path=ppt/theme/theme2.xml><?xml version="1.0" encoding="utf-8"?>
<a:theme xmlns:a="http://schemas.openxmlformats.org/drawingml/2006/main" name="5_Office Theme">
  <a:themeElements>
    <a:clrScheme name="Club Vita">
      <a:dk1>
        <a:sysClr val="windowText" lastClr="000000"/>
      </a:dk1>
      <a:lt1>
        <a:sysClr val="window" lastClr="FFFFFF"/>
      </a:lt1>
      <a:dk2>
        <a:srgbClr val="44546A"/>
      </a:dk2>
      <a:lt2>
        <a:srgbClr val="E7E6E6"/>
      </a:lt2>
      <a:accent1>
        <a:srgbClr val="3C008D"/>
      </a:accent1>
      <a:accent2>
        <a:srgbClr val="1783BD"/>
      </a:accent2>
      <a:accent3>
        <a:srgbClr val="70BC1F"/>
      </a:accent3>
      <a:accent4>
        <a:srgbClr val="696765"/>
      </a:accent4>
      <a:accent5>
        <a:srgbClr val="212121"/>
      </a:accent5>
      <a:accent6>
        <a:srgbClr val="45555F"/>
      </a:accent6>
      <a:hlink>
        <a:srgbClr val="1783BD"/>
      </a:hlink>
      <a:folHlink>
        <a:srgbClr val="70BC1F"/>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ubVita template 4x3.potx" id="{15392494-44A5-426B-9982-9042D592786D}" vid="{4560A751-C0A4-4045-AD48-76328282506A}"/>
    </a:ext>
  </a:extLst>
</a:theme>
</file>

<file path=ppt/theme/theme3.xml><?xml version="1.0" encoding="utf-8"?>
<a:theme xmlns:a="http://schemas.openxmlformats.org/drawingml/2006/main" name="7_Office Theme">
  <a:themeElements>
    <a:clrScheme name="Hymans_rebrand">
      <a:dk1>
        <a:sysClr val="windowText" lastClr="000000"/>
      </a:dk1>
      <a:lt1>
        <a:sysClr val="window" lastClr="FFFFFF"/>
      </a:lt1>
      <a:dk2>
        <a:srgbClr val="44546A"/>
      </a:dk2>
      <a:lt2>
        <a:srgbClr val="E7E6E6"/>
      </a:lt2>
      <a:accent1>
        <a:srgbClr val="3FA6CC"/>
      </a:accent1>
      <a:accent2>
        <a:srgbClr val="FDC82F"/>
      </a:accent2>
      <a:accent3>
        <a:srgbClr val="6EC040"/>
      </a:accent3>
      <a:accent4>
        <a:srgbClr val="F2016C"/>
      </a:accent4>
      <a:accent5>
        <a:srgbClr val="455560"/>
      </a:accent5>
      <a:accent6>
        <a:srgbClr val="4B4B4B"/>
      </a:accent6>
      <a:hlink>
        <a:srgbClr val="3FA6CC"/>
      </a:hlink>
      <a:folHlink>
        <a:srgbClr val="6EC04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ubVita template 4x3.potx" id="{15392494-44A5-426B-9982-9042D592786D}" vid="{87B86275-8795-4538-A8BD-1CDD3F8D3602}"/>
    </a:ext>
  </a:extLst>
</a:theme>
</file>

<file path=ppt/theme/theme4.xml><?xml version="1.0" encoding="utf-8"?>
<a:theme xmlns:a="http://schemas.openxmlformats.org/drawingml/2006/main" name="2_Office Theme">
  <a:themeElements>
    <a:clrScheme name="Club Vita">
      <a:dk1>
        <a:sysClr val="windowText" lastClr="000000"/>
      </a:dk1>
      <a:lt1>
        <a:sysClr val="window" lastClr="FFFFFF"/>
      </a:lt1>
      <a:dk2>
        <a:srgbClr val="44546A"/>
      </a:dk2>
      <a:lt2>
        <a:srgbClr val="E7E6E6"/>
      </a:lt2>
      <a:accent1>
        <a:srgbClr val="3C008D"/>
      </a:accent1>
      <a:accent2>
        <a:srgbClr val="1783BD"/>
      </a:accent2>
      <a:accent3>
        <a:srgbClr val="70BC1F"/>
      </a:accent3>
      <a:accent4>
        <a:srgbClr val="696765"/>
      </a:accent4>
      <a:accent5>
        <a:srgbClr val="212121"/>
      </a:accent5>
      <a:accent6>
        <a:srgbClr val="45555F"/>
      </a:accent6>
      <a:hlink>
        <a:srgbClr val="1783BD"/>
      </a:hlink>
      <a:folHlink>
        <a:srgbClr val="70BC1F"/>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ubVita template 4x3.potx" id="{15392494-44A5-426B-9982-9042D592786D}" vid="{54CBA896-5515-4439-AE02-D7253693E7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ClubVita template 4x3</Template>
  <TotalTime>1354</TotalTime>
  <Words>638</Words>
  <Application>Microsoft Office PowerPoint</Application>
  <PresentationFormat>On-screen Show (4:3)</PresentationFormat>
  <Paragraphs>176</Paragraphs>
  <Slides>22</Slides>
  <Notes>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22</vt:i4>
      </vt:variant>
    </vt:vector>
  </HeadingPairs>
  <TitlesOfParts>
    <vt:vector size="31" baseType="lpstr">
      <vt:lpstr>Arial</vt:lpstr>
      <vt:lpstr>Arial MT</vt:lpstr>
      <vt:lpstr>Calibri</vt:lpstr>
      <vt:lpstr>Cambria Math</vt:lpstr>
      <vt:lpstr>Times</vt:lpstr>
      <vt:lpstr>1_Office Theme</vt:lpstr>
      <vt:lpstr>5_Office Theme</vt:lpstr>
      <vt:lpstr>7_Office Theme</vt:lpstr>
      <vt:lpstr>2_Office Theme</vt:lpstr>
      <vt:lpstr>Creating effective and innovative index-based longevity solutions</vt:lpstr>
      <vt:lpstr>A growing demand for longevity de-risking UK market growth – DB pension scheme risk transfer</vt:lpstr>
      <vt:lpstr>Why innovation is needed… The “elephants in the room”</vt:lpstr>
      <vt:lpstr>Reducing the basis risk</vt:lpstr>
      <vt:lpstr>Basis risk What is it?</vt:lpstr>
      <vt:lpstr>Basis risk How much risk can be hedged?</vt:lpstr>
      <vt:lpstr>Basis risk UK 2010-15: A case for indices based on demographic</vt:lpstr>
      <vt:lpstr>Basis risk Innovating to keep it low</vt:lpstr>
      <vt:lpstr>Model framework part I: M7-M5</vt:lpstr>
      <vt:lpstr>M7-M5 model Population-book approach</vt:lpstr>
      <vt:lpstr>M7-M5 model Modelling the reference population (M7)</vt:lpstr>
      <vt:lpstr>M7-M5 model Modelling difference between portfolio and reference popn. (M5)</vt:lpstr>
      <vt:lpstr>Model framework part II: M7-M5-M5</vt:lpstr>
      <vt:lpstr>Extending to socio-economic indices Introducing the M7-M5-M5 model</vt:lpstr>
      <vt:lpstr>Extending to socio-economic indices (1) Modelling the SEGs (M7-M5-M5)</vt:lpstr>
      <vt:lpstr>Extending to socio-economic indices (2) Calculating weighted average SEG</vt:lpstr>
      <vt:lpstr>Extending to socio-economic indices (3) Modelling the portfolio (M7-M5-M5)</vt:lpstr>
      <vt:lpstr>Preliminary results</vt:lpstr>
      <vt:lpstr>Preliminary results</vt:lpstr>
      <vt:lpstr>Understanding the impact of finite term   The next step in our research</vt:lpstr>
      <vt:lpstr>Finite term contracts The ‘cure for cancer’ concern</vt:lpstr>
      <vt:lpstr>PowerPoint Presentation</vt:lpstr>
    </vt:vector>
  </TitlesOfParts>
  <Company>Hymans Robertson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effective and innovative index-based longevity solutions</dc:title>
  <dc:creator>Steven Baxter</dc:creator>
  <cp:lastModifiedBy>Marilyn Parris-Bell</cp:lastModifiedBy>
  <cp:revision>87</cp:revision>
  <dcterms:created xsi:type="dcterms:W3CDTF">2018-09-17T09:14:25Z</dcterms:created>
  <dcterms:modified xsi:type="dcterms:W3CDTF">2018-09-21T11:21:28Z</dcterms:modified>
</cp:coreProperties>
</file>