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88" r:id="rId3"/>
    <p:sldId id="280" r:id="rId4"/>
    <p:sldId id="281" r:id="rId5"/>
    <p:sldId id="282" r:id="rId6"/>
    <p:sldId id="283" r:id="rId7"/>
    <p:sldId id="284" r:id="rId8"/>
    <p:sldId id="257" r:id="rId9"/>
    <p:sldId id="279" r:id="rId10"/>
    <p:sldId id="259" r:id="rId11"/>
    <p:sldId id="260" r:id="rId12"/>
    <p:sldId id="262" r:id="rId13"/>
    <p:sldId id="261" r:id="rId14"/>
    <p:sldId id="263" r:id="rId15"/>
    <p:sldId id="264" r:id="rId16"/>
    <p:sldId id="265" r:id="rId17"/>
    <p:sldId id="268" r:id="rId18"/>
    <p:sldId id="272" r:id="rId19"/>
    <p:sldId id="274" r:id="rId20"/>
    <p:sldId id="275" r:id="rId21"/>
    <p:sldId id="276" r:id="rId22"/>
    <p:sldId id="277" r:id="rId23"/>
    <p:sldId id="278" r:id="rId24"/>
    <p:sldId id="287" r:id="rId25"/>
    <p:sldId id="290" r:id="rId26"/>
    <p:sldId id="291" r:id="rId27"/>
    <p:sldId id="289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74"/>
  </p:normalViewPr>
  <p:slideViewPr>
    <p:cSldViewPr snapToGrid="0">
      <p:cViewPr varScale="1">
        <p:scale>
          <a:sx n="101" d="100"/>
          <a:sy n="10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EBFA-32EA-4958-B86A-A63405CE9D5B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56E6-EF32-4D23-A49F-130B0EA3B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Belief, </a:t>
            </a:r>
            <a:r>
              <a:rPr lang="en-GB" dirty="0" err="1"/>
              <a:t>attitude,intention</a:t>
            </a:r>
            <a:r>
              <a:rPr lang="en-GB" dirty="0"/>
              <a:t>, and </a:t>
            </a:r>
            <a:r>
              <a:rPr lang="en-GB" dirty="0" err="1"/>
              <a:t>behavior</a:t>
            </a:r>
            <a:r>
              <a:rPr lang="en-GB" dirty="0"/>
              <a:t>. Reading, MA: Addison-</a:t>
            </a:r>
          </a:p>
          <a:p>
            <a:r>
              <a:rPr lang="en-GB" dirty="0"/>
              <a:t>Wesley.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56E6-EF32-4D23-A49F-130B0EA3B0E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56E6-EF32-4D23-A49F-130B0EA3B0E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centresnetwork.org/sites/default/files/a6_your_guide_to_using_gam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centresnetwork.org/sites/default/files/a6_your_guide_to_helping_older_people_use_the_interne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Games as a pathway to digital skill adoption for reluctant older citizens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Mark Springett</a:t>
            </a:r>
          </a:p>
          <a:p>
            <a:r>
              <a:rPr lang="en-GB" dirty="0">
                <a:solidFill>
                  <a:schemeClr val="tx1"/>
                </a:solidFill>
              </a:rPr>
              <a:t>Project ‘Gameplay for Inspiring digital adoption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749" y="5334001"/>
            <a:ext cx="3318239" cy="9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Touch Based Interaction for Older Citizens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Seen as affording Rapid learnability, acceptability, tolerance of motor issues and ease/comfort in the longer term</a:t>
            </a:r>
          </a:p>
          <a:p>
            <a:endParaRPr lang="en-GB" dirty="0"/>
          </a:p>
          <a:p>
            <a:r>
              <a:rPr lang="en-GB" dirty="0"/>
              <a:t>Tapping, dragging and rotating seen as core manipulation skills</a:t>
            </a:r>
          </a:p>
          <a:p>
            <a:endParaRPr lang="en-GB" dirty="0"/>
          </a:p>
          <a:p>
            <a:r>
              <a:rPr lang="en-GB" dirty="0"/>
              <a:t>Target size, space between targets, target location on the screen and fonts size seen as significant design features for older users (</a:t>
            </a:r>
            <a:r>
              <a:rPr lang="en-GB" dirty="0" err="1"/>
              <a:t>motti</a:t>
            </a:r>
            <a:r>
              <a:rPr lang="en-GB" dirty="0"/>
              <a:t> et al 2013).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06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Touch-based Social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Gesture Learning amenable to enhancement through social interactions</a:t>
            </a:r>
          </a:p>
          <a:p>
            <a:endParaRPr lang="en-GB" dirty="0"/>
          </a:p>
          <a:p>
            <a:r>
              <a:rPr lang="en-GB" dirty="0"/>
              <a:t>Learning seen as inherently social (</a:t>
            </a:r>
            <a:r>
              <a:rPr lang="en-GB" dirty="0" err="1"/>
              <a:t>Palinesar</a:t>
            </a:r>
            <a:r>
              <a:rPr lang="en-GB" dirty="0"/>
              <a:t> 1998) . True for older learners?</a:t>
            </a:r>
          </a:p>
          <a:p>
            <a:endParaRPr lang="en-GB" dirty="0"/>
          </a:p>
          <a:p>
            <a:r>
              <a:rPr lang="en-GB" dirty="0"/>
              <a:t>Mutual support may impact on fear/reluctance</a:t>
            </a:r>
          </a:p>
        </p:txBody>
      </p:sp>
    </p:spTree>
    <p:extLst>
      <p:ext uri="{BB962C8B-B14F-4D97-AF65-F5344CB8AC3E}">
        <p14:creationId xmlns:p14="http://schemas.microsoft.com/office/powerpoint/2010/main" val="95001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17700"/>
            <a:ext cx="10363826" cy="3873499"/>
          </a:xfrm>
        </p:spPr>
        <p:txBody>
          <a:bodyPr/>
          <a:lstStyle/>
          <a:p>
            <a:r>
              <a:rPr lang="en-GB" dirty="0"/>
              <a:t>42 participants  (20 male, 22 female) mean age 68.12 years (age range 64-82) based in Skopje, north Macedonia</a:t>
            </a:r>
          </a:p>
          <a:p>
            <a:r>
              <a:rPr lang="en-GB" dirty="0"/>
              <a:t>Limited or no experience with digital technology (never used PC or operated a digital device)</a:t>
            </a:r>
          </a:p>
          <a:p>
            <a:r>
              <a:rPr lang="en-GB" dirty="0"/>
              <a:t>Participants divided into dyads to play as a team. Mixed gender except for one</a:t>
            </a:r>
          </a:p>
          <a:p>
            <a:r>
              <a:rPr lang="en-GB" dirty="0"/>
              <a:t>21 sessions lasting 25/30 minutes.  Questionnaire on technology use and personal health followed by recorded play session</a:t>
            </a:r>
          </a:p>
          <a:p>
            <a:r>
              <a:rPr lang="en-GB" dirty="0"/>
              <a:t>Smart Table 230i used for sessions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95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Two games with a progressive level of complexity</a:t>
            </a:r>
          </a:p>
          <a:p>
            <a:endParaRPr lang="en-GB" dirty="0"/>
          </a:p>
          <a:p>
            <a:r>
              <a:rPr lang="en-GB" dirty="0"/>
              <a:t>Use of concrete metaphors (world map, playing cards).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Introduction of the dragging gesture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1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 Spaces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456878"/>
            <a:ext cx="6630987" cy="481692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13775" y="1456879"/>
            <a:ext cx="3935688" cy="4334321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Outline of a world map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six city names on dragable labels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Successful placement recorded regardless of geographical accuracy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4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4217025" cy="2023252"/>
          </a:xfrm>
        </p:spPr>
        <p:txBody>
          <a:bodyPr/>
          <a:lstStyle/>
          <a:p>
            <a:r>
              <a:rPr lang="en-GB" dirty="0"/>
              <a:t>Hot Spots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" y="2632852"/>
            <a:ext cx="5187470" cy="35647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Six static cards around table edges Six loose cards in the table centre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Each card pair had number-10 card, an overturned card with an unknown value and a large two-digit number displaying the sum of the card values.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Match 6 loose cards to the appropriate overturned slot using drag gesture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Evaluate how the learned drag gesture transfers from one game to another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75" t="3897" b="9020"/>
          <a:stretch/>
        </p:blipFill>
        <p:spPr>
          <a:xfrm>
            <a:off x="5301770" y="1003300"/>
            <a:ext cx="6828344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08683"/>
          </a:xfrm>
        </p:spPr>
        <p:txBody>
          <a:bodyPr/>
          <a:lstStyle/>
          <a:p>
            <a:r>
              <a:rPr lang="en-GB" dirty="0"/>
              <a:t>Research goals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66992"/>
            <a:ext cx="10363826" cy="5075108"/>
          </a:xfrm>
        </p:spPr>
        <p:txBody>
          <a:bodyPr>
            <a:normAutofit/>
          </a:bodyPr>
          <a:lstStyle/>
          <a:p>
            <a:r>
              <a:rPr lang="en-GB" i="1" dirty="0"/>
              <a:t>Determine the learnability of DRAG in a collaborative environment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GB" i="1" dirty="0"/>
              <a:t>to what extent is learnability of the DRAG gesture retained/transferred?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Establish the positive effect of social interactions on the learning of the DRAG gesture</a:t>
            </a:r>
          </a:p>
          <a:p>
            <a:pPr marL="0" indent="0">
              <a:buNone/>
            </a:pPr>
            <a:r>
              <a:rPr lang="en-GB" i="1" dirty="0"/>
              <a:t>- </a:t>
            </a:r>
            <a:r>
              <a:rPr lang="en-GB" sz="1600" i="1" dirty="0"/>
              <a:t>Differences between dyads and single players in a previous study (Mihajlov et al 2015)</a:t>
            </a:r>
          </a:p>
          <a:p>
            <a:endParaRPr lang="en-US" i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53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0383"/>
          </a:xfrm>
        </p:spPr>
        <p:txBody>
          <a:bodyPr/>
          <a:lstStyle/>
          <a:p>
            <a:r>
              <a:rPr lang="en-GB" dirty="0"/>
              <a:t>Results:  Learnability of 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2100"/>
            <a:ext cx="10363826" cy="49403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Participants spent most time solving the first game task discovering Drag:  Performance must swifter in subsequent tasks Once learned the gesture was consistently performed correctly</a:t>
            </a:r>
          </a:p>
          <a:p>
            <a:endParaRPr lang="en-GB" dirty="0"/>
          </a:p>
          <a:p>
            <a:r>
              <a:rPr lang="en-GB" dirty="0"/>
              <a:t>In almost all cases the second player would mimic the first correct drag action</a:t>
            </a:r>
          </a:p>
          <a:p>
            <a:endParaRPr lang="en-GB" dirty="0"/>
          </a:p>
          <a:p>
            <a:r>
              <a:rPr lang="en-GB" dirty="0"/>
              <a:t>The number of correct gestures  remained consistent Incorrect gestures decreased across tasks The correct action was discovered significantly quicker in </a:t>
            </a:r>
            <a:r>
              <a:rPr lang="en-GB" dirty="0" err="1"/>
              <a:t>gAME</a:t>
            </a:r>
            <a:r>
              <a:rPr lang="en-GB" dirty="0"/>
              <a:t> 2 (retained learning)</a:t>
            </a:r>
          </a:p>
          <a:p>
            <a:endParaRPr lang="en-GB" dirty="0"/>
          </a:p>
          <a:p>
            <a:r>
              <a:rPr lang="en-GB" dirty="0"/>
              <a:t>Participants in dyads reach this level significantly faster than single players from the previous study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930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83283"/>
          </a:xfrm>
        </p:spPr>
        <p:txBody>
          <a:bodyPr>
            <a:normAutofit/>
          </a:bodyPr>
          <a:lstStyle/>
          <a:p>
            <a:r>
              <a:rPr lang="en-GB" sz="2800" dirty="0"/>
              <a:t>positive effect of social interactions on the learning of the DRAG gesture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1800"/>
            <a:ext cx="10591800" cy="5156200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  dyads tended to discuss strategy in early stages and touch the screen less</a:t>
            </a:r>
          </a:p>
          <a:p>
            <a:pPr marL="0" indent="0">
              <a:buNone/>
            </a:pPr>
            <a:r>
              <a:rPr lang="en-GB" dirty="0"/>
              <a:t>-  High incidence of verbal turns and explanatory (non-touching) gestures</a:t>
            </a:r>
          </a:p>
          <a:p>
            <a:r>
              <a:rPr lang="en-GB" dirty="0"/>
              <a:t>number of correct gestures differed significantly between the dyads and the single players only for Task 1. </a:t>
            </a:r>
          </a:p>
          <a:p>
            <a:r>
              <a:rPr lang="en-GB" dirty="0"/>
              <a:t>dyads completed in a significantly shorter time than singles for Tasks 2, 3 and 4. </a:t>
            </a:r>
          </a:p>
          <a:p>
            <a:pPr marL="0" indent="0">
              <a:buNone/>
            </a:pPr>
            <a:r>
              <a:rPr lang="en-GB" dirty="0"/>
              <a:t>- Suggests dyads an advantage in the key vulnerable stage of early learning</a:t>
            </a:r>
          </a:p>
        </p:txBody>
      </p:sp>
    </p:spTree>
    <p:extLst>
      <p:ext uri="{BB962C8B-B14F-4D97-AF65-F5344CB8AC3E}">
        <p14:creationId xmlns:p14="http://schemas.microsoft.com/office/powerpoint/2010/main" val="261292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60708"/>
          </a:xfrm>
        </p:spPr>
        <p:txBody>
          <a:bodyPr/>
          <a:lstStyle/>
          <a:p>
            <a:r>
              <a:rPr lang="en-GB" dirty="0"/>
              <a:t>Addressing the digital divide, specifically for older citizens using a gentle pathway</a:t>
            </a:r>
          </a:p>
          <a:p>
            <a:r>
              <a:rPr lang="en-GB" dirty="0"/>
              <a:t>Games: separate learning of digital manipulations  and the learning of digital utilities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Study one:  Demonstrating learnability (mainly quantitative) </a:t>
            </a:r>
          </a:p>
          <a:p>
            <a:endParaRPr lang="en-GB" dirty="0"/>
          </a:p>
          <a:p>
            <a:r>
              <a:rPr lang="en-GB" dirty="0"/>
              <a:t>Study two: Investigate building blocks of supported learning (mainly qualitative)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89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 the positive effect of social interactions on the learning of the DRAG gesture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22608"/>
          </a:xfrm>
        </p:spPr>
        <p:txBody>
          <a:bodyPr>
            <a:normAutofit/>
          </a:bodyPr>
          <a:lstStyle/>
          <a:p>
            <a:r>
              <a:rPr lang="en-GB" dirty="0"/>
              <a:t>number of correct gestures differed significantly between the dyads and the single players only for Task 1. </a:t>
            </a:r>
          </a:p>
          <a:p>
            <a:endParaRPr lang="en-GB" dirty="0"/>
          </a:p>
          <a:p>
            <a:r>
              <a:rPr lang="en-GB" dirty="0"/>
              <a:t>dyads completed in a significantly shorter time than singles for Tasks 2, 3 and 4. </a:t>
            </a:r>
          </a:p>
          <a:p>
            <a:pPr marL="0" indent="0">
              <a:buNone/>
            </a:pPr>
            <a:r>
              <a:rPr lang="en-GB" sz="1600" dirty="0"/>
              <a:t>- Suggests dyads an advantage in the key vulnerable stage of early learning</a:t>
            </a:r>
          </a:p>
          <a:p>
            <a:pPr marL="0" indent="0">
              <a:buNone/>
            </a:pPr>
            <a:r>
              <a:rPr lang="en-GB" sz="1600" dirty="0"/>
              <a:t>- More advanced player typically gave verbal or gesture explanation to the other player demonstrating manipulations</a:t>
            </a:r>
          </a:p>
          <a:p>
            <a:pPr>
              <a:buFontTx/>
              <a:buChar char="-"/>
            </a:pPr>
            <a:r>
              <a:rPr lang="en-GB" sz="1600" dirty="0"/>
              <a:t>Non-active player often the first to notice an affordance (e.g. Noticing That a tapped label moved slightly)</a:t>
            </a:r>
          </a:p>
          <a:p>
            <a:pPr>
              <a:buFontTx/>
              <a:buChar char="-"/>
            </a:pPr>
            <a:r>
              <a:rPr lang="en-GB" sz="1600" dirty="0"/>
              <a:t>some sessions dominated by one player.  Mitigated by peer learning effects. </a:t>
            </a:r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958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9099" y="508001"/>
            <a:ext cx="4305301" cy="5867400"/>
          </a:xfrm>
        </p:spPr>
        <p:txBody>
          <a:bodyPr>
            <a:normAutofit/>
          </a:bodyPr>
          <a:lstStyle/>
          <a:p>
            <a:r>
              <a:rPr lang="en-GB" dirty="0"/>
              <a:t>Inappropriate analogies from the analogue world only seen In early stages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-e.g. cutting along a jagged edge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Tapping and pointing to a </a:t>
            </a:r>
          </a:p>
          <a:p>
            <a:pPr marL="0" indent="0">
              <a:buNone/>
            </a:pPr>
            <a:r>
              <a:rPr lang="en-GB" dirty="0"/>
              <a:t>Location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Less prolonged than with</a:t>
            </a:r>
          </a:p>
          <a:p>
            <a:pPr marL="0" indent="0">
              <a:buNone/>
            </a:pPr>
            <a:r>
              <a:rPr lang="en-GB" dirty="0"/>
              <a:t>Single learners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577" t="38134" r="32960" b="28114"/>
          <a:stretch/>
        </p:blipFill>
        <p:spPr>
          <a:xfrm>
            <a:off x="4940300" y="1701517"/>
            <a:ext cx="605790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7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30400"/>
            <a:ext cx="10363826" cy="42799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Touch-based Games support rapid acquisition of core skills</a:t>
            </a:r>
          </a:p>
          <a:p>
            <a:r>
              <a:rPr lang="en-GB" dirty="0"/>
              <a:t>Co-discovery through different formal of social interaction</a:t>
            </a:r>
          </a:p>
          <a:p>
            <a:r>
              <a:rPr lang="en-GB" dirty="0"/>
              <a:t>Peer support significant given the exploratory nature of early learning</a:t>
            </a:r>
          </a:p>
          <a:p>
            <a:r>
              <a:rPr lang="en-GB" dirty="0"/>
              <a:t>games appear to have the advantage of motivating and supporting exploration hypothesis generation and reactive planning in response to system feedback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1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Study – Mentored peer interaction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879600"/>
            <a:ext cx="10363826" cy="48006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Explore the dynamics of interaction between peer learners</a:t>
            </a:r>
          </a:p>
          <a:p>
            <a:endParaRPr lang="en-GB" dirty="0"/>
          </a:p>
          <a:p>
            <a:r>
              <a:rPr lang="en-GB" dirty="0"/>
              <a:t> Study expert mentor behaviour</a:t>
            </a:r>
          </a:p>
          <a:p>
            <a:endParaRPr lang="en-GB" dirty="0"/>
          </a:p>
          <a:p>
            <a:r>
              <a:rPr lang="en-GB" dirty="0"/>
              <a:t>Identify appropriate ways of helping the </a:t>
            </a:r>
            <a:r>
              <a:rPr lang="en-GB" b="1" dirty="0"/>
              <a:t>most reluctant </a:t>
            </a:r>
            <a:r>
              <a:rPr lang="en-GB" dirty="0"/>
              <a:t>learners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Provide advice for professional and non-professional mentors </a:t>
            </a:r>
          </a:p>
        </p:txBody>
      </p:sp>
    </p:spTree>
    <p:extLst>
      <p:ext uri="{BB962C8B-B14F-4D97-AF65-F5344CB8AC3E}">
        <p14:creationId xmlns:p14="http://schemas.microsoft.com/office/powerpoint/2010/main" val="189965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2783"/>
          </a:xfrm>
        </p:spPr>
        <p:txBody>
          <a:bodyPr/>
          <a:lstStyle/>
          <a:p>
            <a:r>
              <a:rPr lang="en-GB" dirty="0"/>
              <a:t>Second Study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7000"/>
            <a:ext cx="10363825" cy="5461000"/>
          </a:xfrm>
        </p:spPr>
        <p:txBody>
          <a:bodyPr>
            <a:normAutofit/>
          </a:bodyPr>
          <a:lstStyle/>
          <a:p>
            <a:r>
              <a:rPr lang="en-GB" sz="2400" dirty="0"/>
              <a:t>Similar to first study except:  </a:t>
            </a:r>
          </a:p>
          <a:p>
            <a:endParaRPr lang="en-GB" sz="2400" dirty="0"/>
          </a:p>
          <a:p>
            <a:r>
              <a:rPr lang="en-GB" sz="2400" dirty="0"/>
              <a:t>Experienced mentor briefed to intervene/support as appropriate </a:t>
            </a:r>
          </a:p>
          <a:p>
            <a:r>
              <a:rPr lang="en-GB" sz="2400" dirty="0"/>
              <a:t>Twenty Eight participants (17 female and 11 male, Age range 66-86 (Ave 75.8))</a:t>
            </a:r>
          </a:p>
          <a:p>
            <a:r>
              <a:rPr lang="en-GB" sz="2400" dirty="0"/>
              <a:t>32 inch Lenovo </a:t>
            </a:r>
            <a:r>
              <a:rPr lang="en-GB" sz="2400" dirty="0" err="1"/>
              <a:t>Multisurface</a:t>
            </a:r>
            <a:r>
              <a:rPr lang="en-GB" sz="2400" dirty="0"/>
              <a:t> touch screen</a:t>
            </a:r>
          </a:p>
          <a:p>
            <a:r>
              <a:rPr lang="en-GB" sz="2400" dirty="0"/>
              <a:t>Different game suite, greater progressive complexity</a:t>
            </a:r>
          </a:p>
          <a:p>
            <a:r>
              <a:rPr lang="en-GB" sz="2400" dirty="0"/>
              <a:t>Two condition:  (Freehand draw) Solitaire,  Jigsaw. </a:t>
            </a:r>
          </a:p>
          <a:p>
            <a:endParaRPr lang="en-GB" sz="24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0876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57400"/>
            <a:ext cx="10363825" cy="3733799"/>
          </a:xfrm>
        </p:spPr>
        <p:txBody>
          <a:bodyPr>
            <a:normAutofit lnSpcReduction="10000"/>
          </a:bodyPr>
          <a:lstStyle/>
          <a:p>
            <a:endParaRPr lang="en-GB" sz="2800" dirty="0"/>
          </a:p>
          <a:p>
            <a:r>
              <a:rPr lang="en-GB" sz="2800" dirty="0"/>
              <a:t>Types of problem encountered by participants</a:t>
            </a:r>
          </a:p>
          <a:p>
            <a:endParaRPr lang="en-GB" sz="2800" dirty="0"/>
          </a:p>
          <a:p>
            <a:r>
              <a:rPr lang="en-GB" sz="2800" dirty="0"/>
              <a:t>Nature and influence of collaboration between players</a:t>
            </a:r>
          </a:p>
          <a:p>
            <a:endParaRPr lang="en-GB" sz="2800" dirty="0"/>
          </a:p>
          <a:p>
            <a:r>
              <a:rPr lang="en-GB" sz="2800" dirty="0"/>
              <a:t>Nature and influence of mentor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09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67383"/>
          </a:xfrm>
        </p:spPr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00200"/>
            <a:ext cx="10363826" cy="5257800"/>
          </a:xfrm>
        </p:spPr>
        <p:txBody>
          <a:bodyPr>
            <a:normAutofit/>
          </a:bodyPr>
          <a:lstStyle/>
          <a:p>
            <a:r>
              <a:rPr lang="en-GB" dirty="0"/>
              <a:t>Numerous verbal declarations of low self-efficacy before sessions and occasionally early in sessions</a:t>
            </a:r>
          </a:p>
          <a:p>
            <a:endParaRPr lang="en-GB" dirty="0"/>
          </a:p>
          <a:p>
            <a:r>
              <a:rPr lang="en-GB" dirty="0"/>
              <a:t>Rarely repeated after early interaction</a:t>
            </a:r>
          </a:p>
          <a:p>
            <a:endParaRPr lang="en-GB" dirty="0"/>
          </a:p>
          <a:p>
            <a:r>
              <a:rPr lang="en-GB" dirty="0"/>
              <a:t>Mentors typically need to intervene/support in the earliest phases</a:t>
            </a:r>
          </a:p>
          <a:p>
            <a:endParaRPr lang="en-GB" dirty="0"/>
          </a:p>
          <a:p>
            <a:r>
              <a:rPr lang="en-GB" dirty="0"/>
              <a:t>Players getting used to the amount of pressure required</a:t>
            </a:r>
          </a:p>
          <a:p>
            <a:endParaRPr lang="en-GB" dirty="0"/>
          </a:p>
          <a:p>
            <a:r>
              <a:rPr lang="en-GB" dirty="0"/>
              <a:t>Advantage in starting  with a conceptually simple game (drawing over Solitaire)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28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2483"/>
          </a:xfrm>
        </p:spPr>
        <p:txBody>
          <a:bodyPr/>
          <a:lstStyle/>
          <a:p>
            <a:r>
              <a:rPr lang="en-GB" dirty="0"/>
              <a:t>Collaboration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03400"/>
            <a:ext cx="10363826" cy="4749800"/>
          </a:xfrm>
        </p:spPr>
        <p:txBody>
          <a:bodyPr>
            <a:normAutofit/>
          </a:bodyPr>
          <a:lstStyle/>
          <a:p>
            <a:r>
              <a:rPr lang="en-GB" b="1" dirty="0"/>
              <a:t>independent activity</a:t>
            </a:r>
            <a:r>
              <a:rPr lang="en-GB" dirty="0"/>
              <a:t>: No contact or co-ordination between players</a:t>
            </a:r>
          </a:p>
          <a:p>
            <a:r>
              <a:rPr lang="en-GB" b="1" dirty="0"/>
              <a:t>Co-operative action: </a:t>
            </a:r>
            <a:r>
              <a:rPr lang="en-GB" dirty="0"/>
              <a:t>Players work out their roles in a collaborative task</a:t>
            </a:r>
          </a:p>
          <a:p>
            <a:r>
              <a:rPr lang="en-GB" b="1" dirty="0"/>
              <a:t>Co-learning: </a:t>
            </a:r>
            <a:r>
              <a:rPr lang="en-GB" dirty="0"/>
              <a:t>Players discuss and work out principles whilst playing</a:t>
            </a:r>
          </a:p>
          <a:p>
            <a:r>
              <a:rPr lang="en-GB" b="1" dirty="0"/>
              <a:t>Peer support: </a:t>
            </a:r>
            <a:r>
              <a:rPr lang="en-GB" dirty="0"/>
              <a:t>Verbal encouragement from one player to another</a:t>
            </a:r>
          </a:p>
          <a:p>
            <a:r>
              <a:rPr lang="en-GB" b="1" dirty="0"/>
              <a:t>Copying of partners: </a:t>
            </a:r>
            <a:r>
              <a:rPr lang="en-GB" dirty="0"/>
              <a:t>Mimicry of observed actions</a:t>
            </a:r>
          </a:p>
          <a:p>
            <a:endParaRPr lang="en-GB" dirty="0"/>
          </a:p>
          <a:p>
            <a:r>
              <a:rPr lang="en-GB" b="1" dirty="0"/>
              <a:t>Mentor support: </a:t>
            </a:r>
            <a:r>
              <a:rPr lang="en-GB" dirty="0"/>
              <a:t>Where the mentor offers practical or affective support</a:t>
            </a:r>
          </a:p>
          <a:p>
            <a:r>
              <a:rPr lang="en-GB" b="1" dirty="0"/>
              <a:t>Mentor intervention: </a:t>
            </a:r>
            <a:r>
              <a:rPr lang="en-GB" dirty="0"/>
              <a:t>Where the mentor takes over direct action with the device</a:t>
            </a:r>
          </a:p>
        </p:txBody>
      </p:sp>
    </p:spTree>
    <p:extLst>
      <p:ext uri="{BB962C8B-B14F-4D97-AF65-F5344CB8AC3E}">
        <p14:creationId xmlns:p14="http://schemas.microsoft.com/office/powerpoint/2010/main" val="175696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011026" cy="3932107"/>
          </a:xfrm>
        </p:spPr>
        <p:txBody>
          <a:bodyPr>
            <a:normAutofit/>
          </a:bodyPr>
          <a:lstStyle/>
          <a:p>
            <a:r>
              <a:rPr lang="en-GB" dirty="0"/>
              <a:t>Variations dependent on the game:  </a:t>
            </a:r>
          </a:p>
          <a:p>
            <a:r>
              <a:rPr lang="en-GB" dirty="0"/>
              <a:t>Independent action was most typical in freehand drawing and Solitaire</a:t>
            </a:r>
          </a:p>
          <a:p>
            <a:r>
              <a:rPr lang="en-GB" dirty="0"/>
              <a:t>Some started independently, spent some time </a:t>
            </a:r>
          </a:p>
          <a:p>
            <a:r>
              <a:rPr lang="en-GB" dirty="0"/>
              <a:t>working together on creating an image</a:t>
            </a:r>
          </a:p>
          <a:p>
            <a:r>
              <a:rPr lang="en-GB" dirty="0"/>
              <a:t>Co-discovery of feature (key role for non-active player) recognition of affordance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2463800"/>
            <a:ext cx="4445000" cy="36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57508"/>
          </a:xfrm>
        </p:spPr>
        <p:txBody>
          <a:bodyPr/>
          <a:lstStyle/>
          <a:p>
            <a:r>
              <a:rPr lang="en-GB" dirty="0"/>
              <a:t>The Jigsaw game showed the highest degree of collaboration</a:t>
            </a:r>
          </a:p>
          <a:p>
            <a:endParaRPr lang="en-GB" dirty="0"/>
          </a:p>
          <a:p>
            <a:r>
              <a:rPr lang="en-GB" dirty="0"/>
              <a:t>Combination of verbal and non-verbal communication between participants</a:t>
            </a:r>
          </a:p>
          <a:p>
            <a:endParaRPr lang="en-GB" dirty="0"/>
          </a:p>
          <a:p>
            <a:r>
              <a:rPr lang="en-GB" dirty="0"/>
              <a:t>Short periods of independent activity </a:t>
            </a:r>
          </a:p>
          <a:p>
            <a:endParaRPr lang="en-GB" dirty="0"/>
          </a:p>
          <a:p>
            <a:r>
              <a:rPr lang="en-GB" dirty="0"/>
              <a:t>High degree of Co-ordinated activity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37" t="16709" r="26693" b="30586"/>
          <a:stretch/>
        </p:blipFill>
        <p:spPr>
          <a:xfrm>
            <a:off x="7812236" y="4033706"/>
            <a:ext cx="3160564" cy="21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37517"/>
            <a:ext cx="10364451" cy="1596177"/>
          </a:xfrm>
        </p:spPr>
        <p:txBody>
          <a:bodyPr/>
          <a:lstStyle/>
          <a:p>
            <a:r>
              <a:rPr lang="en-GB" dirty="0"/>
              <a:t>The most reluctant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4500"/>
            <a:ext cx="10363826" cy="4876800"/>
          </a:xfrm>
        </p:spPr>
        <p:txBody>
          <a:bodyPr/>
          <a:lstStyle/>
          <a:p>
            <a:r>
              <a:rPr lang="en-GB" dirty="0"/>
              <a:t>associated with age-related declines in motor, sensory, and cognitive skills (Rogers, </a:t>
            </a:r>
            <a:r>
              <a:rPr lang="en-GB" dirty="0" err="1"/>
              <a:t>Stronge</a:t>
            </a:r>
            <a:r>
              <a:rPr lang="en-GB" dirty="0"/>
              <a:t>, and Fisk, 2005)</a:t>
            </a:r>
          </a:p>
          <a:p>
            <a:endParaRPr lang="en-GB" dirty="0"/>
          </a:p>
          <a:p>
            <a:r>
              <a:rPr lang="en-GB" dirty="0"/>
              <a:t>negative attitudes stemming from fear, anxiety and lack of motivation (Heinz et al., 2013; Lee, </a:t>
            </a:r>
            <a:r>
              <a:rPr lang="en-GB" dirty="0" err="1"/>
              <a:t>Chien</a:t>
            </a:r>
            <a:r>
              <a:rPr lang="en-GB" dirty="0"/>
              <a:t>, and Hewitt, 2011)</a:t>
            </a:r>
          </a:p>
          <a:p>
            <a:endParaRPr lang="en-GB" dirty="0"/>
          </a:p>
          <a:p>
            <a:r>
              <a:rPr lang="en-GB" dirty="0"/>
              <a:t>tendency of older adults to underestimate their knowledge and abilities (</a:t>
            </a:r>
            <a:r>
              <a:rPr lang="en-GB" dirty="0" err="1"/>
              <a:t>Mitzner</a:t>
            </a:r>
            <a:r>
              <a:rPr lang="en-GB" dirty="0"/>
              <a:t> et al., 2010)</a:t>
            </a:r>
          </a:p>
          <a:p>
            <a:r>
              <a:rPr lang="en-GB" dirty="0"/>
              <a:t>Lack of familiarity and exposure to technology in past employment/education occurred before the pervasive presence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184661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3883"/>
          </a:xfrm>
        </p:spPr>
        <p:txBody>
          <a:bodyPr/>
          <a:lstStyle/>
          <a:p>
            <a:r>
              <a:rPr lang="en-GB" dirty="0"/>
              <a:t>Nature of co-action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70000"/>
            <a:ext cx="10363826" cy="5588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Principles of expert-novice collaboration observed in (Gill et al, </a:t>
            </a:r>
            <a:r>
              <a:rPr lang="en-GB" dirty="0" err="1"/>
              <a:t>Kendon</a:t>
            </a:r>
            <a:r>
              <a:rPr lang="en-GB" dirty="0"/>
              <a:t>) seem to apply to peer learner behaviour in highly collaborative tasks </a:t>
            </a:r>
          </a:p>
          <a:p>
            <a:r>
              <a:rPr lang="en-GB" dirty="0"/>
              <a:t>negotiated turn-taking within a task). </a:t>
            </a:r>
          </a:p>
          <a:p>
            <a:r>
              <a:rPr lang="en-GB" dirty="0"/>
              <a:t>non-verbal dialogue (air gestures pointing),</a:t>
            </a:r>
          </a:p>
          <a:p>
            <a:r>
              <a:rPr lang="en-GB" dirty="0"/>
              <a:t>co-operative theory building </a:t>
            </a:r>
          </a:p>
          <a:p>
            <a:r>
              <a:rPr lang="en-GB" dirty="0"/>
              <a:t>spontaneous collaborative  action, (synchronous and parallel coordinated moves)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Suggests that co-learning supported best in games affording co-action</a:t>
            </a:r>
          </a:p>
        </p:txBody>
      </p:sp>
    </p:spTree>
    <p:extLst>
      <p:ext uri="{BB962C8B-B14F-4D97-AF65-F5344CB8AC3E}">
        <p14:creationId xmlns:p14="http://schemas.microsoft.com/office/powerpoint/2010/main" val="929592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of mentoring (instrumental)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Air gestures and minimal instructions</a:t>
            </a:r>
          </a:p>
          <a:p>
            <a:pPr>
              <a:buFontTx/>
              <a:buChar char="-"/>
            </a:pPr>
            <a:r>
              <a:rPr lang="en-GB" sz="1600" dirty="0"/>
              <a:t>Initial impetus</a:t>
            </a:r>
          </a:p>
          <a:p>
            <a:pPr>
              <a:buFontTx/>
              <a:buChar char="-"/>
            </a:pPr>
            <a:r>
              <a:rPr lang="en-GB" sz="1600" dirty="0"/>
              <a:t>Encourage exploratory action (unfamiliar/unexpected concept)</a:t>
            </a:r>
          </a:p>
          <a:p>
            <a:endParaRPr lang="en-GB" dirty="0"/>
          </a:p>
          <a:p>
            <a:r>
              <a:rPr lang="en-GB" dirty="0"/>
              <a:t>Direct intervention relatively rare (typically after inadvertent action)</a:t>
            </a:r>
          </a:p>
          <a:p>
            <a:pPr marL="0" indent="0">
              <a:buNone/>
            </a:pPr>
            <a:r>
              <a:rPr lang="en-GB" sz="1600" dirty="0"/>
              <a:t>- preserve interaction flow</a:t>
            </a:r>
          </a:p>
          <a:p>
            <a:pPr marL="0" indent="0">
              <a:buNone/>
            </a:pPr>
            <a:r>
              <a:rPr lang="en-GB" sz="1600" dirty="0"/>
              <a:t>- Challenge management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Affective 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86108"/>
          </a:xfrm>
        </p:spPr>
        <p:txBody>
          <a:bodyPr>
            <a:normAutofit/>
          </a:bodyPr>
          <a:lstStyle/>
          <a:p>
            <a:r>
              <a:rPr lang="en-GB" dirty="0"/>
              <a:t>Schema used by Fishbein, M., and </a:t>
            </a:r>
            <a:r>
              <a:rPr lang="en-GB" dirty="0" err="1"/>
              <a:t>Ajzen</a:t>
            </a:r>
            <a:r>
              <a:rPr lang="en-GB" dirty="0"/>
              <a:t>, I. (1975) models this type of support</a:t>
            </a:r>
          </a:p>
          <a:p>
            <a:r>
              <a:rPr lang="en-GB" dirty="0"/>
              <a:t>E.g.</a:t>
            </a:r>
          </a:p>
          <a:p>
            <a:r>
              <a:rPr lang="en-GB" dirty="0"/>
              <a:t>weakening the belief strength of an attitude that opposes the persuasive goal'. (`You're good at jigsaws you'll be good at this‘)</a:t>
            </a:r>
          </a:p>
          <a:p>
            <a:r>
              <a:rPr lang="en-GB" dirty="0"/>
              <a:t>weaken the  evaluation of an attitude that opposes the persuasive  goal  (`you're not getting it wrong, you're just learning‘)</a:t>
            </a:r>
          </a:p>
          <a:p>
            <a:r>
              <a:rPr lang="en-GB" dirty="0"/>
              <a:t>`strengthen the evaluation of an attitude that supports  the persuasive goal'. (e.g. complements on a created drawing)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780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Current/Future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9108"/>
          </a:xfrm>
        </p:spPr>
        <p:txBody>
          <a:bodyPr/>
          <a:lstStyle/>
          <a:p>
            <a:r>
              <a:rPr lang="en-GB" dirty="0"/>
              <a:t>Advice for mentors based on insights</a:t>
            </a:r>
          </a:p>
          <a:p>
            <a:endParaRPr lang="en-GB" dirty="0"/>
          </a:p>
          <a:p>
            <a:r>
              <a:rPr lang="en-GB" dirty="0"/>
              <a:t>Games as cognitive physical and social therapy </a:t>
            </a:r>
          </a:p>
          <a:p>
            <a:endParaRPr lang="en-GB" dirty="0"/>
          </a:p>
          <a:p>
            <a:r>
              <a:rPr lang="en-GB" dirty="0"/>
              <a:t>Potential use for early stage dementia patients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799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 electronic copy of the GIRDA booklet ‘Your guide to using games to teach tablet skills’ can be found here </a:t>
            </a:r>
            <a:r>
              <a:rPr lang="en-GB" dirty="0">
                <a:hlinkClick r:id="rId3"/>
              </a:rPr>
              <a:t>https://www.onlinecentresnetwork.org/sites/default/files/a6_your_guide_to_using_games.pdf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An electronic copy of the Good Things Foundation’s guide to helping older people use the internet can be found here  </a:t>
            </a:r>
            <a:r>
              <a:rPr lang="en-GB" u="sng" dirty="0">
                <a:hlinkClick r:id="rId4"/>
              </a:rPr>
              <a:t>https://www.onlinecentresnetwork.org/sites/default/files/a6_your_guide_to_helping_older_people_use_the_internet.pdf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1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364451" cy="1117600"/>
          </a:xfrm>
        </p:spPr>
        <p:txBody>
          <a:bodyPr/>
          <a:lstStyle/>
          <a:p>
            <a:r>
              <a:rPr lang="en-GB" dirty="0"/>
              <a:t>Key factors in adoption for older citizens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27200"/>
            <a:ext cx="10363825" cy="4864100"/>
          </a:xfrm>
        </p:spPr>
        <p:txBody>
          <a:bodyPr/>
          <a:lstStyle/>
          <a:p>
            <a:r>
              <a:rPr lang="en-GB" dirty="0"/>
              <a:t>availability of help and support (Tsai, </a:t>
            </a:r>
            <a:r>
              <a:rPr lang="en-GB" dirty="0" err="1"/>
              <a:t>Shillair</a:t>
            </a:r>
            <a:r>
              <a:rPr lang="en-GB" dirty="0"/>
              <a:t>, and </a:t>
            </a:r>
            <a:r>
              <a:rPr lang="en-GB" dirty="0" err="1"/>
              <a:t>Cotten</a:t>
            </a:r>
            <a:r>
              <a:rPr lang="en-GB" dirty="0"/>
              <a:t>, 2017)</a:t>
            </a:r>
          </a:p>
          <a:p>
            <a:endParaRPr lang="en-GB" dirty="0"/>
          </a:p>
          <a:p>
            <a:r>
              <a:rPr lang="en-GB" dirty="0"/>
              <a:t>Usability: The growing popularity of a touch-based devices is changing perceptions of ICT usefulness and ease of usage (Smith, 2014)</a:t>
            </a:r>
          </a:p>
          <a:p>
            <a:endParaRPr lang="en-GB" dirty="0"/>
          </a:p>
          <a:p>
            <a:r>
              <a:rPr lang="en-GB" dirty="0"/>
              <a:t>attitudes and social influence </a:t>
            </a:r>
            <a:r>
              <a:rPr lang="sv-SE" dirty="0"/>
              <a:t>Hur, (Kim and Kim 2014)</a:t>
            </a:r>
          </a:p>
          <a:p>
            <a:endParaRPr lang="sv-SE" dirty="0"/>
          </a:p>
          <a:p>
            <a:r>
              <a:rPr lang="en-GB" dirty="0"/>
              <a:t>self-efficacy and expected outcomes (</a:t>
            </a:r>
            <a:r>
              <a:rPr lang="en-GB" dirty="0" err="1"/>
              <a:t>LaRose</a:t>
            </a:r>
            <a:r>
              <a:rPr lang="en-GB" dirty="0"/>
              <a:t> et al., 2012).</a:t>
            </a:r>
          </a:p>
        </p:txBody>
      </p:sp>
    </p:spTree>
    <p:extLst>
      <p:ext uri="{BB962C8B-B14F-4D97-AF65-F5344CB8AC3E}">
        <p14:creationId xmlns:p14="http://schemas.microsoft.com/office/powerpoint/2010/main" val="346676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68500"/>
            <a:ext cx="10363825" cy="4572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three sources of self-efficacy beliefs (Bandura 1977) that relate to our approach</a:t>
            </a:r>
          </a:p>
          <a:p>
            <a:endParaRPr lang="en-GB" dirty="0"/>
          </a:p>
          <a:p>
            <a:r>
              <a:rPr lang="en-GB" dirty="0"/>
              <a:t>enactive mastery experiences</a:t>
            </a:r>
          </a:p>
          <a:p>
            <a:endParaRPr lang="en-GB" dirty="0"/>
          </a:p>
          <a:p>
            <a:r>
              <a:rPr lang="en-GB" dirty="0"/>
              <a:t>vicarious experiences (comparisons)</a:t>
            </a:r>
          </a:p>
          <a:p>
            <a:endParaRPr lang="en-GB" dirty="0"/>
          </a:p>
          <a:p>
            <a:r>
              <a:rPr lang="en-GB" dirty="0"/>
              <a:t>verbal persuasions (or similar social influences) </a:t>
            </a:r>
          </a:p>
        </p:txBody>
      </p:sp>
    </p:spTree>
    <p:extLst>
      <p:ext uri="{BB962C8B-B14F-4D97-AF65-F5344CB8AC3E}">
        <p14:creationId xmlns:p14="http://schemas.microsoft.com/office/powerpoint/2010/main" val="38674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4383"/>
          </a:xfrm>
        </p:spPr>
        <p:txBody>
          <a:bodyPr/>
          <a:lstStyle/>
          <a:p>
            <a:r>
              <a:rPr lang="en-GB" dirty="0"/>
              <a:t>Enactive mastery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8600"/>
            <a:ext cx="10363825" cy="4978400"/>
          </a:xfrm>
        </p:spPr>
        <p:txBody>
          <a:bodyPr>
            <a:normAutofit/>
          </a:bodyPr>
          <a:lstStyle/>
          <a:p>
            <a:r>
              <a:rPr lang="en-GB" dirty="0"/>
              <a:t>supported through the use of games: intrinsic appeal, low pressure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Playful fascination can motivate users to repeatedly try actions until mastered through practice.  </a:t>
            </a:r>
          </a:p>
          <a:p>
            <a:endParaRPr lang="en-GB" dirty="0"/>
          </a:p>
          <a:p>
            <a:r>
              <a:rPr lang="en-GB" dirty="0"/>
              <a:t>an electronic version of a familiar game it may be that positive self-efficacy with regard to that game may override negativity towards technology. </a:t>
            </a:r>
          </a:p>
        </p:txBody>
      </p:sp>
    </p:spTree>
    <p:extLst>
      <p:ext uri="{BB962C8B-B14F-4D97-AF65-F5344CB8AC3E}">
        <p14:creationId xmlns:p14="http://schemas.microsoft.com/office/powerpoint/2010/main" val="409092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1070583"/>
          </a:xfrm>
        </p:spPr>
        <p:txBody>
          <a:bodyPr/>
          <a:lstStyle/>
          <a:p>
            <a:r>
              <a:rPr lang="en-GB" dirty="0"/>
              <a:t>Vicarious experience in social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78000"/>
            <a:ext cx="10363826" cy="4851400"/>
          </a:xfrm>
        </p:spPr>
        <p:txBody>
          <a:bodyPr/>
          <a:lstStyle/>
          <a:p>
            <a:r>
              <a:rPr lang="en-GB" dirty="0"/>
              <a:t>performance similarity or differences, and structures success situations (achieving game completion)</a:t>
            </a:r>
          </a:p>
          <a:p>
            <a:endParaRPr lang="en-GB" dirty="0"/>
          </a:p>
          <a:p>
            <a:r>
              <a:rPr lang="en-GB" dirty="0"/>
              <a:t>  Playing games allows users to witness and be witnessed. </a:t>
            </a:r>
          </a:p>
          <a:p>
            <a:endParaRPr lang="en-GB" dirty="0"/>
          </a:p>
          <a:p>
            <a:r>
              <a:rPr lang="en-GB" dirty="0"/>
              <a:t>peer comparison coupled with the instrumental goal of reinforcing learning of skills </a:t>
            </a:r>
          </a:p>
          <a:p>
            <a:endParaRPr lang="en-GB" dirty="0"/>
          </a:p>
          <a:p>
            <a:r>
              <a:rPr lang="en-GB" dirty="0"/>
              <a:t>close-coupled cooperative action, observation of action and witnessed action become interleaved.   </a:t>
            </a:r>
          </a:p>
        </p:txBody>
      </p:sp>
    </p:spTree>
    <p:extLst>
      <p:ext uri="{BB962C8B-B14F-4D97-AF65-F5344CB8AC3E}">
        <p14:creationId xmlns:p14="http://schemas.microsoft.com/office/powerpoint/2010/main" val="131548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Touch-based interaction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0700"/>
            <a:ext cx="10363825" cy="473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Touch-based interaction affords ‘natural’  interaction but naturalness is not an intrinsic property</a:t>
            </a:r>
          </a:p>
          <a:p>
            <a:endParaRPr lang="en-GB" dirty="0"/>
          </a:p>
          <a:p>
            <a:r>
              <a:rPr lang="en-GB" dirty="0"/>
              <a:t>Naturalness can be seen as an outcome of appropriate design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Naturalness should be evidenced by rapid learnability of core skills (Leung and </a:t>
            </a:r>
            <a:r>
              <a:rPr lang="en-GB" dirty="0" err="1"/>
              <a:t>Dickinger</a:t>
            </a:r>
            <a:r>
              <a:rPr lang="en-GB" dirty="0"/>
              <a:t> 2017)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49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Games for teaching digital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Strong Mappings between analogue and digital world</a:t>
            </a:r>
          </a:p>
          <a:p>
            <a:endParaRPr lang="en-GB" dirty="0"/>
          </a:p>
          <a:p>
            <a:r>
              <a:rPr lang="en-GB" dirty="0"/>
              <a:t>Appealing/non-threatening for reluctant learners</a:t>
            </a:r>
          </a:p>
          <a:p>
            <a:endParaRPr lang="en-GB" dirty="0"/>
          </a:p>
          <a:p>
            <a:r>
              <a:rPr lang="en-GB" dirty="0"/>
              <a:t>Encourage exploration and repeated attempts at action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00287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1252</TotalTime>
  <Words>1725</Words>
  <Application>Microsoft Office PowerPoint</Application>
  <PresentationFormat>Widescreen</PresentationFormat>
  <Paragraphs>256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Tw Cen MT</vt:lpstr>
      <vt:lpstr>Droplet</vt:lpstr>
      <vt:lpstr>Games as a pathway to digital skill adoption for reluctant older citizens</vt:lpstr>
      <vt:lpstr>Overview</vt:lpstr>
      <vt:lpstr>The most reluctant learners</vt:lpstr>
      <vt:lpstr>Key factors in adoption for older citizens</vt:lpstr>
      <vt:lpstr>self-efficacy</vt:lpstr>
      <vt:lpstr>Enactive mastery experiences</vt:lpstr>
      <vt:lpstr>Vicarious experience in social games</vt:lpstr>
      <vt:lpstr>Touch-based interaction </vt:lpstr>
      <vt:lpstr>Games for teaching digital interaction</vt:lpstr>
      <vt:lpstr>Touch Based Interaction for Older Citizens</vt:lpstr>
      <vt:lpstr>Touch-based Social Interaction</vt:lpstr>
      <vt:lpstr>Empirical Study 1</vt:lpstr>
      <vt:lpstr>PowerPoint Presentation</vt:lpstr>
      <vt:lpstr>Game Choices</vt:lpstr>
      <vt:lpstr>Hot Spaces</vt:lpstr>
      <vt:lpstr>Hot Spots</vt:lpstr>
      <vt:lpstr>Research goals and questions</vt:lpstr>
      <vt:lpstr>Results:  Learnability of Drag</vt:lpstr>
      <vt:lpstr>positive effect of social interactions on the learning of the DRAG gesture</vt:lpstr>
      <vt:lpstr>Establish the positive effect of social interactions on the learning of the DRAG gesture</vt:lpstr>
      <vt:lpstr>PowerPoint Presentation</vt:lpstr>
      <vt:lpstr>Conclusions</vt:lpstr>
      <vt:lpstr>Second Study – Mentored peer interaction</vt:lpstr>
      <vt:lpstr>Second Study Conditions</vt:lpstr>
      <vt:lpstr>Analysis</vt:lpstr>
      <vt:lpstr>Findings</vt:lpstr>
      <vt:lpstr>Collaboration Types</vt:lpstr>
      <vt:lpstr>Collaboration</vt:lpstr>
      <vt:lpstr>Collaboration</vt:lpstr>
      <vt:lpstr>Nature of co-action</vt:lpstr>
      <vt:lpstr>Analysis of mentoring (instrumental)</vt:lpstr>
      <vt:lpstr>Affective  Support</vt:lpstr>
      <vt:lpstr>Current/Future work</vt:lpstr>
      <vt:lpstr>Outputs</vt:lpstr>
    </vt:vector>
  </TitlesOfParts>
  <Company>Middlesex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Springett</dc:creator>
  <cp:lastModifiedBy>Wraight, Angela</cp:lastModifiedBy>
  <cp:revision>124</cp:revision>
  <cp:lastPrinted>2019-10-12T15:21:07Z</cp:lastPrinted>
  <dcterms:created xsi:type="dcterms:W3CDTF">2019-10-10T11:44:29Z</dcterms:created>
  <dcterms:modified xsi:type="dcterms:W3CDTF">2019-10-30T16:14:41Z</dcterms:modified>
</cp:coreProperties>
</file>