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365" r:id="rId3"/>
    <p:sldId id="330" r:id="rId4"/>
    <p:sldId id="367" r:id="rId5"/>
    <p:sldId id="364" r:id="rId6"/>
    <p:sldId id="256" r:id="rId7"/>
    <p:sldId id="366" r:id="rId8"/>
  </p:sldIdLst>
  <p:sldSz cx="12192000" cy="6858000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3528" autoAdjust="0"/>
  </p:normalViewPr>
  <p:slideViewPr>
    <p:cSldViewPr snapToGrid="0">
      <p:cViewPr varScale="1">
        <p:scale>
          <a:sx n="60" d="100"/>
          <a:sy n="60" d="100"/>
        </p:scale>
        <p:origin x="9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166CB-011E-4CE6-A0E2-825414B0593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3EF7EE-CED9-4760-84F3-B7AA0617820A}">
      <dgm:prSet phldrT="[Text]"/>
      <dgm:spPr/>
      <dgm:t>
        <a:bodyPr/>
        <a:lstStyle/>
        <a:p>
          <a:r>
            <a:rPr lang="en-GB" b="1" dirty="0">
              <a:solidFill>
                <a:srgbClr val="0070C0"/>
              </a:solidFill>
            </a:rPr>
            <a:t>Strategy</a:t>
          </a:r>
          <a:endParaRPr lang="en-US" b="1" dirty="0">
            <a:solidFill>
              <a:srgbClr val="0070C0"/>
            </a:solidFill>
          </a:endParaRPr>
        </a:p>
      </dgm:t>
    </dgm:pt>
    <dgm:pt modelId="{ED588C06-0917-41A5-8842-1D0CDCB341C9}" type="parTrans" cxnId="{E3C6A825-F124-4BA9-96D0-932432AF7097}">
      <dgm:prSet/>
      <dgm:spPr/>
      <dgm:t>
        <a:bodyPr/>
        <a:lstStyle/>
        <a:p>
          <a:endParaRPr lang="en-US"/>
        </a:p>
      </dgm:t>
    </dgm:pt>
    <dgm:pt modelId="{DCE07916-6730-46FF-9CE2-719BE4ABC078}" type="sibTrans" cxnId="{E3C6A825-F124-4BA9-96D0-932432AF7097}">
      <dgm:prSet/>
      <dgm:spPr/>
      <dgm:t>
        <a:bodyPr/>
        <a:lstStyle/>
        <a:p>
          <a:endParaRPr lang="en-US"/>
        </a:p>
      </dgm:t>
    </dgm:pt>
    <dgm:pt modelId="{9F17A09D-E036-498D-BFAA-47467E087CA0}">
      <dgm:prSet phldrT="[Text]"/>
      <dgm:spPr/>
      <dgm:t>
        <a:bodyPr/>
        <a:lstStyle/>
        <a:p>
          <a:r>
            <a:rPr lang="en-GB" b="1" dirty="0">
              <a:solidFill>
                <a:srgbClr val="0070C0"/>
              </a:solidFill>
            </a:rPr>
            <a:t>Process  Indicator </a:t>
          </a:r>
          <a:endParaRPr lang="en-US" b="1" dirty="0">
            <a:solidFill>
              <a:srgbClr val="0070C0"/>
            </a:solidFill>
          </a:endParaRPr>
        </a:p>
      </dgm:t>
    </dgm:pt>
    <dgm:pt modelId="{4ACCD503-5DD0-4011-A3C6-4391F64F0E04}" type="parTrans" cxnId="{BB6A1B87-5358-4E13-843F-B6774EE5A1FE}">
      <dgm:prSet/>
      <dgm:spPr/>
      <dgm:t>
        <a:bodyPr/>
        <a:lstStyle/>
        <a:p>
          <a:endParaRPr lang="en-US"/>
        </a:p>
      </dgm:t>
    </dgm:pt>
    <dgm:pt modelId="{4729D9D2-7E4A-49C6-B2B8-CA3FE11CA87B}" type="sibTrans" cxnId="{BB6A1B87-5358-4E13-843F-B6774EE5A1FE}">
      <dgm:prSet/>
      <dgm:spPr/>
      <dgm:t>
        <a:bodyPr/>
        <a:lstStyle/>
        <a:p>
          <a:endParaRPr lang="en-US"/>
        </a:p>
      </dgm:t>
    </dgm:pt>
    <dgm:pt modelId="{9FD412FB-D71C-40FE-B7DE-13FA5043EC9F}">
      <dgm:prSet phldrT="[Text]"/>
      <dgm:spPr/>
      <dgm:t>
        <a:bodyPr/>
        <a:lstStyle/>
        <a:p>
          <a:r>
            <a:rPr lang="en-GB" b="1" dirty="0">
              <a:solidFill>
                <a:srgbClr val="0070C0"/>
              </a:solidFill>
            </a:rPr>
            <a:t>Zero</a:t>
          </a:r>
          <a:r>
            <a:rPr lang="en-GB" dirty="0"/>
            <a:t>  </a:t>
          </a:r>
          <a:endParaRPr lang="en-US" dirty="0"/>
        </a:p>
      </dgm:t>
    </dgm:pt>
    <dgm:pt modelId="{60325BE7-3AE6-4553-856C-473503172584}" type="parTrans" cxnId="{228E2E57-AF65-42FA-ACD8-7C06D681536C}">
      <dgm:prSet/>
      <dgm:spPr/>
      <dgm:t>
        <a:bodyPr/>
        <a:lstStyle/>
        <a:p>
          <a:endParaRPr lang="en-US"/>
        </a:p>
      </dgm:t>
    </dgm:pt>
    <dgm:pt modelId="{A2A4F2B2-BC7F-4A02-BB63-7C102E54737E}" type="sibTrans" cxnId="{228E2E57-AF65-42FA-ACD8-7C06D681536C}">
      <dgm:prSet/>
      <dgm:spPr/>
      <dgm:t>
        <a:bodyPr/>
        <a:lstStyle/>
        <a:p>
          <a:endParaRPr lang="en-US"/>
        </a:p>
      </dgm:t>
    </dgm:pt>
    <dgm:pt modelId="{966CBC34-4DA4-41EB-83D4-1654578C59BD}">
      <dgm:prSet phldrT="[Text]"/>
      <dgm:spPr/>
      <dgm:t>
        <a:bodyPr/>
        <a:lstStyle/>
        <a:p>
          <a:r>
            <a:rPr lang="en-GB" b="1" dirty="0">
              <a:solidFill>
                <a:srgbClr val="0070C0"/>
              </a:solidFill>
            </a:rPr>
            <a:t>Culture </a:t>
          </a:r>
          <a:endParaRPr lang="en-US" b="1" dirty="0">
            <a:solidFill>
              <a:srgbClr val="0070C0"/>
            </a:solidFill>
          </a:endParaRPr>
        </a:p>
      </dgm:t>
    </dgm:pt>
    <dgm:pt modelId="{8A00BA66-8F6D-43AF-8071-108F87D8915A}" type="parTrans" cxnId="{104C8973-4231-4D50-B4F5-F2783D5BCF94}">
      <dgm:prSet/>
      <dgm:spPr/>
      <dgm:t>
        <a:bodyPr/>
        <a:lstStyle/>
        <a:p>
          <a:endParaRPr lang="en-US"/>
        </a:p>
      </dgm:t>
    </dgm:pt>
    <dgm:pt modelId="{3A026289-6D7A-4E78-8D57-2CD031E082D4}" type="sibTrans" cxnId="{104C8973-4231-4D50-B4F5-F2783D5BCF94}">
      <dgm:prSet/>
      <dgm:spPr/>
      <dgm:t>
        <a:bodyPr/>
        <a:lstStyle/>
        <a:p>
          <a:endParaRPr lang="en-US"/>
        </a:p>
      </dgm:t>
    </dgm:pt>
    <dgm:pt modelId="{A5341F42-AA3E-48E7-AA4E-57B02304F0F0}" type="pres">
      <dgm:prSet presAssocID="{E29166CB-011E-4CE6-A0E2-825414B05937}" presName="Name0" presStyleCnt="0">
        <dgm:presLayoutVars>
          <dgm:chMax val="7"/>
          <dgm:chPref val="5"/>
        </dgm:presLayoutVars>
      </dgm:prSet>
      <dgm:spPr/>
    </dgm:pt>
    <dgm:pt modelId="{F36A4CD3-5813-4447-A869-BCD00138C68C}" type="pres">
      <dgm:prSet presAssocID="{E29166CB-011E-4CE6-A0E2-825414B05937}" presName="arrowNode" presStyleLbl="node1" presStyleIdx="0" presStyleCnt="1" custLinFactNeighborX="-26758" custLinFactNeighborY="8750"/>
      <dgm:spPr>
        <a:solidFill>
          <a:srgbClr val="C00000"/>
        </a:solidFill>
      </dgm:spPr>
    </dgm:pt>
    <dgm:pt modelId="{64805A22-5152-42C1-994E-38EF963FAD35}" type="pres">
      <dgm:prSet presAssocID="{9A3EF7EE-CED9-4760-84F3-B7AA0617820A}" presName="txNode1" presStyleLbl="revTx" presStyleIdx="0" presStyleCnt="4" custLinFactNeighborX="-78125" custLinFactNeighborY="26248">
        <dgm:presLayoutVars>
          <dgm:bulletEnabled val="1"/>
        </dgm:presLayoutVars>
      </dgm:prSet>
      <dgm:spPr/>
    </dgm:pt>
    <dgm:pt modelId="{DFC11242-9670-435C-B737-2D06D87905ED}" type="pres">
      <dgm:prSet presAssocID="{9F17A09D-E036-498D-BFAA-47467E087CA0}" presName="txNode2" presStyleLbl="revTx" presStyleIdx="1" presStyleCnt="4" custScaleX="117556" custLinFactNeighborX="-87227" custLinFactNeighborY="35531">
        <dgm:presLayoutVars>
          <dgm:bulletEnabled val="1"/>
        </dgm:presLayoutVars>
      </dgm:prSet>
      <dgm:spPr/>
    </dgm:pt>
    <dgm:pt modelId="{26D5A69B-FB77-4A4F-A619-F52A6B26E41B}" type="pres">
      <dgm:prSet presAssocID="{4729D9D2-7E4A-49C6-B2B8-CA3FE11CA87B}" presName="dotNode2" presStyleCnt="0"/>
      <dgm:spPr/>
    </dgm:pt>
    <dgm:pt modelId="{1ACF37D0-0763-4ECB-9154-0B71DDE3B61E}" type="pres">
      <dgm:prSet presAssocID="{4729D9D2-7E4A-49C6-B2B8-CA3FE11CA87B}" presName="dotRepeatNode" presStyleLbl="fgShp" presStyleIdx="0" presStyleCnt="2"/>
      <dgm:spPr/>
    </dgm:pt>
    <dgm:pt modelId="{D8F26C0F-4246-4161-AF88-3B54030D7BF5}" type="pres">
      <dgm:prSet presAssocID="{9FD412FB-D71C-40FE-B7DE-13FA5043EC9F}" presName="txNode3" presStyleLbl="revTx" presStyleIdx="2" presStyleCnt="4" custLinFactY="100000" custLinFactNeighborX="30182" custLinFactNeighborY="117250">
        <dgm:presLayoutVars>
          <dgm:bulletEnabled val="1"/>
        </dgm:presLayoutVars>
      </dgm:prSet>
      <dgm:spPr/>
    </dgm:pt>
    <dgm:pt modelId="{439267B1-8EE3-47C6-BEBE-3B71F17E84B3}" type="pres">
      <dgm:prSet presAssocID="{A2A4F2B2-BC7F-4A02-BB63-7C102E54737E}" presName="dotNode3" presStyleCnt="0"/>
      <dgm:spPr/>
    </dgm:pt>
    <dgm:pt modelId="{1816D658-0AA4-41FE-8759-342E42AE05DC}" type="pres">
      <dgm:prSet presAssocID="{A2A4F2B2-BC7F-4A02-BB63-7C102E54737E}" presName="dotRepeatNode" presStyleLbl="fgShp" presStyleIdx="1" presStyleCnt="2" custLinFactX="100000" custLinFactY="106193" custLinFactNeighborX="150184" custLinFactNeighborY="200000"/>
      <dgm:spPr/>
    </dgm:pt>
    <dgm:pt modelId="{4C6E70D0-44F4-4A4B-A0DB-C81F612E449C}" type="pres">
      <dgm:prSet presAssocID="{966CBC34-4DA4-41EB-83D4-1654578C59BD}" presName="txNode4" presStyleLbl="revTx" presStyleIdx="3" presStyleCnt="4" custLinFactY="-86061" custLinFactNeighborX="-33770" custLinFactNeighborY="-100000">
        <dgm:presLayoutVars>
          <dgm:bulletEnabled val="1"/>
        </dgm:presLayoutVars>
      </dgm:prSet>
      <dgm:spPr/>
    </dgm:pt>
  </dgm:ptLst>
  <dgm:cxnLst>
    <dgm:cxn modelId="{E3C6A825-F124-4BA9-96D0-932432AF7097}" srcId="{E29166CB-011E-4CE6-A0E2-825414B05937}" destId="{9A3EF7EE-CED9-4760-84F3-B7AA0617820A}" srcOrd="0" destOrd="0" parTransId="{ED588C06-0917-41A5-8842-1D0CDCB341C9}" sibTransId="{DCE07916-6730-46FF-9CE2-719BE4ABC078}"/>
    <dgm:cxn modelId="{F88A6F32-7166-4BB8-95DF-5FB212048E07}" type="presOf" srcId="{9F17A09D-E036-498D-BFAA-47467E087CA0}" destId="{DFC11242-9670-435C-B737-2D06D87905ED}" srcOrd="0" destOrd="0" presId="urn:microsoft.com/office/officeart/2009/3/layout/DescendingProcess"/>
    <dgm:cxn modelId="{104C8973-4231-4D50-B4F5-F2783D5BCF94}" srcId="{E29166CB-011E-4CE6-A0E2-825414B05937}" destId="{966CBC34-4DA4-41EB-83D4-1654578C59BD}" srcOrd="3" destOrd="0" parTransId="{8A00BA66-8F6D-43AF-8071-108F87D8915A}" sibTransId="{3A026289-6D7A-4E78-8D57-2CD031E082D4}"/>
    <dgm:cxn modelId="{228E2E57-AF65-42FA-ACD8-7C06D681536C}" srcId="{E29166CB-011E-4CE6-A0E2-825414B05937}" destId="{9FD412FB-D71C-40FE-B7DE-13FA5043EC9F}" srcOrd="2" destOrd="0" parTransId="{60325BE7-3AE6-4553-856C-473503172584}" sibTransId="{A2A4F2B2-BC7F-4A02-BB63-7C102E54737E}"/>
    <dgm:cxn modelId="{5B10A481-6A48-4EBA-8021-A796946204AF}" type="presOf" srcId="{9FD412FB-D71C-40FE-B7DE-13FA5043EC9F}" destId="{D8F26C0F-4246-4161-AF88-3B54030D7BF5}" srcOrd="0" destOrd="0" presId="urn:microsoft.com/office/officeart/2009/3/layout/DescendingProcess"/>
    <dgm:cxn modelId="{BB6A1B87-5358-4E13-843F-B6774EE5A1FE}" srcId="{E29166CB-011E-4CE6-A0E2-825414B05937}" destId="{9F17A09D-E036-498D-BFAA-47467E087CA0}" srcOrd="1" destOrd="0" parTransId="{4ACCD503-5DD0-4011-A3C6-4391F64F0E04}" sibTransId="{4729D9D2-7E4A-49C6-B2B8-CA3FE11CA87B}"/>
    <dgm:cxn modelId="{BC318DA2-BE93-4968-82C7-2A57E98EF128}" type="presOf" srcId="{E29166CB-011E-4CE6-A0E2-825414B05937}" destId="{A5341F42-AA3E-48E7-AA4E-57B02304F0F0}" srcOrd="0" destOrd="0" presId="urn:microsoft.com/office/officeart/2009/3/layout/DescendingProcess"/>
    <dgm:cxn modelId="{0DBC46CF-2B01-40FD-BA72-45C7D972C66E}" type="presOf" srcId="{4729D9D2-7E4A-49C6-B2B8-CA3FE11CA87B}" destId="{1ACF37D0-0763-4ECB-9154-0B71DDE3B61E}" srcOrd="0" destOrd="0" presId="urn:microsoft.com/office/officeart/2009/3/layout/DescendingProcess"/>
    <dgm:cxn modelId="{5F366FCF-0A9C-444B-8C29-7DC34E2093A2}" type="presOf" srcId="{966CBC34-4DA4-41EB-83D4-1654578C59BD}" destId="{4C6E70D0-44F4-4A4B-A0DB-C81F612E449C}" srcOrd="0" destOrd="0" presId="urn:microsoft.com/office/officeart/2009/3/layout/DescendingProcess"/>
    <dgm:cxn modelId="{FB5136ED-CD98-4F0C-99D9-80D7FDBA96A1}" type="presOf" srcId="{9A3EF7EE-CED9-4760-84F3-B7AA0617820A}" destId="{64805A22-5152-42C1-994E-38EF963FAD35}" srcOrd="0" destOrd="0" presId="urn:microsoft.com/office/officeart/2009/3/layout/DescendingProcess"/>
    <dgm:cxn modelId="{95D8BCF9-02CF-42A0-B406-198BDA4ED514}" type="presOf" srcId="{A2A4F2B2-BC7F-4A02-BB63-7C102E54737E}" destId="{1816D658-0AA4-41FE-8759-342E42AE05DC}" srcOrd="0" destOrd="0" presId="urn:microsoft.com/office/officeart/2009/3/layout/DescendingProcess"/>
    <dgm:cxn modelId="{741F5E8E-9010-48FC-9DBF-DF4C87983869}" type="presParOf" srcId="{A5341F42-AA3E-48E7-AA4E-57B02304F0F0}" destId="{F36A4CD3-5813-4447-A869-BCD00138C68C}" srcOrd="0" destOrd="0" presId="urn:microsoft.com/office/officeart/2009/3/layout/DescendingProcess"/>
    <dgm:cxn modelId="{2EF11B28-8A05-4505-B134-7396747AC367}" type="presParOf" srcId="{A5341F42-AA3E-48E7-AA4E-57B02304F0F0}" destId="{64805A22-5152-42C1-994E-38EF963FAD35}" srcOrd="1" destOrd="0" presId="urn:microsoft.com/office/officeart/2009/3/layout/DescendingProcess"/>
    <dgm:cxn modelId="{DBC63068-5441-44D4-AA9E-B02FDEC678D4}" type="presParOf" srcId="{A5341F42-AA3E-48E7-AA4E-57B02304F0F0}" destId="{DFC11242-9670-435C-B737-2D06D87905ED}" srcOrd="2" destOrd="0" presId="urn:microsoft.com/office/officeart/2009/3/layout/DescendingProcess"/>
    <dgm:cxn modelId="{FCBF583E-5643-44B1-90B6-CA19D256C6CD}" type="presParOf" srcId="{A5341F42-AA3E-48E7-AA4E-57B02304F0F0}" destId="{26D5A69B-FB77-4A4F-A619-F52A6B26E41B}" srcOrd="3" destOrd="0" presId="urn:microsoft.com/office/officeart/2009/3/layout/DescendingProcess"/>
    <dgm:cxn modelId="{A2DEA1B4-46B0-4524-9289-0CA10C44CFB4}" type="presParOf" srcId="{26D5A69B-FB77-4A4F-A619-F52A6B26E41B}" destId="{1ACF37D0-0763-4ECB-9154-0B71DDE3B61E}" srcOrd="0" destOrd="0" presId="urn:microsoft.com/office/officeart/2009/3/layout/DescendingProcess"/>
    <dgm:cxn modelId="{3BA6C276-AD99-4C76-AD1C-069BF9A3069C}" type="presParOf" srcId="{A5341F42-AA3E-48E7-AA4E-57B02304F0F0}" destId="{D8F26C0F-4246-4161-AF88-3B54030D7BF5}" srcOrd="4" destOrd="0" presId="urn:microsoft.com/office/officeart/2009/3/layout/DescendingProcess"/>
    <dgm:cxn modelId="{67239FB6-7254-4E14-8746-81FEF07BAB11}" type="presParOf" srcId="{A5341F42-AA3E-48E7-AA4E-57B02304F0F0}" destId="{439267B1-8EE3-47C6-BEBE-3B71F17E84B3}" srcOrd="5" destOrd="0" presId="urn:microsoft.com/office/officeart/2009/3/layout/DescendingProcess"/>
    <dgm:cxn modelId="{6B4CA963-0D45-4CE9-A94C-CD83C5640384}" type="presParOf" srcId="{439267B1-8EE3-47C6-BEBE-3B71F17E84B3}" destId="{1816D658-0AA4-41FE-8759-342E42AE05DC}" srcOrd="0" destOrd="0" presId="urn:microsoft.com/office/officeart/2009/3/layout/DescendingProcess"/>
    <dgm:cxn modelId="{C301737E-6DFA-4564-B86B-488519D90F69}" type="presParOf" srcId="{A5341F42-AA3E-48E7-AA4E-57B02304F0F0}" destId="{4C6E70D0-44F4-4A4B-A0DB-C81F612E449C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A4CD3-5813-4447-A869-BCD00138C68C}">
      <dsp:nvSpPr>
        <dsp:cNvPr id="0" name=""/>
        <dsp:cNvSpPr/>
      </dsp:nvSpPr>
      <dsp:spPr>
        <a:xfrm rot="4396374">
          <a:off x="443449" y="666774"/>
          <a:ext cx="2892571" cy="2017207"/>
        </a:xfrm>
        <a:prstGeom prst="swooshArrow">
          <a:avLst>
            <a:gd name="adj1" fmla="val 16310"/>
            <a:gd name="adj2" fmla="val 3137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F37D0-0763-4ECB-9154-0B71DDE3B61E}">
      <dsp:nvSpPr>
        <dsp:cNvPr id="0" name=""/>
        <dsp:cNvSpPr/>
      </dsp:nvSpPr>
      <dsp:spPr>
        <a:xfrm>
          <a:off x="2390181" y="1019970"/>
          <a:ext cx="73046" cy="7304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6D658-0AA4-41FE-8759-342E42AE05DC}">
      <dsp:nvSpPr>
        <dsp:cNvPr id="0" name=""/>
        <dsp:cNvSpPr/>
      </dsp:nvSpPr>
      <dsp:spPr>
        <a:xfrm>
          <a:off x="3209107" y="1863858"/>
          <a:ext cx="73046" cy="7304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05A22-5152-42C1-994E-38EF963FAD35}">
      <dsp:nvSpPr>
        <dsp:cNvPr id="0" name=""/>
        <dsp:cNvSpPr/>
      </dsp:nvSpPr>
      <dsp:spPr>
        <a:xfrm>
          <a:off x="0" y="140721"/>
          <a:ext cx="1363757" cy="53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b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rgbClr val="0070C0"/>
              </a:solidFill>
            </a:rPr>
            <a:t>Strategy</a:t>
          </a:r>
          <a:endParaRPr lang="en-US" sz="2300" b="1" kern="1200" dirty="0">
            <a:solidFill>
              <a:srgbClr val="0070C0"/>
            </a:solidFill>
          </a:endParaRPr>
        </a:p>
      </dsp:txBody>
      <dsp:txXfrm>
        <a:off x="0" y="140721"/>
        <a:ext cx="1363757" cy="536120"/>
      </dsp:txXfrm>
    </dsp:sp>
    <dsp:sp modelId="{DFC11242-9670-435C-B737-2D06D87905ED}">
      <dsp:nvSpPr>
        <dsp:cNvPr id="0" name=""/>
        <dsp:cNvSpPr/>
      </dsp:nvSpPr>
      <dsp:spPr>
        <a:xfrm>
          <a:off x="990611" y="978922"/>
          <a:ext cx="2209787" cy="53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rgbClr val="0070C0"/>
              </a:solidFill>
            </a:rPr>
            <a:t>Process  Indicator </a:t>
          </a:r>
          <a:endParaRPr lang="en-US" sz="2300" b="1" kern="1200" dirty="0">
            <a:solidFill>
              <a:srgbClr val="0070C0"/>
            </a:solidFill>
          </a:endParaRPr>
        </a:p>
      </dsp:txBody>
      <dsp:txXfrm>
        <a:off x="990611" y="978922"/>
        <a:ext cx="2209787" cy="536120"/>
      </dsp:txXfrm>
    </dsp:sp>
    <dsp:sp modelId="{D8F26C0F-4246-4161-AF88-3B54030D7BF5}">
      <dsp:nvSpPr>
        <dsp:cNvPr id="0" name=""/>
        <dsp:cNvSpPr/>
      </dsp:nvSpPr>
      <dsp:spPr>
        <a:xfrm>
          <a:off x="1545459" y="2573380"/>
          <a:ext cx="1842915" cy="53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rgbClr val="0070C0"/>
              </a:solidFill>
            </a:rPr>
            <a:t>Zero</a:t>
          </a:r>
          <a:r>
            <a:rPr lang="en-GB" sz="2300" kern="1200" dirty="0"/>
            <a:t>  </a:t>
          </a:r>
          <a:endParaRPr lang="en-US" sz="2300" kern="1200" dirty="0"/>
        </a:p>
      </dsp:txBody>
      <dsp:txXfrm>
        <a:off x="1545459" y="2573380"/>
        <a:ext cx="1842915" cy="536120"/>
      </dsp:txXfrm>
    </dsp:sp>
    <dsp:sp modelId="{4C6E70D0-44F4-4A4B-A0DB-C81F612E449C}">
      <dsp:nvSpPr>
        <dsp:cNvPr id="0" name=""/>
        <dsp:cNvSpPr/>
      </dsp:nvSpPr>
      <dsp:spPr>
        <a:xfrm>
          <a:off x="2209794" y="1817123"/>
          <a:ext cx="1842915" cy="53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rgbClr val="0070C0"/>
              </a:solidFill>
            </a:rPr>
            <a:t>Culture </a:t>
          </a:r>
          <a:endParaRPr lang="en-US" sz="2300" b="1" kern="1200" dirty="0">
            <a:solidFill>
              <a:srgbClr val="0070C0"/>
            </a:solidFill>
          </a:endParaRPr>
        </a:p>
      </dsp:txBody>
      <dsp:txXfrm>
        <a:off x="2209794" y="1817123"/>
        <a:ext cx="1842915" cy="53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E127A0-31C6-4240-B97A-9C91C1D83B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B2831-564A-4AD5-AF87-CF21734F2A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D70D6-476D-43AB-9851-859D973FE9C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2D02F-CE54-4515-BC74-6CF1CCADF0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D0827-86A5-4F37-AEE8-AB2CFEFF1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3F84D-8A80-4674-BE6B-CF7F46EA98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2239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21E80-1F16-48AF-9325-45ABF682C8D9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180D-E559-4E79-92CF-F97CF3AF25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931082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7180D-E559-4E79-92CF-F97CF3AF252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90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89788" cy="404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5CC3C-8907-405C-BA98-E00EFEE6D6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2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44106"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51432" indent="-289013" defTabSz="944106"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56049" indent="-231210" defTabSz="944106"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18470" indent="-231210" defTabSz="944106"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80888" indent="-231210" defTabSz="944106"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43310" indent="-231210" algn="ctr" defTabSz="94410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3005728" indent="-231210" algn="ctr" defTabSz="94410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68149" indent="-231210" algn="ctr" defTabSz="94410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930569" indent="-231210" algn="ctr" defTabSz="94410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fld id="{38393D4D-2F45-4DAB-B238-735437FBFFAD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-219075" y="481013"/>
            <a:ext cx="7185025" cy="4041775"/>
          </a:xfrm>
        </p:spPr>
      </p:sp>
    </p:spTree>
    <p:extLst>
      <p:ext uri="{BB962C8B-B14F-4D97-AF65-F5344CB8AC3E}">
        <p14:creationId xmlns:p14="http://schemas.microsoft.com/office/powerpoint/2010/main" val="178236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510ADB-0745-401D-A143-F2BB493ABE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4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7180D-E559-4E79-92CF-F97CF3AF252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105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7180D-E559-4E79-92CF-F97CF3AF252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00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5C29-48E7-7057-DC2C-E250D6819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B1D5-BBE5-F5F5-52F8-DEFCDA3FF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4FE72-0F17-C96C-C5AE-E7E94EB0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D663-4B35-BD1F-6B2F-99387C6E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03462-D7BE-C13F-3961-1296DD3A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860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AEAF-E783-F7C4-70E5-91A1EE6C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56335-DA20-B35E-9F2E-AC66EAB3A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90FF6-7675-E127-2DA7-FB0AE594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27C41-634C-2330-2B55-EAF39743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23652-E369-0401-2938-7D5879DA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09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9EC673-542F-7F27-8741-6A96D2F4C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C0E08-7174-B52E-4927-907E4F981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E78C-C29A-D8D9-9ED6-D56289AC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A12BA-C9B5-B364-A5EB-3788C243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D2DE8-EE15-3D77-BBB6-C5014359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43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2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B1B5-41F5-4104-EFBC-DF5E9BA9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BD737-C17B-3EA0-0838-1CCEC2B69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2C559-10F2-EF97-2570-6724BF13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3A38-6965-C08C-2F02-ED6D342A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9E2FD-7DFF-5975-7F3A-C4EAB377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04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70EC-9CE0-DBDC-BD06-DE228137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DE3C2-CFDA-64E1-5F47-6C711B50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B4F60-6836-A155-D201-ED6B20D1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314CA-09B1-A92A-8E0B-81BC4D85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0D969-03BF-B865-7644-53DFE25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210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F41AD-E24E-FBBE-8369-F0F8113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9A93D-2E9D-79F6-C02E-228711B9A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7CE8A-F1FC-A649-1A83-17DF711A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8848F-9CD2-5692-DDFB-C2AB44ABA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FB0EC-7D2B-21A8-6C96-9B1F8B5D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D15C3-2BC2-5F4D-2D5E-72EDE422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48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D280-3A5C-D0EA-938B-B4A7D5FC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2327B-47AE-5CD3-20EA-4A704FBFE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E0AC4-7C75-B925-C6AA-0F599F809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857254-1EBC-8878-DCE7-1E602E800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6042F-2386-06A7-9C93-AA0B9A030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84697-7DD2-E07A-7A6B-281EFD06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3C1FA-9EBC-F3A7-28C9-67BE1D41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1C01C2-116B-9714-9FA6-60B7657C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728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D97D-38D9-C546-6D42-26F1EE6E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9A69C-86FE-D610-2CB0-47FF36CA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486E54-2AE8-12C1-8740-AC81CAC5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89402-95F3-2ED4-0B80-144097BD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28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81846-B32F-3A44-B353-E1E875C9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15688E-B328-AA98-5B78-8F8879C4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2063E-D2D2-F2A7-A2EC-A8AF8B09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075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CFE3-68F9-F085-8589-7CCF6C76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8BB1-23EF-9C1B-38D8-472FB62C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B68D2-8F8C-A461-0822-466ED7BD0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E5B69-EBB6-04B2-D4E4-B17B7107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CDAA8-488B-58EF-379D-95624A4D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5EA9E-61CB-7132-28AD-CC26C975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73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3204-E265-CF20-CA22-BBAC8818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BEECC-6F62-9F6D-F174-87530CDFB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D116-0803-7B57-3AD3-9567ED0A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6C208-4C64-A307-B5C6-81DDFB84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BF94A-12D3-3748-033B-A918DAC8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EAFFB-4F40-52F9-1E48-60E8A2A4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870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1E83A-DAD9-9BE2-2BEC-93717D50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E4DEE-3BBC-6FD7-4874-151C0F395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991CD-AE48-5DD8-2860-B32BA3DDF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93EA-E88E-4F2B-8DB6-EABD10F7C1F7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1DBE9-9452-DCA8-3869-1503AF81F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D1CD2-8A32-6F8C-5698-E9AFF1693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CB94-C875-48E3-B696-66E4F6ECF8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04B2CF-74B5-EC8F-8F70-6BCA116C0673}"/>
              </a:ext>
            </a:extLst>
          </p:cNvPr>
          <p:cNvSpPr txBox="1"/>
          <p:nvPr/>
        </p:nvSpPr>
        <p:spPr>
          <a:xfrm>
            <a:off x="1603095" y="2281435"/>
            <a:ext cx="8039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Michael Fostiropoulos</a:t>
            </a:r>
          </a:p>
          <a:p>
            <a:pPr algn="ctr"/>
            <a:r>
              <a:rPr lang="en-US" sz="2400" b="1" dirty="0"/>
              <a:t>Director, Almi Tankers S.A.</a:t>
            </a:r>
            <a:r>
              <a:rPr lang="en-US" sz="2400" dirty="0"/>
              <a:t> </a:t>
            </a:r>
          </a:p>
          <a:p>
            <a:pPr algn="ctr"/>
            <a:endParaRPr lang="el-GR" sz="2400" dirty="0"/>
          </a:p>
          <a:p>
            <a:pPr algn="ctr"/>
            <a:r>
              <a:rPr lang="en-US" sz="2400" dirty="0"/>
              <a:t>The 10</a:t>
            </a:r>
            <a:r>
              <a:rPr lang="en-US" sz="2400" baseline="30000" dirty="0"/>
              <a:t>th</a:t>
            </a:r>
            <a:r>
              <a:rPr lang="en-US" sz="2400" dirty="0"/>
              <a:t> City of London Biennial Meeting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dirty="0"/>
              <a:t>“A Changing World – Adapt to Succeed”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dirty="0"/>
              <a:t>12</a:t>
            </a:r>
            <a:r>
              <a:rPr lang="en-US" sz="2400" baseline="30000" dirty="0"/>
              <a:t>th</a:t>
            </a:r>
            <a:r>
              <a:rPr lang="en-US" sz="2400" dirty="0"/>
              <a:t> &amp; 13</a:t>
            </a:r>
            <a:r>
              <a:rPr lang="en-US" sz="2400" baseline="30000" dirty="0"/>
              <a:t>th</a:t>
            </a:r>
            <a:r>
              <a:rPr lang="en-US" sz="2400" dirty="0"/>
              <a:t> June 2023</a:t>
            </a:r>
          </a:p>
          <a:p>
            <a:pPr algn="ctr"/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1425DC-B075-4B0E-9C65-73CD04582D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927" y="19527"/>
            <a:ext cx="2281435" cy="228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7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2057400" y="308033"/>
            <a:ext cx="67818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900" b="1" dirty="0">
                <a:solidFill>
                  <a:srgbClr val="008DD0"/>
                </a:solidFill>
              </a:rPr>
              <a:t>Zero Incident – Trajectory</a:t>
            </a:r>
            <a:endParaRPr lang="en-US" sz="2900" b="1" dirty="0">
              <a:solidFill>
                <a:srgbClr val="008DD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066800"/>
            <a:ext cx="8153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70C0"/>
                </a:solidFill>
              </a:rPr>
              <a:t>Zero Incident  = Safety Excellence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70C0"/>
                </a:solidFill>
              </a:rPr>
              <a:t>Zero Incident Trajectory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70C0"/>
                </a:solidFill>
              </a:rPr>
              <a:t>Truly excellent safety organizations don't just get to zero; they know exactly how to duplicate and improve their success.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352800" y="2069078"/>
          <a:ext cx="5829300" cy="3350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91432" y="6470233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Captain Anuj Gupta, Team Lead Operator Interface and Marine Advocacy,  International Marine Transportation Ltd.  </a:t>
            </a:r>
          </a:p>
        </p:txBody>
      </p:sp>
    </p:spTree>
    <p:extLst>
      <p:ext uri="{BB962C8B-B14F-4D97-AF65-F5344CB8AC3E}">
        <p14:creationId xmlns:p14="http://schemas.microsoft.com/office/powerpoint/2010/main" val="303891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723341" y="1578568"/>
            <a:ext cx="6608152" cy="3989414"/>
            <a:chOff x="778900" y="1965029"/>
            <a:chExt cx="7018661" cy="3989414"/>
          </a:xfrm>
        </p:grpSpPr>
        <p:sp>
          <p:nvSpPr>
            <p:cNvPr id="95235" name="Line 4"/>
            <p:cNvSpPr>
              <a:spLocks noChangeShapeType="1"/>
            </p:cNvSpPr>
            <p:nvPr/>
          </p:nvSpPr>
          <p:spPr bwMode="auto">
            <a:xfrm>
              <a:off x="1246742" y="2153942"/>
              <a:ext cx="3175" cy="32781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236" name="Line 5"/>
            <p:cNvSpPr>
              <a:spLocks noChangeShapeType="1"/>
            </p:cNvSpPr>
            <p:nvPr/>
          </p:nvSpPr>
          <p:spPr bwMode="auto">
            <a:xfrm>
              <a:off x="1232455" y="5421017"/>
              <a:ext cx="5514975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47110" name="Freeform 6"/>
            <p:cNvSpPr>
              <a:spLocks/>
            </p:cNvSpPr>
            <p:nvPr/>
          </p:nvSpPr>
          <p:spPr bwMode="auto">
            <a:xfrm>
              <a:off x="2604055" y="3031829"/>
              <a:ext cx="2087562" cy="1493838"/>
            </a:xfrm>
            <a:custGeom>
              <a:avLst/>
              <a:gdLst>
                <a:gd name="T0" fmla="*/ 0 w 1200"/>
                <a:gd name="T1" fmla="*/ 0 h 576"/>
                <a:gd name="T2" fmla="*/ 2147483647 w 1200"/>
                <a:gd name="T3" fmla="*/ 2147483647 h 576"/>
                <a:gd name="T4" fmla="*/ 2147483647 w 1200"/>
                <a:gd name="T5" fmla="*/ 2147483647 h 576"/>
                <a:gd name="T6" fmla="*/ 0 60000 65536"/>
                <a:gd name="T7" fmla="*/ 0 60000 65536"/>
                <a:gd name="T8" fmla="*/ 0 60000 65536"/>
                <a:gd name="T9" fmla="*/ 0 w 1200"/>
                <a:gd name="T10" fmla="*/ 0 h 576"/>
                <a:gd name="T11" fmla="*/ 1200 w 120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576">
                  <a:moveTo>
                    <a:pt x="0" y="0"/>
                  </a:moveTo>
                  <a:cubicBezTo>
                    <a:pt x="20" y="144"/>
                    <a:pt x="40" y="288"/>
                    <a:pt x="240" y="384"/>
                  </a:cubicBezTo>
                  <a:cubicBezTo>
                    <a:pt x="440" y="480"/>
                    <a:pt x="1080" y="544"/>
                    <a:pt x="1200" y="576"/>
                  </a:cubicBezTo>
                </a:path>
              </a:pathLst>
            </a:custGeom>
            <a:noFill/>
            <a:ln w="381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47111" name="Freeform 7"/>
            <p:cNvSpPr>
              <a:spLocks/>
            </p:cNvSpPr>
            <p:nvPr/>
          </p:nvSpPr>
          <p:spPr bwMode="auto">
            <a:xfrm>
              <a:off x="1505505" y="1965029"/>
              <a:ext cx="2084387" cy="1485900"/>
            </a:xfrm>
            <a:custGeom>
              <a:avLst/>
              <a:gdLst>
                <a:gd name="T0" fmla="*/ 0 w 1200"/>
                <a:gd name="T1" fmla="*/ 0 h 576"/>
                <a:gd name="T2" fmla="*/ 2147483647 w 1200"/>
                <a:gd name="T3" fmla="*/ 2147483647 h 576"/>
                <a:gd name="T4" fmla="*/ 2147483647 w 1200"/>
                <a:gd name="T5" fmla="*/ 2147483647 h 576"/>
                <a:gd name="T6" fmla="*/ 0 60000 65536"/>
                <a:gd name="T7" fmla="*/ 0 60000 65536"/>
                <a:gd name="T8" fmla="*/ 0 60000 65536"/>
                <a:gd name="T9" fmla="*/ 0 w 1200"/>
                <a:gd name="T10" fmla="*/ 0 h 576"/>
                <a:gd name="T11" fmla="*/ 1200 w 120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576">
                  <a:moveTo>
                    <a:pt x="0" y="0"/>
                  </a:moveTo>
                  <a:cubicBezTo>
                    <a:pt x="20" y="144"/>
                    <a:pt x="40" y="288"/>
                    <a:pt x="240" y="384"/>
                  </a:cubicBezTo>
                  <a:cubicBezTo>
                    <a:pt x="440" y="480"/>
                    <a:pt x="1080" y="544"/>
                    <a:pt x="1200" y="576"/>
                  </a:cubicBezTo>
                </a:path>
              </a:pathLst>
            </a:custGeom>
            <a:noFill/>
            <a:ln w="38100" cap="flat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47112" name="Freeform 8"/>
            <p:cNvSpPr>
              <a:spLocks/>
            </p:cNvSpPr>
            <p:nvPr/>
          </p:nvSpPr>
          <p:spPr bwMode="auto">
            <a:xfrm>
              <a:off x="4310617" y="4164299"/>
              <a:ext cx="2157413" cy="1186867"/>
            </a:xfrm>
            <a:custGeom>
              <a:avLst/>
              <a:gdLst>
                <a:gd name="T0" fmla="*/ 0 w 1200"/>
                <a:gd name="T1" fmla="*/ 0 h 576"/>
                <a:gd name="T2" fmla="*/ 2147483647 w 1200"/>
                <a:gd name="T3" fmla="*/ 2147483647 h 576"/>
                <a:gd name="T4" fmla="*/ 2147483647 w 1200"/>
                <a:gd name="T5" fmla="*/ 2147483647 h 576"/>
                <a:gd name="T6" fmla="*/ 0 60000 65536"/>
                <a:gd name="T7" fmla="*/ 0 60000 65536"/>
                <a:gd name="T8" fmla="*/ 0 60000 65536"/>
                <a:gd name="T9" fmla="*/ 0 w 1200"/>
                <a:gd name="T10" fmla="*/ 0 h 576"/>
                <a:gd name="T11" fmla="*/ 1200 w 120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576">
                  <a:moveTo>
                    <a:pt x="0" y="0"/>
                  </a:moveTo>
                  <a:cubicBezTo>
                    <a:pt x="20" y="144"/>
                    <a:pt x="40" y="288"/>
                    <a:pt x="240" y="384"/>
                  </a:cubicBezTo>
                  <a:cubicBezTo>
                    <a:pt x="440" y="480"/>
                    <a:pt x="1080" y="544"/>
                    <a:pt x="1200" y="576"/>
                  </a:cubicBezTo>
                </a:path>
              </a:pathLst>
            </a:custGeom>
            <a:noFill/>
            <a:ln w="3810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47113" name="Text Box 9"/>
            <p:cNvSpPr txBox="1">
              <a:spLocks noChangeArrowheads="1"/>
            </p:cNvSpPr>
            <p:nvPr/>
          </p:nvSpPr>
          <p:spPr bwMode="auto">
            <a:xfrm>
              <a:off x="1908233" y="2299616"/>
              <a:ext cx="1744502" cy="64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9392" tIns="44696" rIns="89392" bIns="44696">
              <a:spAutoFit/>
            </a:bodyPr>
            <a:lstStyle>
              <a:lvl1pPr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1pPr>
              <a:lvl2pPr marL="742950" indent="-28575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2pPr>
              <a:lvl3pPr marL="11430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3pPr>
              <a:lvl4pPr marL="16002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4pPr>
              <a:lvl5pPr marL="20574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800" dirty="0">
                  <a:solidFill>
                    <a:srgbClr val="0099CC"/>
                  </a:solidFill>
                </a:rPr>
                <a:t>Facilities and</a:t>
              </a:r>
            </a:p>
            <a:p>
              <a:r>
                <a:rPr lang="en-US" sz="1800" dirty="0">
                  <a:solidFill>
                    <a:srgbClr val="0099CC"/>
                  </a:solidFill>
                </a:rPr>
                <a:t>Equipment</a:t>
              </a:r>
            </a:p>
          </p:txBody>
        </p:sp>
        <p:sp>
          <p:nvSpPr>
            <p:cNvPr id="3247114" name="Text Box 10"/>
            <p:cNvSpPr txBox="1">
              <a:spLocks noChangeArrowheads="1"/>
            </p:cNvSpPr>
            <p:nvPr/>
          </p:nvSpPr>
          <p:spPr bwMode="auto">
            <a:xfrm>
              <a:off x="3159329" y="3597728"/>
              <a:ext cx="2766052" cy="367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9392" tIns="44696" rIns="89392" bIns="44696">
              <a:spAutoFit/>
            </a:bodyPr>
            <a:lstStyle>
              <a:lvl1pPr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1pPr>
              <a:lvl2pPr marL="742950" indent="-28575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2pPr>
              <a:lvl3pPr marL="11430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3pPr>
              <a:lvl4pPr marL="16002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4pPr>
              <a:lvl5pPr marL="20574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800" dirty="0">
                  <a:solidFill>
                    <a:srgbClr val="C00000"/>
                  </a:solidFill>
                </a:rPr>
                <a:t>Management Systems</a:t>
              </a:r>
            </a:p>
          </p:txBody>
        </p:sp>
        <p:sp>
          <p:nvSpPr>
            <p:cNvPr id="3247115" name="Text Box 11"/>
            <p:cNvSpPr txBox="1">
              <a:spLocks noChangeArrowheads="1"/>
            </p:cNvSpPr>
            <p:nvPr/>
          </p:nvSpPr>
          <p:spPr bwMode="auto">
            <a:xfrm>
              <a:off x="4622824" y="4678067"/>
              <a:ext cx="2955661" cy="367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392" tIns="44696" rIns="89392" bIns="44696">
              <a:spAutoFit/>
            </a:bodyPr>
            <a:lstStyle>
              <a:lvl1pPr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1pPr>
              <a:lvl2pPr marL="742950" indent="-28575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2pPr>
              <a:lvl3pPr marL="11430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3pPr>
              <a:lvl4pPr marL="16002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4pPr>
              <a:lvl5pPr marL="2057400" indent="-228600" defTabSz="893763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800" dirty="0">
                  <a:solidFill>
                    <a:srgbClr val="006600"/>
                  </a:solidFill>
                </a:rPr>
                <a:t>Human Behaviors</a:t>
              </a:r>
            </a:p>
          </p:txBody>
        </p:sp>
        <p:sp>
          <p:nvSpPr>
            <p:cNvPr id="3247116" name="Text Box 12"/>
            <p:cNvSpPr txBox="1">
              <a:spLocks noChangeArrowheads="1"/>
            </p:cNvSpPr>
            <p:nvPr/>
          </p:nvSpPr>
          <p:spPr bwMode="auto">
            <a:xfrm rot="16200000">
              <a:off x="-340071" y="3535252"/>
              <a:ext cx="2662908" cy="424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lang="en-US" sz="2000" dirty="0">
                  <a:solidFill>
                    <a:srgbClr val="996633"/>
                  </a:solidFill>
                </a:rPr>
                <a:t>Number of Incidents</a:t>
              </a:r>
            </a:p>
          </p:txBody>
        </p:sp>
        <p:sp>
          <p:nvSpPr>
            <p:cNvPr id="3247117" name="Text Box 13"/>
            <p:cNvSpPr txBox="1">
              <a:spLocks noChangeArrowheads="1"/>
            </p:cNvSpPr>
            <p:nvPr/>
          </p:nvSpPr>
          <p:spPr bwMode="auto">
            <a:xfrm>
              <a:off x="5138498" y="5584555"/>
              <a:ext cx="26590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2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sz="2000" dirty="0">
                  <a:solidFill>
                    <a:srgbClr val="996633"/>
                  </a:solidFill>
                </a:rPr>
                <a:t>Time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152" y="152400"/>
            <a:ext cx="8229600" cy="1143000"/>
          </a:xfrm>
        </p:spPr>
        <p:txBody>
          <a:bodyPr/>
          <a:lstStyle/>
          <a:p>
            <a:r>
              <a:rPr lang="en-US" sz="2400" b="1" dirty="0"/>
              <a:t>The evolution of SSH&amp;E culture</a:t>
            </a:r>
            <a:endParaRPr lang="en-GB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868646" y="2177194"/>
            <a:ext cx="2550957" cy="2859257"/>
            <a:chOff x="344643" y="2177192"/>
            <a:chExt cx="2550957" cy="2859257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1395294" y="3019887"/>
              <a:ext cx="259766" cy="51935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450105" y="3026963"/>
              <a:ext cx="259766" cy="519351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956816" y="2178825"/>
              <a:ext cx="259766" cy="51935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955696" y="2177192"/>
              <a:ext cx="259766" cy="519351"/>
            </a:xfrm>
            <a:prstGeom prst="ellipse">
              <a:avLst/>
            </a:prstGeom>
            <a:solidFill>
              <a:srgbClr val="008DD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1403122" y="3024785"/>
              <a:ext cx="259766" cy="519351"/>
            </a:xfrm>
            <a:prstGeom prst="ellipse">
              <a:avLst/>
            </a:prstGeom>
            <a:gradFill flip="none" rotWithShape="1">
              <a:gsLst>
                <a:gs pos="0">
                  <a:srgbClr val="006600">
                    <a:alpha val="50000"/>
                  </a:srgbClr>
                </a:gs>
                <a:gs pos="100000">
                  <a:srgbClr val="002F00"/>
                </a:gs>
              </a:gsLst>
              <a:lin ang="2700000" scaled="1"/>
              <a:tileRect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975620" y="2290431"/>
              <a:ext cx="12890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FACILITIES</a:t>
              </a:r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396232" y="3169154"/>
              <a:ext cx="11624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SYSTEMS</a:t>
              </a: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1710728" y="3199261"/>
              <a:ext cx="101502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1600" b="1" dirty="0">
                  <a:solidFill>
                    <a:prstClr val="white"/>
                  </a:solidFill>
                  <a:latin typeface="Arial" charset="0"/>
                </a:rPr>
                <a:t>PEOPLE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4643" y="4020786"/>
              <a:ext cx="25509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8DD0"/>
                  </a:solidFill>
                </a:rPr>
                <a:t>‘3 </a:t>
              </a:r>
              <a:r>
                <a:rPr lang="en-US" sz="2000" dirty="0">
                  <a:solidFill>
                    <a:srgbClr val="008DD0"/>
                  </a:solidFill>
                  <a:latin typeface="Arial Rounded MT Bold" panose="020F0704030504030204" pitchFamily="34" charset="0"/>
                </a:rPr>
                <a:t>Pillars’ of SSH&amp;E Management</a:t>
              </a:r>
            </a:p>
          </p:txBody>
        </p:sp>
      </p:grpSp>
      <p:sp>
        <p:nvSpPr>
          <p:cNvPr id="7" name="Up Arrow 6"/>
          <p:cNvSpPr/>
          <p:nvPr/>
        </p:nvSpPr>
        <p:spPr>
          <a:xfrm>
            <a:off x="6358881" y="3811469"/>
            <a:ext cx="1685419" cy="6883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2015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10198" y="51165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1996 </a:t>
            </a:r>
          </a:p>
          <a:p>
            <a:pPr algn="ctr"/>
            <a:r>
              <a:rPr lang="en-GB" b="1" dirty="0">
                <a:solidFill>
                  <a:prstClr val="black"/>
                </a:solidFill>
              </a:rPr>
              <a:t>– SIRE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166780" y="1767537"/>
            <a:ext cx="286359" cy="3278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flipH="1">
            <a:off x="6172199" y="2819401"/>
            <a:ext cx="269517" cy="221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6000" y="51165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2004  – TMSA 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 flipH="1">
            <a:off x="7996808" y="4092162"/>
            <a:ext cx="134759" cy="955767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76199" y="5137500"/>
            <a:ext cx="10868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2016  HUMAN 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91432" y="6470233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Captain Anuj Gupta, Team Lead Operator Interface and Marine Advocacy,  International Marine Transportation Ltd.  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101145" y="3169155"/>
            <a:ext cx="13860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BEHAVIORS</a:t>
            </a:r>
          </a:p>
        </p:txBody>
      </p:sp>
    </p:spTree>
    <p:extLst>
      <p:ext uri="{BB962C8B-B14F-4D97-AF65-F5344CB8AC3E}">
        <p14:creationId xmlns:p14="http://schemas.microsoft.com/office/powerpoint/2010/main" val="23290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10.0.0.201/dms/DanGetImg?5b7417fc4c1e7407ec1cae72171d6ccf72f0cc9cae13577c4c3e8327fc5bdf24219b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3581400" cy="56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81600" y="609600"/>
            <a:ext cx="5257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Accelarate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the world's preeminent expert on leadership and change provides a fresh, persuasive take on achieving strategic agility in the face of constant turbulence.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Based on his award-winning article in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Harvard Business Review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John P. Kotter urges organizations to create a dual operating system that combines the still-crucial corporate hierarchy with a second, more agile, network-like structure. This, he says, is the key to succeeding in the face of today's fast-moving, volatile environment.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book is for leaders and professionals ready to embrace the bold change necessary to succeed today, no matter your business or industry.”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https://www.kotterinc.com/book/accelerate/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096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88F39A-EC68-502F-9785-5FBA0A005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256451"/>
              </p:ext>
            </p:extLst>
          </p:nvPr>
        </p:nvGraphicFramePr>
        <p:xfrm>
          <a:off x="609600" y="266700"/>
          <a:ext cx="10160000" cy="6070600"/>
        </p:xfrm>
        <a:graphic>
          <a:graphicData uri="http://schemas.openxmlformats.org/drawingml/2006/table">
            <a:tbl>
              <a:tblPr/>
              <a:tblGrid>
                <a:gridCol w="2311443">
                  <a:extLst>
                    <a:ext uri="{9D8B030D-6E8A-4147-A177-3AD203B41FA5}">
                      <a16:colId xmlns:a16="http://schemas.microsoft.com/office/drawing/2014/main" val="651534362"/>
                    </a:ext>
                  </a:extLst>
                </a:gridCol>
                <a:gridCol w="2207946">
                  <a:extLst>
                    <a:ext uri="{9D8B030D-6E8A-4147-A177-3AD203B41FA5}">
                      <a16:colId xmlns:a16="http://schemas.microsoft.com/office/drawing/2014/main" val="2749065603"/>
                    </a:ext>
                  </a:extLst>
                </a:gridCol>
                <a:gridCol w="2690933">
                  <a:extLst>
                    <a:ext uri="{9D8B030D-6E8A-4147-A177-3AD203B41FA5}">
                      <a16:colId xmlns:a16="http://schemas.microsoft.com/office/drawing/2014/main" val="1721892613"/>
                    </a:ext>
                  </a:extLst>
                </a:gridCol>
                <a:gridCol w="2949678">
                  <a:extLst>
                    <a:ext uri="{9D8B030D-6E8A-4147-A177-3AD203B41FA5}">
                      <a16:colId xmlns:a16="http://schemas.microsoft.com/office/drawing/2014/main" val="290960841"/>
                    </a:ext>
                  </a:extLst>
                </a:gridCol>
              </a:tblGrid>
              <a:tr h="4505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 your innovation...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  this  type 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team... 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operate…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Because…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59047"/>
                  </a:ext>
                </a:extLst>
              </a:tr>
              <a:tr h="15767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Fits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your existing values  and processes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Functional  teams who  work sequentially on issues,  or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lightweight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ad  hoc cross functional teams who  work simultaneously on multiple issues.        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your existing organization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Owing to  the good fit with  existing processes and values, no  new  capabilities or organizational structures  are called for. 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617733"/>
                  </a:ext>
                </a:extLst>
              </a:tr>
              <a:tr h="1317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Fits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with existing values but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poorly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existing   processes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Heavyweight team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dedicated exclusively  to  the innovation  project,  with  complete responsibility for its success. 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your existing organization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 poor  fit  with existing  processes  requires  new  types of coordination among groups  and individuals.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151710"/>
                  </a:ext>
                </a:extLst>
              </a:tr>
              <a:tr h="132899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Fits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poorly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with existing values but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with existing processes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Heavyweight team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dedicated exclusively  to  the innovation  project,  with  complete responsibility for its success. 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your existing organization for development, followed by a spin-off for commercialization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ln-house  development  capitalizes  on existing  processes.  A  spin-off for  the commercialization phase facilitates  new  values - such as a different  cost structure  with  lower  profit margins. 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83362"/>
                  </a:ext>
                </a:extLst>
              </a:tr>
              <a:tr h="139657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Fits </a:t>
                      </a:r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poorly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your existing processes and values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Heavyweight team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dedicated exclusively  to  the innovation  project,  with  complete responsibility for its success. 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 separate spin-off or acquired organisation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 spin-off  enables the  project  to  be  governed  by  different  values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ensures  that  new processes emerge.  </a:t>
                      </a:r>
                    </a:p>
                  </a:txBody>
                  <a:tcPr marL="8073" marR="8073" marT="80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12163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26F9D8A-1E02-03EE-9481-A8C1184BB650}"/>
              </a:ext>
            </a:extLst>
          </p:cNvPr>
          <p:cNvSpPr txBox="1"/>
          <p:nvPr/>
        </p:nvSpPr>
        <p:spPr>
          <a:xfrm rot="16200000">
            <a:off x="8394700" y="295686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</a:rPr>
              <a:t>Source: Christensen, C.M. &amp;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</a:rPr>
              <a:t>Overdorf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</a:rPr>
              <a:t>, M. (2010), </a:t>
            </a:r>
            <a:r>
              <a:rPr lang="en-US" sz="1200" b="0" i="1" u="none" strike="noStrike" dirty="0">
                <a:solidFill>
                  <a:srgbClr val="000000"/>
                </a:solidFill>
                <a:effectLst/>
              </a:rPr>
              <a:t>HBR’s 10 Must Reads: The Essentials, Meeting the Challenge of Disruptive Change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</a:rPr>
              <a:t>, Cambridge MA: Harvard Business Review Press.</a:t>
            </a:r>
            <a:r>
              <a:rPr lang="en-US" sz="1200" dirty="0"/>
              <a:t>  </a:t>
            </a:r>
            <a:endParaRPr lang="el-GR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CCD837-40B5-5D78-1FC8-209AEA3442EE}"/>
              </a:ext>
            </a:extLst>
          </p:cNvPr>
          <p:cNvSpPr txBox="1"/>
          <p:nvPr/>
        </p:nvSpPr>
        <p:spPr>
          <a:xfrm>
            <a:off x="609600" y="6452800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</a:rPr>
              <a:t>Suggested Reading: https://hbr.org/2000/03/meeting-the-challenge-of-disruptive-change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98171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70BA6-7BED-E9FE-5FA2-12090536A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1050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Thank you for your attention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217888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f8157197-ad36-4e46-a732-ebade2a318d5" origin="userSelected">
  <element uid="id_classification_internalonly" value=""/>
</sisl>
</file>

<file path=customXml/itemProps1.xml><?xml version="1.0" encoding="utf-8"?>
<ds:datastoreItem xmlns:ds="http://schemas.openxmlformats.org/officeDocument/2006/customXml" ds:itemID="{37856CFD-8926-4631-A25D-6EC1321BE14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570</Words>
  <Application>Microsoft Office PowerPoint</Application>
  <PresentationFormat>Widescreen</PresentationFormat>
  <Paragraphs>86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The evolution of SSH&amp;E culture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Bachariou</dc:creator>
  <cp:keywords>ATINTERNALAT</cp:keywords>
  <cp:lastModifiedBy>Carolina Bachariou</cp:lastModifiedBy>
  <cp:revision>16</cp:revision>
  <cp:lastPrinted>2023-05-31T10:26:19Z</cp:lastPrinted>
  <dcterms:created xsi:type="dcterms:W3CDTF">2023-05-29T07:46:05Z</dcterms:created>
  <dcterms:modified xsi:type="dcterms:W3CDTF">2023-05-31T12:29:02Z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c8c3c529-0160-4c61-bd37-cf04423d004b</vt:lpwstr>
  </property>
  <property fmtid="{D5CDD505-2E9C-101B-9397-08002B2CF9AE}" pid="3" name="bjClsUserRVM">
    <vt:lpwstr>[]</vt:lpwstr>
  </property>
  <property fmtid="{D5CDD505-2E9C-101B-9397-08002B2CF9AE}" pid="4" name="bjSaver">
    <vt:lpwstr>Kh3fbGzSzaN1OOcWq4AZH5Emx1HgSTCd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policy="f8157197-ad36-4e46-a732-ebade2a318d5" origin="userSelected" xmlns="http://www.boldonj</vt:lpwstr>
  </property>
  <property fmtid="{D5CDD505-2E9C-101B-9397-08002B2CF9AE}" pid="6" name="bjDocumentLabelXML-0">
    <vt:lpwstr>ames.com/2008/01/sie/internal/label"&gt;&lt;element uid="id_classification_internalonly" value="" /&gt;&lt;/sisl&gt;</vt:lpwstr>
  </property>
  <property fmtid="{D5CDD505-2E9C-101B-9397-08002B2CF9AE}" pid="7" name="bjDocumentSecurityLabel">
    <vt:lpwstr>INTERNAL USE</vt:lpwstr>
  </property>
</Properties>
</file>