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 autoCompressPictures="0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60" r:id="rId2"/>
    <p:sldId id="257" r:id="rId3"/>
    <p:sldId id="269" r:id="rId4"/>
    <p:sldId id="274" r:id="rId5"/>
    <p:sldId id="276" r:id="rId6"/>
    <p:sldId id="281" r:id="rId7"/>
    <p:sldId id="275" r:id="rId8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444"/>
    <p:restoredTop sz="94624"/>
  </p:normalViewPr>
  <p:slideViewPr>
    <p:cSldViewPr snapToGrid="0" snapToObjects="1">
      <p:cViewPr varScale="1">
        <p:scale>
          <a:sx n="63" d="100"/>
          <a:sy n="63" d="100"/>
        </p:scale>
        <p:origin x="1092" y="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deval\Desktop\Copy%20of%20SIN_Timeseries_2023066203516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deval\Desktop\Copy%20of%20SIN_Timeseries_2023066203516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deval\Desktop\Copy%20of%20SIN_Timeseries_2023066203516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Clarksons Average Bulker Earnings usd/day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9.5535409225528903E-2"/>
          <c:y val="8.0722003950152915E-2"/>
          <c:w val="0.86510818984916116"/>
          <c:h val="0.82903113078098811"/>
        </c:manualLayout>
      </c:layout>
      <c:scatterChart>
        <c:scatterStyle val="smoothMarker"/>
        <c:varyColors val="0"/>
        <c:ser>
          <c:idx val="0"/>
          <c:order val="0"/>
          <c:spPr>
            <a:ln w="31750" cap="rnd">
              <a:solidFill>
                <a:srgbClr val="C00000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1.175606171932404E-2"/>
                  <c:y val="-2.088167053364277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06BF-CF48-826F-627562F97C66}"/>
                </c:ext>
              </c:extLst>
            </c:dLbl>
            <c:dLbl>
              <c:idx val="4"/>
              <c:layout>
                <c:manualLayout>
                  <c:x val="-4.0582698050549322E-2"/>
                  <c:y val="4.952740364450329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6BF-CF48-826F-627562F97C66}"/>
                </c:ext>
              </c:extLst>
            </c:dLbl>
            <c:dLbl>
              <c:idx val="6"/>
              <c:layout>
                <c:manualLayout>
                  <c:x val="2.4981631153563555E-2"/>
                  <c:y val="-1.160092807424593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06BF-CF48-826F-627562F97C66}"/>
                </c:ext>
              </c:extLst>
            </c:dLbl>
            <c:dLbl>
              <c:idx val="8"/>
              <c:layout>
                <c:manualLayout>
                  <c:x val="-2.9846699303170639E-2"/>
                  <c:y val="4.62726709833059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06BF-CF48-826F-627562F97C66}"/>
                </c:ext>
              </c:extLst>
            </c:dLbl>
            <c:dLbl>
              <c:idx val="11"/>
              <c:layout>
                <c:manualLayout>
                  <c:x val="-1.7634092578986148E-2"/>
                  <c:y val="3.480278422273781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06BF-CF48-826F-627562F97C66}"/>
                </c:ext>
              </c:extLst>
            </c:dLbl>
            <c:dLbl>
              <c:idx val="12"/>
              <c:layout>
                <c:manualLayout>
                  <c:x val="-1.4695077149155032E-3"/>
                  <c:y val="-3.944315545243619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06BF-CF48-826F-627562F97C66}"/>
                </c:ext>
              </c:extLst>
            </c:dLbl>
            <c:dLbl>
              <c:idx val="14"/>
              <c:layout>
                <c:manualLayout>
                  <c:x val="-1.3225569434239529E-2"/>
                  <c:y val="5.33642691415313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06BF-CF48-826F-627562F97C66}"/>
                </c:ext>
              </c:extLst>
            </c:dLbl>
            <c:dLbl>
              <c:idx val="17"/>
              <c:layout>
                <c:manualLayout>
                  <c:x val="0"/>
                  <c:y val="-2.78422273781902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06BF-CF48-826F-627562F97C66}"/>
                </c:ext>
              </c:extLst>
            </c:dLbl>
            <c:dLbl>
              <c:idx val="18"/>
              <c:layout>
                <c:manualLayout>
                  <c:x val="-1.469507714915514E-2"/>
                  <c:y val="6.496519721577725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06BF-CF48-826F-627562F97C66}"/>
                </c:ext>
              </c:extLst>
            </c:dLbl>
            <c:dLbl>
              <c:idx val="19"/>
              <c:layout>
                <c:manualLayout>
                  <c:x val="2.520572936151903E-3"/>
                  <c:y val="-2.930768779881726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06BF-CF48-826F-627562F97C66}"/>
                </c:ext>
              </c:extLst>
            </c:dLbl>
            <c:dLbl>
              <c:idx val="20"/>
              <c:layout>
                <c:manualLayout>
                  <c:x val="1.0286554004408307E-2"/>
                  <c:y val="-2.55220417633410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06BF-CF48-826F-627562F97C66}"/>
                </c:ext>
              </c:extLst>
            </c:dLbl>
            <c:dLbl>
              <c:idx val="22"/>
              <c:layout>
                <c:manualLayout>
                  <c:x val="-4.2287272187664232E-3"/>
                  <c:y val="4.34735853340060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06BF-CF48-826F-627562F97C6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xVal>
            <c:numRef>
              <c:f>'SIN Timeseries - A'!$A$7:$A$29</c:f>
              <c:numCache>
                <c:formatCode>General</c:formatCode>
                <c:ptCount val="23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  <c:pt idx="15">
                  <c:v>2016</c:v>
                </c:pt>
                <c:pt idx="16">
                  <c:v>2017</c:v>
                </c:pt>
                <c:pt idx="17">
                  <c:v>2018</c:v>
                </c:pt>
                <c:pt idx="18">
                  <c:v>2019</c:v>
                </c:pt>
                <c:pt idx="19">
                  <c:v>2020</c:v>
                </c:pt>
                <c:pt idx="20">
                  <c:v>2021</c:v>
                </c:pt>
                <c:pt idx="21">
                  <c:v>2022</c:v>
                </c:pt>
                <c:pt idx="22">
                  <c:v>2023</c:v>
                </c:pt>
              </c:numCache>
            </c:numRef>
          </c:xVal>
          <c:yVal>
            <c:numRef>
              <c:f>'SIN Timeseries - A'!$B$7:$B$29</c:f>
              <c:numCache>
                <c:formatCode>#,##0</c:formatCode>
                <c:ptCount val="23"/>
                <c:pt idx="0">
                  <c:v>7893.7173199999997</c:v>
                </c:pt>
                <c:pt idx="1">
                  <c:v>7257.24478</c:v>
                </c:pt>
                <c:pt idx="2">
                  <c:v>14921.235780000001</c:v>
                </c:pt>
                <c:pt idx="3">
                  <c:v>27770.200089999998</c:v>
                </c:pt>
                <c:pt idx="4">
                  <c:v>21366.834149999999</c:v>
                </c:pt>
                <c:pt idx="5">
                  <c:v>20027.643080000002</c:v>
                </c:pt>
                <c:pt idx="6">
                  <c:v>44266.805500000002</c:v>
                </c:pt>
                <c:pt idx="7">
                  <c:v>39881.453309999997</c:v>
                </c:pt>
                <c:pt idx="8">
                  <c:v>16721.43017</c:v>
                </c:pt>
                <c:pt idx="9">
                  <c:v>20497.772529999998</c:v>
                </c:pt>
                <c:pt idx="10">
                  <c:v>12929.87477</c:v>
                </c:pt>
                <c:pt idx="11">
                  <c:v>8662.0835599999991</c:v>
                </c:pt>
                <c:pt idx="12">
                  <c:v>10348.21106</c:v>
                </c:pt>
                <c:pt idx="13">
                  <c:v>9880.78262</c:v>
                </c:pt>
                <c:pt idx="14">
                  <c:v>7092.2848199999999</c:v>
                </c:pt>
                <c:pt idx="15">
                  <c:v>6217.8476899999996</c:v>
                </c:pt>
                <c:pt idx="16">
                  <c:v>10986.13342</c:v>
                </c:pt>
                <c:pt idx="17">
                  <c:v>12248.80848</c:v>
                </c:pt>
                <c:pt idx="18">
                  <c:v>11479.666999999999</c:v>
                </c:pt>
                <c:pt idx="19">
                  <c:v>9430.6535999999996</c:v>
                </c:pt>
                <c:pt idx="20">
                  <c:v>26887.46141</c:v>
                </c:pt>
                <c:pt idx="21">
                  <c:v>20478.219720000001</c:v>
                </c:pt>
                <c:pt idx="22">
                  <c:v>11068.12708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A-06BF-CF48-826F-627562F97C6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570365727"/>
        <c:axId val="570354463"/>
      </c:scatterChart>
      <c:valAx>
        <c:axId val="570365727"/>
        <c:scaling>
          <c:orientation val="minMax"/>
          <c:max val="2023"/>
          <c:min val="2001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70354463"/>
        <c:crosses val="autoZero"/>
        <c:crossBetween val="midCat"/>
        <c:majorUnit val="2"/>
      </c:valAx>
      <c:valAx>
        <c:axId val="570354463"/>
        <c:scaling>
          <c:orientation val="minMax"/>
        </c:scaling>
        <c:delete val="0"/>
        <c:axPos val="l"/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70365727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>
                <a:effectLst/>
              </a:rPr>
              <a:t>Bulkcarrier Fleet vs Trade Growth 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scatterChart>
        <c:scatterStyle val="smoothMarker"/>
        <c:varyColors val="0"/>
        <c:ser>
          <c:idx val="0"/>
          <c:order val="0"/>
          <c:tx>
            <c:strRef>
              <c:f>'SIN Timeseries - A'!$D$5</c:f>
              <c:strCache>
                <c:ptCount val="1"/>
                <c:pt idx="0">
                  <c:v>drybulk trade growth</c:v>
                </c:pt>
              </c:strCache>
            </c:strRef>
          </c:tx>
          <c:spPr>
            <a:ln w="3175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2C96-9644-89F0-C743484DDA34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C96-9644-89F0-C743484DDA34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2C96-9644-89F0-C743484DDA34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C96-9644-89F0-C743484DDA34}"/>
                </c:ext>
              </c:extLst>
            </c:dLbl>
            <c:dLbl>
              <c:idx val="6"/>
              <c:layout>
                <c:manualLayout>
                  <c:x val="-2.5544703230653644E-2"/>
                  <c:y val="8.101265822784806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2C96-9644-89F0-C743484DDA34}"/>
                </c:ext>
              </c:extLst>
            </c:dLbl>
            <c:dLbl>
              <c:idx val="7"/>
              <c:layout>
                <c:manualLayout>
                  <c:x val="-2.704733283245702E-2"/>
                  <c:y val="-8.860759493670886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2C96-9644-89F0-C743484DDA34}"/>
                </c:ext>
              </c:extLst>
            </c:dLbl>
            <c:dLbl>
              <c:idx val="8"/>
              <c:layout>
                <c:manualLayout>
                  <c:x val="-1.5026296018032658E-3"/>
                  <c:y val="4.8101265822784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2C96-9644-89F0-C743484DDA34}"/>
                </c:ext>
              </c:extLst>
            </c:dLbl>
            <c:dLbl>
              <c:idx val="9"/>
              <c:layout>
                <c:manualLayout>
                  <c:x val="-2.0586586497382212E-2"/>
                  <c:y val="-7.83427159567805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2C96-9644-89F0-C743484DDA3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xVal>
            <c:numRef>
              <c:f>'SIN Timeseries - A'!$C$6:$C$15</c:f>
              <c:numCache>
                <c:formatCode>General</c:formatCode>
                <c:ptCount val="10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  <c:pt idx="9">
                  <c:v>2024</c:v>
                </c:pt>
              </c:numCache>
            </c:numRef>
          </c:xVal>
          <c:yVal>
            <c:numRef>
              <c:f>'SIN Timeseries - A'!$D$6:$D$15</c:f>
              <c:numCache>
                <c:formatCode>0.0%</c:formatCode>
                <c:ptCount val="10"/>
                <c:pt idx="0">
                  <c:v>4.0000000000000001E-3</c:v>
                </c:pt>
                <c:pt idx="1">
                  <c:v>1.6E-2</c:v>
                </c:pt>
                <c:pt idx="2">
                  <c:v>4.8000000000000001E-2</c:v>
                </c:pt>
                <c:pt idx="3">
                  <c:v>2.7E-2</c:v>
                </c:pt>
                <c:pt idx="4">
                  <c:v>5.0000000000000001E-3</c:v>
                </c:pt>
                <c:pt idx="5">
                  <c:v>-1.2999999999999999E-2</c:v>
                </c:pt>
                <c:pt idx="6">
                  <c:v>3.3000000000000002E-2</c:v>
                </c:pt>
                <c:pt idx="7">
                  <c:v>-2.8000000000000001E-2</c:v>
                </c:pt>
                <c:pt idx="8">
                  <c:v>1.7999999999999999E-2</c:v>
                </c:pt>
                <c:pt idx="9">
                  <c:v>2.1000000000000001E-2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8-2C96-9644-89F0-C743484DDA34}"/>
            </c:ext>
          </c:extLst>
        </c:ser>
        <c:ser>
          <c:idx val="1"/>
          <c:order val="1"/>
          <c:tx>
            <c:strRef>
              <c:f>'SIN Timeseries - A'!$E$5</c:f>
              <c:strCache>
                <c:ptCount val="1"/>
                <c:pt idx="0">
                  <c:v>fleet growth</c:v>
                </c:pt>
              </c:strCache>
            </c:strRef>
          </c:tx>
          <c:spPr>
            <a:ln w="31750" cap="rnd">
              <a:solidFill>
                <a:srgbClr val="C00000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2C96-9644-89F0-C743484DDA34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2C96-9644-89F0-C743484DDA34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2C96-9644-89F0-C743484DDA34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2C96-9644-89F0-C743484DDA34}"/>
                </c:ext>
              </c:extLst>
            </c:dLbl>
            <c:dLbl>
              <c:idx val="4"/>
              <c:layout>
                <c:manualLayout>
                  <c:x val="3.0052592036062561E-3"/>
                  <c:y val="5.063291139240501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2C96-9644-89F0-C743484DDA34}"/>
                </c:ext>
              </c:extLst>
            </c:dLbl>
            <c:dLbl>
              <c:idx val="5"/>
              <c:layout>
                <c:manualLayout>
                  <c:x val="-1.5026296018031666E-2"/>
                  <c:y val="-6.07594936708861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2C96-9644-89F0-C743484DDA34}"/>
                </c:ext>
              </c:extLst>
            </c:dLbl>
            <c:dLbl>
              <c:idx val="6"/>
              <c:layout>
                <c:manualLayout>
                  <c:x val="1.5026296018031556E-3"/>
                  <c:y val="-5.82278481012658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2C96-9644-89F0-C743484DDA34}"/>
                </c:ext>
              </c:extLst>
            </c:dLbl>
            <c:dLbl>
              <c:idx val="7"/>
              <c:layout>
                <c:manualLayout>
                  <c:x val="7.5131480090156674E-3"/>
                  <c:y val="-4.30379746835443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2C96-9644-89F0-C743484DDA34}"/>
                </c:ext>
              </c:extLst>
            </c:dLbl>
            <c:dLbl>
              <c:idx val="8"/>
              <c:layout>
                <c:manualLayout>
                  <c:x val="-1.5026296018032658E-3"/>
                  <c:y val="-4.810126582278485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2C96-9644-89F0-C743484DDA34}"/>
                </c:ext>
              </c:extLst>
            </c:dLbl>
            <c:dLbl>
              <c:idx val="9"/>
              <c:layout>
                <c:manualLayout>
                  <c:x val="-6.0105184072126224E-3"/>
                  <c:y val="-5.82278481012658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2C96-9644-89F0-C743484DDA3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rgbClr val="C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xVal>
            <c:numRef>
              <c:f>'SIN Timeseries - A'!$C$6:$C$15</c:f>
              <c:numCache>
                <c:formatCode>General</c:formatCode>
                <c:ptCount val="10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  <c:pt idx="9">
                  <c:v>2024</c:v>
                </c:pt>
              </c:numCache>
            </c:numRef>
          </c:xVal>
          <c:yVal>
            <c:numRef>
              <c:f>'SIN Timeseries - A'!$E$6:$E$15</c:f>
              <c:numCache>
                <c:formatCode>0.0%</c:formatCode>
                <c:ptCount val="10"/>
                <c:pt idx="0">
                  <c:v>2.3429999999999999E-2</c:v>
                </c:pt>
                <c:pt idx="1">
                  <c:v>2.171E-2</c:v>
                </c:pt>
                <c:pt idx="2">
                  <c:v>2.9250000000000002E-2</c:v>
                </c:pt>
                <c:pt idx="3">
                  <c:v>2.913E-2</c:v>
                </c:pt>
                <c:pt idx="4">
                  <c:v>3.9730000000000001E-2</c:v>
                </c:pt>
                <c:pt idx="5">
                  <c:v>3.7960000000000001E-2</c:v>
                </c:pt>
                <c:pt idx="6">
                  <c:v>3.6040000000000003E-2</c:v>
                </c:pt>
                <c:pt idx="7">
                  <c:v>2.8549999999999999E-2</c:v>
                </c:pt>
                <c:pt idx="8">
                  <c:v>2.4420000000000001E-2</c:v>
                </c:pt>
                <c:pt idx="9">
                  <c:v>8.3999999999999995E-3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13-2C96-9644-89F0-C743484DDA3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594812255"/>
        <c:axId val="594636895"/>
      </c:scatterChart>
      <c:valAx>
        <c:axId val="594812255"/>
        <c:scaling>
          <c:orientation val="minMax"/>
          <c:max val="2024"/>
          <c:min val="2015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94636895"/>
        <c:crosses val="autoZero"/>
        <c:crossBetween val="midCat"/>
      </c:valAx>
      <c:valAx>
        <c:axId val="594636895"/>
        <c:scaling>
          <c:orientation val="minMax"/>
        </c:scaling>
        <c:delete val="0"/>
        <c:axPos val="l"/>
        <c:numFmt formatCode="0.0%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94812255"/>
        <c:crossesAt val="2014"/>
        <c:crossBetween val="midCat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Global DryBulk Trade (million tonnes)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'SIN Timeseries - A'!$N$37</c:f>
              <c:strCache>
                <c:ptCount val="1"/>
                <c:pt idx="0">
                  <c:v>mt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'SIN Timeseries - A'!$M$38:$M$61</c:f>
              <c:numCache>
                <c:formatCode>yyyy</c:formatCode>
                <c:ptCount val="24"/>
                <c:pt idx="0">
                  <c:v>36892</c:v>
                </c:pt>
                <c:pt idx="1">
                  <c:v>37257</c:v>
                </c:pt>
                <c:pt idx="2">
                  <c:v>37622</c:v>
                </c:pt>
                <c:pt idx="3">
                  <c:v>37987</c:v>
                </c:pt>
                <c:pt idx="4">
                  <c:v>38353</c:v>
                </c:pt>
                <c:pt idx="5">
                  <c:v>38718</c:v>
                </c:pt>
                <c:pt idx="6">
                  <c:v>39083</c:v>
                </c:pt>
                <c:pt idx="7">
                  <c:v>39448</c:v>
                </c:pt>
                <c:pt idx="8">
                  <c:v>39814</c:v>
                </c:pt>
                <c:pt idx="9">
                  <c:v>40179</c:v>
                </c:pt>
                <c:pt idx="10">
                  <c:v>40544</c:v>
                </c:pt>
                <c:pt idx="11">
                  <c:v>40909</c:v>
                </c:pt>
                <c:pt idx="12">
                  <c:v>41275</c:v>
                </c:pt>
                <c:pt idx="13">
                  <c:v>41640</c:v>
                </c:pt>
                <c:pt idx="14">
                  <c:v>42005</c:v>
                </c:pt>
                <c:pt idx="15">
                  <c:v>42370</c:v>
                </c:pt>
                <c:pt idx="16">
                  <c:v>42736</c:v>
                </c:pt>
                <c:pt idx="17">
                  <c:v>43101</c:v>
                </c:pt>
                <c:pt idx="18">
                  <c:v>43466</c:v>
                </c:pt>
                <c:pt idx="19">
                  <c:v>43831</c:v>
                </c:pt>
                <c:pt idx="20">
                  <c:v>44197</c:v>
                </c:pt>
                <c:pt idx="21">
                  <c:v>44562</c:v>
                </c:pt>
                <c:pt idx="22">
                  <c:v>44927</c:v>
                </c:pt>
                <c:pt idx="23">
                  <c:v>45292</c:v>
                </c:pt>
              </c:numCache>
            </c:numRef>
          </c:cat>
          <c:val>
            <c:numRef>
              <c:f>'SIN Timeseries - A'!$N$38:$N$61</c:f>
              <c:numCache>
                <c:formatCode>#,##0</c:formatCode>
                <c:ptCount val="24"/>
                <c:pt idx="0">
                  <c:v>2365.9420500000001</c:v>
                </c:pt>
                <c:pt idx="1">
                  <c:v>2460.9761899999999</c:v>
                </c:pt>
                <c:pt idx="2">
                  <c:v>2606.7236800000001</c:v>
                </c:pt>
                <c:pt idx="3">
                  <c:v>2830.4559800000002</c:v>
                </c:pt>
                <c:pt idx="4">
                  <c:v>3029.4511600000001</c:v>
                </c:pt>
                <c:pt idx="5">
                  <c:v>3191.82314</c:v>
                </c:pt>
                <c:pt idx="6">
                  <c:v>3469.88436</c:v>
                </c:pt>
                <c:pt idx="7">
                  <c:v>3537.06043</c:v>
                </c:pt>
                <c:pt idx="8">
                  <c:v>3427.2387699999999</c:v>
                </c:pt>
                <c:pt idx="9">
                  <c:v>3841.7693300000001</c:v>
                </c:pt>
                <c:pt idx="10">
                  <c:v>4094.7716700000001</c:v>
                </c:pt>
                <c:pt idx="11">
                  <c:v>4346.0767500000002</c:v>
                </c:pt>
                <c:pt idx="12">
                  <c:v>4578.9369299999998</c:v>
                </c:pt>
                <c:pt idx="13">
                  <c:v>4842.8846199999998</c:v>
                </c:pt>
                <c:pt idx="14">
                  <c:v>4860.4522800000004</c:v>
                </c:pt>
                <c:pt idx="15">
                  <c:v>4938.3894799999998</c:v>
                </c:pt>
                <c:pt idx="16">
                  <c:v>5173.5455000000002</c:v>
                </c:pt>
                <c:pt idx="17">
                  <c:v>5311.2774300000001</c:v>
                </c:pt>
                <c:pt idx="18">
                  <c:v>5337.28611</c:v>
                </c:pt>
                <c:pt idx="19">
                  <c:v>5269.49226</c:v>
                </c:pt>
                <c:pt idx="20">
                  <c:v>5445.4637199999997</c:v>
                </c:pt>
                <c:pt idx="21">
                  <c:v>5293.6564500000004</c:v>
                </c:pt>
                <c:pt idx="22">
                  <c:v>5387.6301599999997</c:v>
                </c:pt>
                <c:pt idx="23">
                  <c:v>5502.9958800000004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035-514D-8F71-FD2D0FDDA22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38"/>
        <c:overlap val="-13"/>
        <c:axId val="598086831"/>
        <c:axId val="590510319"/>
      </c:barChart>
      <c:dateAx>
        <c:axId val="598086831"/>
        <c:scaling>
          <c:orientation val="minMax"/>
        </c:scaling>
        <c:delete val="0"/>
        <c:axPos val="b"/>
        <c:numFmt formatCode="yyyy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90510319"/>
        <c:crosses val="autoZero"/>
        <c:auto val="1"/>
        <c:lblOffset val="100"/>
        <c:baseTimeUnit val="years"/>
      </c:dateAx>
      <c:valAx>
        <c:axId val="590510319"/>
        <c:scaling>
          <c:orientation val="minMax"/>
          <c:min val="2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9808683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93339DD7-0F8D-F344-95CB-2F9279CFCE9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37F3FA3-1CB2-2C43-BF6E-704AE0414772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E7A8281D-CE8A-6D4C-BE4C-B4B1107FE283}" type="datetimeFigureOut">
              <a:rPr lang="en-US"/>
              <a:pPr>
                <a:defRPr/>
              </a:pPr>
              <a:t>6/13/2023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420E629-2FAF-9F49-9D79-3040165A47B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762680B-19B3-724C-B63E-E65AE275F87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3C377ACB-966F-844B-BDE4-93C0AA650ED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9BF82226-7316-734F-B65F-9E7AF0EC09C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AE08821-7415-F245-80CD-1E154A209541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8DAF4EF6-8DF2-904D-B0C6-935FFDB01886}" type="datetimeFigureOut">
              <a:rPr lang="en-US"/>
              <a:pPr>
                <a:defRPr/>
              </a:pPr>
              <a:t>6/13/2023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B0810293-F211-FF4E-AD55-F57CA49DB950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D993C034-818B-A744-A174-485672FA2FB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EFE48E-1C52-AC47-A6BD-C63DA083E27A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1B64EEB-2C80-2447-9613-0DB175DCD9B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A5ED6873-E6E4-E545-B9B9-69AFF3C5218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>
            <a:extLst>
              <a:ext uri="{FF2B5EF4-FFF2-40B4-BE49-F238E27FC236}">
                <a16:creationId xmlns:a16="http://schemas.microsoft.com/office/drawing/2014/main" id="{58EAFE06-C3ED-1AB6-C3B1-511FD839F72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6" name="Notes Placeholder 2">
            <a:extLst>
              <a:ext uri="{FF2B5EF4-FFF2-40B4-BE49-F238E27FC236}">
                <a16:creationId xmlns:a16="http://schemas.microsoft.com/office/drawing/2014/main" id="{CB124A75-2212-7BAA-3BC4-DE3B3095AC0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16387" name="Slide Number Placeholder 3">
            <a:extLst>
              <a:ext uri="{FF2B5EF4-FFF2-40B4-BE49-F238E27FC236}">
                <a16:creationId xmlns:a16="http://schemas.microsoft.com/office/drawing/2014/main" id="{89B90C17-8711-150F-EC2C-8C57F1A167B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70C56DE6-C1E0-854C-BFE4-AAE0E679BD96}" type="slidenum">
              <a:rPr lang="en-US" altLang="en-US"/>
              <a:pPr/>
              <a:t>0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>
            <a:extLst>
              <a:ext uri="{FF2B5EF4-FFF2-40B4-BE49-F238E27FC236}">
                <a16:creationId xmlns:a16="http://schemas.microsoft.com/office/drawing/2014/main" id="{94341042-D737-C346-3FD6-1CDB5C2A286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4" name="Notes Placeholder 2">
            <a:extLst>
              <a:ext uri="{FF2B5EF4-FFF2-40B4-BE49-F238E27FC236}">
                <a16:creationId xmlns:a16="http://schemas.microsoft.com/office/drawing/2014/main" id="{F7732A81-AE37-683E-E72C-CDFC2C19567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18435" name="Slide Number Placeholder 3">
            <a:extLst>
              <a:ext uri="{FF2B5EF4-FFF2-40B4-BE49-F238E27FC236}">
                <a16:creationId xmlns:a16="http://schemas.microsoft.com/office/drawing/2014/main" id="{9530B4F6-ADD4-C3F9-555C-73D1B9B63C3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E6DB7182-DD78-5149-AD0F-F02ECA0E3032}" type="slidenum">
              <a:rPr lang="en-US" altLang="en-US"/>
              <a:pPr/>
              <a:t>1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lide Image Placeholder 1">
            <a:extLst>
              <a:ext uri="{FF2B5EF4-FFF2-40B4-BE49-F238E27FC236}">
                <a16:creationId xmlns:a16="http://schemas.microsoft.com/office/drawing/2014/main" id="{B31E13B7-C2C7-4300-B20D-512E13C6AE78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0" name="Notes Placeholder 2">
            <a:extLst>
              <a:ext uri="{FF2B5EF4-FFF2-40B4-BE49-F238E27FC236}">
                <a16:creationId xmlns:a16="http://schemas.microsoft.com/office/drawing/2014/main" id="{8ABEC2CA-88E7-7FE2-6BD9-E0D49BFBE3F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2531" name="Slide Number Placeholder 3">
            <a:extLst>
              <a:ext uri="{FF2B5EF4-FFF2-40B4-BE49-F238E27FC236}">
                <a16:creationId xmlns:a16="http://schemas.microsoft.com/office/drawing/2014/main" id="{405A3C58-A335-C007-E48C-19759F76E21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5873C275-AF07-414E-A359-F4A9402C48B6}" type="slidenum">
              <a:rPr lang="en-US" altLang="en-US"/>
              <a:pPr/>
              <a:t>2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Slide Image Placeholder 1">
            <a:extLst>
              <a:ext uri="{FF2B5EF4-FFF2-40B4-BE49-F238E27FC236}">
                <a16:creationId xmlns:a16="http://schemas.microsoft.com/office/drawing/2014/main" id="{B96E47E0-9617-0047-96B3-E4E78461C2E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6" name="Notes Placeholder 2">
            <a:extLst>
              <a:ext uri="{FF2B5EF4-FFF2-40B4-BE49-F238E27FC236}">
                <a16:creationId xmlns:a16="http://schemas.microsoft.com/office/drawing/2014/main" id="{C308A5AB-3690-7EFA-DE17-662F63B8C68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6627" name="Slide Number Placeholder 3">
            <a:extLst>
              <a:ext uri="{FF2B5EF4-FFF2-40B4-BE49-F238E27FC236}">
                <a16:creationId xmlns:a16="http://schemas.microsoft.com/office/drawing/2014/main" id="{131E71E2-1A1E-F325-5F4A-161FA67ED64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62A3E713-EA65-844C-BF1C-A2C9123E4716}" type="slidenum">
              <a:rPr lang="en-US" altLang="en-US"/>
              <a:pPr/>
              <a:t>3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Slide Image Placeholder 1">
            <a:extLst>
              <a:ext uri="{FF2B5EF4-FFF2-40B4-BE49-F238E27FC236}">
                <a16:creationId xmlns:a16="http://schemas.microsoft.com/office/drawing/2014/main" id="{A500EA83-4510-190C-1344-ECCB50617E4B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4" name="Notes Placeholder 2">
            <a:extLst>
              <a:ext uri="{FF2B5EF4-FFF2-40B4-BE49-F238E27FC236}">
                <a16:creationId xmlns:a16="http://schemas.microsoft.com/office/drawing/2014/main" id="{956B74B1-7000-2436-D43F-583550D10A6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8675" name="Slide Number Placeholder 3">
            <a:extLst>
              <a:ext uri="{FF2B5EF4-FFF2-40B4-BE49-F238E27FC236}">
                <a16:creationId xmlns:a16="http://schemas.microsoft.com/office/drawing/2014/main" id="{CC8731AA-180E-35D3-A15E-18E2CDE4528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08C890C3-D819-BB49-8D39-30A9040B99E6}" type="slidenum">
              <a:rPr lang="en-US" altLang="en-US"/>
              <a:pPr/>
              <a:t>4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>
            <a:extLst>
              <a:ext uri="{FF2B5EF4-FFF2-40B4-BE49-F238E27FC236}">
                <a16:creationId xmlns:a16="http://schemas.microsoft.com/office/drawing/2014/main" id="{601C7679-5930-869E-BD10-C777CA1AE3F6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6" name="Notes Placeholder 2">
            <a:extLst>
              <a:ext uri="{FF2B5EF4-FFF2-40B4-BE49-F238E27FC236}">
                <a16:creationId xmlns:a16="http://schemas.microsoft.com/office/drawing/2014/main" id="{F1916D19-9418-B285-929F-D4E31ACF0E6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1747" name="Slide Number Placeholder 3">
            <a:extLst>
              <a:ext uri="{FF2B5EF4-FFF2-40B4-BE49-F238E27FC236}">
                <a16:creationId xmlns:a16="http://schemas.microsoft.com/office/drawing/2014/main" id="{8B4BA774-549D-63A3-B89E-1BC504E0136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0CBEF170-71C3-4045-A894-6FE35296F085}" type="slidenum">
              <a:rPr lang="en-US" altLang="en-US"/>
              <a:pPr/>
              <a:t>6</a:t>
            </a:fld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EC8627-BEA1-05BA-2B24-F9477B32DD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E23BB6-9002-5F47-85EB-76D2D69BEE0A}" type="datetime1">
              <a:rPr lang="en-US"/>
              <a:pPr>
                <a:defRPr/>
              </a:pPr>
              <a:t>6/13/2023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EA00DE-890A-FEF1-FF37-D9246E3B88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D9F3B5-DEA7-D583-CB34-E568A46C16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20250E-C566-8543-85FF-48374A4983F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979946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5A0E8F-A7D6-3E7A-A87A-2B0217E3B9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5BA916-D9C8-564B-BFD7-18A5150FE580}" type="datetime1">
              <a:rPr lang="en-US"/>
              <a:pPr>
                <a:defRPr/>
              </a:pPr>
              <a:t>6/13/2023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AC1BCF-87E7-5C8F-F5F3-493596010C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E41047-AB04-B44F-7A9A-1A11770CC8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9643AE-D162-7B49-AA93-7563FB079AA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406221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9B1711-9D20-43C5-37E3-E448BD5E03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2E2FCE-265F-5E48-8961-4B6D98E6CFF4}" type="datetime1">
              <a:rPr lang="en-US"/>
              <a:pPr>
                <a:defRPr/>
              </a:pPr>
              <a:t>6/13/2023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5C9A53-0483-5D1F-565A-FB876AF02F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4E50BE-B199-EFC9-9315-6BD7CD5FA2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4878F5-C6B4-6647-B2A8-A1976CB4242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32488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818CB0-CD80-4BB6-0E55-CA49210E52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D32865-DABB-9747-89C9-EEE687B71985}" type="datetime1">
              <a:rPr lang="en-US"/>
              <a:pPr>
                <a:defRPr/>
              </a:pPr>
              <a:t>6/13/2023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4FC4A4-0AC0-2C05-E508-222EB4688D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6BF084-F69A-9F32-6292-9FA22BB21E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C774A0-0E3E-7A43-BFAF-5287F8AEA17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653883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3D36E3-AAF3-A3CA-7094-92A37A9569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557FA3-0207-2843-9B4E-01CD263B313E}" type="datetime1">
              <a:rPr lang="en-US"/>
              <a:pPr>
                <a:defRPr/>
              </a:pPr>
              <a:t>6/13/2023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0CE4FB-6891-2590-E1E0-2E2A5299D8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DE27B2-A49B-7E3B-2B90-82DE892DE8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DCB282-E9B9-BA49-8D54-E7455E9A0B7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992703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E24C993-9295-80F4-5BFD-C5A0542A2E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458F8C-0F31-CD45-AEEF-4970C6413A67}" type="datetime1">
              <a:rPr lang="en-US"/>
              <a:pPr>
                <a:defRPr/>
              </a:pPr>
              <a:t>6/13/2023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E028EF4B-FB3D-2B87-C239-FC56E22344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68264B06-A708-88AD-D9D2-005848F79A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ED5988-02E1-6E4C-93CF-84147BC10D9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007143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FFF751FB-F2D0-BACC-DEE7-4188EDFC0B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4FD06B-8FE6-1645-8B86-E43ECE83172E}" type="datetime1">
              <a:rPr lang="en-US"/>
              <a:pPr>
                <a:defRPr/>
              </a:pPr>
              <a:t>6/13/2023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715691B6-ABE0-F3C8-EEBD-3595903DB8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D08D80AA-11B6-FD5F-8B90-4C87F52483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7204DF-FAB4-4646-BF61-06E6F9948E9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986226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08DB52BB-E87D-603B-A00C-E03B35179B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539656-7219-C940-9138-CE0B2DFDF9D8}" type="datetime1">
              <a:rPr lang="en-US"/>
              <a:pPr>
                <a:defRPr/>
              </a:pPr>
              <a:t>6/13/2023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A2F08DA8-CAC8-E8BC-B2CA-3C49F73134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3E82CA3E-BBF2-F0B1-0BAE-60743684C1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0A271C-64EF-394E-8C81-691DF2538A4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229138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85FAE411-D164-B335-528A-F5199F0BBA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FE26D1-B761-E64B-9593-2575CB0241AB}" type="datetime1">
              <a:rPr lang="en-US"/>
              <a:pPr>
                <a:defRPr/>
              </a:pPr>
              <a:t>6/13/2023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56A87DB0-6C06-5EC2-FB47-E6D7A44E42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0F29A3B7-F16E-09C2-2D7C-69FE976F3A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99054D-0F83-414D-9B9E-DEB4050A92F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027439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4ABC4A00-B05F-4AFC-D85B-BDE009EA6C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54E37A-63C2-AF48-8629-1BBE099FEAAF}" type="datetime1">
              <a:rPr lang="en-US"/>
              <a:pPr>
                <a:defRPr/>
              </a:pPr>
              <a:t>6/13/2023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B2FCE829-478B-B684-82D9-ACD5F0EFC1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6367A38A-863E-49F2-B88F-5E7E9A143D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399561-E4D8-6C40-B0AE-06CBEE6BF20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975354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AFAA5147-9B0B-B93F-C087-84FDEB7AD8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D614B1-E3EA-6745-B217-1F410D14DB73}" type="datetime1">
              <a:rPr lang="en-US"/>
              <a:pPr>
                <a:defRPr/>
              </a:pPr>
              <a:t>6/13/2023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459CA037-5FA3-000E-B28C-E1C922C272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7C20311-E4E8-C193-18D8-B31AEEBA3D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170C5C-90CA-1940-A8DB-9D6B72AD35A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2966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65B5AEAB-25DC-7198-4573-8737DCB50D03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C3030CE0-E170-BCAB-E4A1-2A0B29A42BB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4475D4-57E8-2A4A-9024-3E077C4C7DA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E5E4BDEC-0662-B640-9C12-1E6F4CED1E7C}" type="datetime1">
              <a:rPr lang="en-US"/>
              <a:pPr>
                <a:defRPr/>
              </a:pPr>
              <a:t>6/13/2023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1FF777-F6EF-0A4B-9910-5ACF542836F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C2BF9E-52DF-AC44-BC77-A4AF54658C6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E0D8F18A-B104-1F41-A65E-73C009D5DE6E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OiVwfAPSEH8?feature=oembed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>
            <a:extLst>
              <a:ext uri="{FF2B5EF4-FFF2-40B4-BE49-F238E27FC236}">
                <a16:creationId xmlns:a16="http://schemas.microsoft.com/office/drawing/2014/main" id="{DE0F02C1-3972-3D7F-1967-3599FA5E91E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763443"/>
            <a:ext cx="9144000" cy="1691640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br>
              <a:rPr lang="en-US" altLang="en-US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altLang="en-US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”A Changing World – Adopt to Succeed”</a:t>
            </a:r>
            <a:br>
              <a:rPr lang="en-US" altLang="en-US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altLang="en-US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by</a:t>
            </a:r>
            <a:br>
              <a:rPr lang="en-US" altLang="en-US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altLang="en-US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Hakki Deval (MSc STF 2001)</a:t>
            </a:r>
            <a:br>
              <a:rPr lang="en-US" altLang="en-US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altLang="en-US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and</a:t>
            </a:r>
            <a:br>
              <a:rPr lang="en-US" altLang="en-US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altLang="en-US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Orhan Deval (MSc STF 2004)</a:t>
            </a:r>
            <a:br>
              <a:rPr lang="en-US" altLang="en-US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endParaRPr lang="en-US" altLang="en-US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5362" name="Subtitle 2">
            <a:extLst>
              <a:ext uri="{FF2B5EF4-FFF2-40B4-BE49-F238E27FC236}">
                <a16:creationId xmlns:a16="http://schemas.microsoft.com/office/drawing/2014/main" id="{02F031C5-29A9-ECD3-5A0E-AC64056E42A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89013" y="2390775"/>
            <a:ext cx="9967912" cy="1106992"/>
          </a:xfrm>
        </p:spPr>
        <p:txBody>
          <a:bodyPr/>
          <a:lstStyle/>
          <a:p>
            <a:pPr eaLnBrk="1" hangingPunct="1"/>
            <a:r>
              <a:rPr lang="en-US" altLang="en-US" sz="16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10</a:t>
            </a:r>
            <a:r>
              <a:rPr lang="en-US" altLang="en-US" sz="1600" b="1" baseline="30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</a:t>
            </a:r>
            <a:r>
              <a:rPr lang="en-US" altLang="en-US" sz="16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City of London Biennial Meeting</a:t>
            </a:r>
          </a:p>
          <a:p>
            <a:pPr eaLnBrk="1" hangingPunct="1"/>
            <a:r>
              <a:rPr lang="en-US" altLang="en-US" sz="16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12-13 June 2023</a:t>
            </a:r>
          </a:p>
          <a:p>
            <a:pPr eaLnBrk="1" hangingPunct="1"/>
            <a:r>
              <a:rPr lang="en-US" altLang="en-US" sz="16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International Maritime Organization (IMO), London</a:t>
            </a:r>
          </a:p>
        </p:txBody>
      </p:sp>
      <p:pic>
        <p:nvPicPr>
          <p:cNvPr id="15363" name="Picture 3">
            <a:extLst>
              <a:ext uri="{FF2B5EF4-FFF2-40B4-BE49-F238E27FC236}">
                <a16:creationId xmlns:a16="http://schemas.microsoft.com/office/drawing/2014/main" id="{C0088B76-93E0-74E4-3F55-C2AA1659A7F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8375" y="5206207"/>
            <a:ext cx="2635250" cy="1457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5" name="Slide Number Placeholder 1">
            <a:extLst>
              <a:ext uri="{FF2B5EF4-FFF2-40B4-BE49-F238E27FC236}">
                <a16:creationId xmlns:a16="http://schemas.microsoft.com/office/drawing/2014/main" id="{202FFA98-612F-4DD9-25D9-72DC1E6F5C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fld id="{B1865CFD-6A08-3A4C-A34B-BEF2F5AF33F9}" type="slidenum">
              <a:rPr lang="en-US" altLang="en-US" sz="1200">
                <a:solidFill>
                  <a:srgbClr val="898989"/>
                </a:solidFill>
              </a:rPr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0</a:t>
            </a:fld>
            <a:endParaRPr lang="en-US" altLang="en-US" sz="1200">
              <a:solidFill>
                <a:srgbClr val="898989"/>
              </a:solidFill>
            </a:endParaRPr>
          </a:p>
        </p:txBody>
      </p:sp>
      <p:pic>
        <p:nvPicPr>
          <p:cNvPr id="1026" name="Picture 2" descr="Bayes Business School (formerly Cass) - Business school rankings from the  Financial Times - FT.com">
            <a:extLst>
              <a:ext uri="{FF2B5EF4-FFF2-40B4-BE49-F238E27FC236}">
                <a16:creationId xmlns:a16="http://schemas.microsoft.com/office/drawing/2014/main" id="{D037988B-F29E-0ED3-EA0F-F38B08C7F2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3725" y="172287"/>
            <a:ext cx="2218488" cy="2218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Number Placeholder 1">
            <a:extLst>
              <a:ext uri="{FF2B5EF4-FFF2-40B4-BE49-F238E27FC236}">
                <a16:creationId xmlns:a16="http://schemas.microsoft.com/office/drawing/2014/main" id="{FCB76528-58E0-F422-A6EB-B765BA7FE1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fld id="{28AAAFD8-1D51-A74C-8453-3CABF2EB9AE3}" type="slidenum">
              <a:rPr lang="en-US" altLang="en-US" sz="1200">
                <a:solidFill>
                  <a:srgbClr val="898989"/>
                </a:solidFill>
              </a:rPr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200">
              <a:solidFill>
                <a:srgbClr val="898989"/>
              </a:solidFill>
            </a:endParaRPr>
          </a:p>
        </p:txBody>
      </p:sp>
      <p:sp>
        <p:nvSpPr>
          <p:cNvPr id="17410" name="Rectangle 5">
            <a:extLst>
              <a:ext uri="{FF2B5EF4-FFF2-40B4-BE49-F238E27FC236}">
                <a16:creationId xmlns:a16="http://schemas.microsoft.com/office/drawing/2014/main" id="{474A0843-146C-2952-AB4D-D7AFAF81A6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44900" y="641350"/>
            <a:ext cx="48672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”Changes in Drybulk Shipping”</a:t>
            </a:r>
            <a:endParaRPr lang="en-US" altLang="en-US" sz="1800" b="1"/>
          </a:p>
        </p:txBody>
      </p:sp>
      <p:sp>
        <p:nvSpPr>
          <p:cNvPr id="17411" name="Rectangle 6">
            <a:extLst>
              <a:ext uri="{FF2B5EF4-FFF2-40B4-BE49-F238E27FC236}">
                <a16:creationId xmlns:a16="http://schemas.microsoft.com/office/drawing/2014/main" id="{FB3BB8FE-0DCF-4133-82D4-866424DE35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11300" y="6083300"/>
            <a:ext cx="9017000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10</a:t>
            </a:r>
            <a:r>
              <a:rPr lang="en-US" altLang="en-US" sz="1000" baseline="30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</a:t>
            </a:r>
            <a:r>
              <a:rPr lang="en-US" altLang="en-US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City of London Biennial Meeting, 13</a:t>
            </a:r>
            <a:r>
              <a:rPr lang="en-US" altLang="en-US" sz="1000" baseline="30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</a:t>
            </a:r>
            <a:r>
              <a:rPr lang="en-US" altLang="en-US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June 2023, IMO, London. Changes in </a:t>
            </a:r>
            <a:r>
              <a:rPr lang="en-US" altLang="en-US" sz="1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Drybulk</a:t>
            </a:r>
            <a:r>
              <a:rPr lang="en-US" altLang="en-US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Shipping by Hakki &amp; Orhan Deval Brothers</a:t>
            </a: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9C909AEC-29AF-5F1A-761A-BD3F73910FF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50708250"/>
              </p:ext>
            </p:extLst>
          </p:nvPr>
        </p:nvGraphicFramePr>
        <p:xfrm>
          <a:off x="687599" y="1087173"/>
          <a:ext cx="5038537" cy="43333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E82551EF-E0A8-EBB5-B7DD-6B02CE51BA2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15796853"/>
              </p:ext>
            </p:extLst>
          </p:nvPr>
        </p:nvGraphicFramePr>
        <p:xfrm>
          <a:off x="6465864" y="1087173"/>
          <a:ext cx="5038537" cy="43333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03E802B2-C331-F821-E89B-04B59BA26337}"/>
              </a:ext>
            </a:extLst>
          </p:cNvPr>
          <p:cNvSpPr txBox="1"/>
          <p:nvPr/>
        </p:nvSpPr>
        <p:spPr>
          <a:xfrm>
            <a:off x="3644900" y="4991702"/>
            <a:ext cx="5340233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br>
              <a:rPr lang="en-US" sz="12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endParaRPr lang="en-US" sz="1200" dirty="0"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/>
            <a:r>
              <a:rPr lang="en-US" sz="12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2022 : BC fleet growth of 2.9% vs BC demand growth of -2.8%.</a:t>
            </a:r>
          </a:p>
          <a:p>
            <a:pPr algn="just"/>
            <a:r>
              <a:rPr lang="en-US" sz="12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2023f: BC fleet growth of 2.4% vs BC demand growth of 1.8%.</a:t>
            </a:r>
          </a:p>
          <a:p>
            <a:pPr algn="just"/>
            <a:r>
              <a:rPr lang="en-US" sz="12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2024f: BC fleet growth of 0.8% vs BC demand growth of 2.1%.</a:t>
            </a:r>
          </a:p>
        </p:txBody>
      </p:sp>
    </p:spTree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Number Placeholder 1">
            <a:extLst>
              <a:ext uri="{FF2B5EF4-FFF2-40B4-BE49-F238E27FC236}">
                <a16:creationId xmlns:a16="http://schemas.microsoft.com/office/drawing/2014/main" id="{9441CA05-8734-7255-A472-CB7B58147F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fld id="{E7C35C0B-9E48-4D41-B706-EA68622B87AE}" type="slidenum">
              <a:rPr lang="en-US" altLang="en-US" sz="1200">
                <a:solidFill>
                  <a:srgbClr val="898989"/>
                </a:solidFill>
              </a:rPr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200">
              <a:solidFill>
                <a:srgbClr val="898989"/>
              </a:solidFill>
            </a:endParaRPr>
          </a:p>
        </p:txBody>
      </p:sp>
      <p:sp>
        <p:nvSpPr>
          <p:cNvPr id="21506" name="TextBox 2">
            <a:extLst>
              <a:ext uri="{FF2B5EF4-FFF2-40B4-BE49-F238E27FC236}">
                <a16:creationId xmlns:a16="http://schemas.microsoft.com/office/drawing/2014/main" id="{22F7A5CD-F6DB-E255-D68D-492E14AA72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6163" y="1162050"/>
            <a:ext cx="3384550" cy="4770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altLang="en-US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We are 1.7bn more populous today than the year 2001.</a:t>
            </a:r>
            <a:br>
              <a:rPr lang="en-US" altLang="en-US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endParaRPr lang="en-US" altLang="en-US" sz="1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altLang="en-US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Gross World Product (GWP) reached to estimated USD85 trillion today from USD 33 trillion in 2001.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endParaRPr lang="en-US" altLang="en-US" sz="1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altLang="en-US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Global Seaborne </a:t>
            </a:r>
            <a:r>
              <a:rPr lang="en-US" altLang="en-US" sz="1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Drybulk</a:t>
            </a:r>
            <a:r>
              <a:rPr lang="en-US" altLang="en-US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Trade has done its job well and grew by a massive 3.2bn </a:t>
            </a:r>
            <a:r>
              <a:rPr lang="en-US" altLang="en-US" sz="1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tonnes</a:t>
            </a:r>
            <a:r>
              <a:rPr lang="en-US" altLang="en-US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in 2 decades!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endParaRPr lang="en-US" altLang="en-US" sz="1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altLang="en-US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China’s share is still 45%!!!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endParaRPr lang="en-US" altLang="en-US" sz="1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altLang="en-US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Positive correlation with Population, GWP and </a:t>
            </a:r>
            <a:r>
              <a:rPr lang="en-US" altLang="en-US" sz="1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Drybulk</a:t>
            </a:r>
            <a:r>
              <a:rPr lang="en-US" altLang="en-US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Trade.</a:t>
            </a:r>
          </a:p>
        </p:txBody>
      </p:sp>
      <p:sp>
        <p:nvSpPr>
          <p:cNvPr id="21507" name="Rectangle 5">
            <a:extLst>
              <a:ext uri="{FF2B5EF4-FFF2-40B4-BE49-F238E27FC236}">
                <a16:creationId xmlns:a16="http://schemas.microsoft.com/office/drawing/2014/main" id="{14EFB469-A725-5419-D655-C2A51E6DB2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44900" y="641350"/>
            <a:ext cx="48672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”Changes in Drybulk Shipping”</a:t>
            </a:r>
            <a:endParaRPr lang="en-US" altLang="en-US" sz="1800" b="1"/>
          </a:p>
        </p:txBody>
      </p:sp>
      <p:sp>
        <p:nvSpPr>
          <p:cNvPr id="21508" name="Rectangle 6">
            <a:extLst>
              <a:ext uri="{FF2B5EF4-FFF2-40B4-BE49-F238E27FC236}">
                <a16:creationId xmlns:a16="http://schemas.microsoft.com/office/drawing/2014/main" id="{C192B573-A25B-F06E-D61A-DB1C2EFFCA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11300" y="6083300"/>
            <a:ext cx="9017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10</a:t>
            </a:r>
            <a:r>
              <a:rPr lang="en-US" altLang="en-US" sz="1000" baseline="30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</a:t>
            </a:r>
            <a:r>
              <a:rPr lang="en-US" altLang="en-US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City of London Biennial Meeting, 13</a:t>
            </a:r>
            <a:r>
              <a:rPr lang="en-US" altLang="en-US" sz="1000" baseline="30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</a:t>
            </a:r>
            <a:r>
              <a:rPr lang="en-US" altLang="en-US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June 2023, IMO, London. Changes in </a:t>
            </a:r>
            <a:r>
              <a:rPr lang="en-US" altLang="en-US" sz="1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Drybulk</a:t>
            </a:r>
            <a:r>
              <a:rPr lang="en-US" altLang="en-US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Shipping by Hakki &amp; Orhan Deval Brothers</a:t>
            </a:r>
          </a:p>
        </p:txBody>
      </p:sp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1149A08C-8A02-6203-7DAB-E8FF2455344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10978753"/>
              </p:ext>
            </p:extLst>
          </p:nvPr>
        </p:nvGraphicFramePr>
        <p:xfrm>
          <a:off x="4788131" y="1162050"/>
          <a:ext cx="6675120" cy="47704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Number Placeholder 1">
            <a:extLst>
              <a:ext uri="{FF2B5EF4-FFF2-40B4-BE49-F238E27FC236}">
                <a16:creationId xmlns:a16="http://schemas.microsoft.com/office/drawing/2014/main" id="{EFA2EB07-1AE7-ED59-E6CE-9FC17EF506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fld id="{ACCAFF52-14BC-BC4F-A22C-E9ABC917BE85}" type="slidenum">
              <a:rPr lang="en-US" altLang="en-US" sz="1200">
                <a:solidFill>
                  <a:srgbClr val="898989"/>
                </a:solidFill>
              </a:rPr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200">
              <a:solidFill>
                <a:srgbClr val="898989"/>
              </a:solidFill>
            </a:endParaRPr>
          </a:p>
        </p:txBody>
      </p:sp>
      <p:sp>
        <p:nvSpPr>
          <p:cNvPr id="25602" name="TextBox 2">
            <a:extLst>
              <a:ext uri="{FF2B5EF4-FFF2-40B4-BE49-F238E27FC236}">
                <a16:creationId xmlns:a16="http://schemas.microsoft.com/office/drawing/2014/main" id="{A701A855-ACFC-5D39-A543-F2E8BE7D73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17600" y="1093788"/>
            <a:ext cx="4427538" cy="49634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FontTx/>
              <a:buNone/>
            </a:pPr>
            <a:r>
              <a:rPr lang="en-US" altLang="en-US" sz="12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Opportunities</a:t>
            </a:r>
            <a:endParaRPr lang="en-US" altLang="en-US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>
              <a:spcAft>
                <a:spcPts val="0"/>
              </a:spcAft>
            </a:pPr>
            <a:r>
              <a:rPr lang="en-US" sz="12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Industrial production should recover in 2024 if energy prices (particularly gas) continue to fall towards pre-pandemic levels.</a:t>
            </a:r>
          </a:p>
          <a:p>
            <a:pPr algn="just" ea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None/>
            </a:pPr>
            <a:endParaRPr lang="en-US" altLang="en-US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>
              <a:spcAft>
                <a:spcPts val="0"/>
              </a:spcAft>
            </a:pPr>
            <a:r>
              <a:rPr lang="en-US" altLang="en-US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2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Similarly, if interest rate cuts begin in 2024, this should prompt a rebound in demand in the developed world. </a:t>
            </a:r>
          </a:p>
          <a:p>
            <a:pPr algn="just" ea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endParaRPr lang="en-US" altLang="en-US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 ea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</a:pPr>
            <a:r>
              <a:rPr lang="en-US" altLang="en-US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Easing of US-China trade tensions.</a:t>
            </a:r>
          </a:p>
          <a:p>
            <a:pPr algn="just" ea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None/>
            </a:pPr>
            <a:endParaRPr lang="en-US" altLang="en-US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 ea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</a:pPr>
            <a:r>
              <a:rPr lang="en-US" altLang="en-US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Environmental policies in China encouraging imported resources.</a:t>
            </a:r>
          </a:p>
          <a:p>
            <a:pPr algn="just" ea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</a:pPr>
            <a:endParaRPr lang="en-US" altLang="en-US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/>
            <a:r>
              <a:rPr lang="en-US" altLang="en-US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Limited NB order for NOW! </a:t>
            </a:r>
            <a:r>
              <a:rPr lang="en-US" sz="12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thin orderbook as it stands, and the difficulty to access shipyard slots in the context of firm container and tanker orderbooks there make the overall supply outlook.</a:t>
            </a:r>
            <a:endParaRPr lang="en-US" altLang="en-US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 ea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</a:pPr>
            <a:endParaRPr lang="en-US" altLang="en-US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 ea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</a:pPr>
            <a:r>
              <a:rPr lang="en-US" altLang="en-US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Maritime regulations that encourage scrapping and longer off-hire periods.</a:t>
            </a:r>
            <a:endParaRPr lang="en-US" sz="1200" dirty="0"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>
              <a:spcAft>
                <a:spcPts val="0"/>
              </a:spcAft>
            </a:pPr>
            <a:r>
              <a:rPr lang="en-US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2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On a pure supply/demand basis, demand will outpace supply for the next three years, before firm ordering in 2024-25, together with an ebbing out of stimulus, reverse the forthcoming balance.</a:t>
            </a:r>
          </a:p>
        </p:txBody>
      </p:sp>
      <p:sp>
        <p:nvSpPr>
          <p:cNvPr id="25603" name="TextBox 2">
            <a:extLst>
              <a:ext uri="{FF2B5EF4-FFF2-40B4-BE49-F238E27FC236}">
                <a16:creationId xmlns:a16="http://schemas.microsoft.com/office/drawing/2014/main" id="{CE9CD40F-E17E-2B65-7739-72F73AD1E0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46863" y="1093788"/>
            <a:ext cx="4427537" cy="48956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3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Threats</a:t>
            </a:r>
            <a:endParaRPr lang="en-US" altLang="en-US" sz="13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US" sz="13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Global economic stagnation / longer-term slow down in China housing &amp; manufacturing sector (into 2024).</a:t>
            </a:r>
          </a:p>
          <a:p>
            <a:pPr>
              <a:buNone/>
            </a:pPr>
            <a:r>
              <a:rPr lang="en-US" sz="13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</a:p>
          <a:p>
            <a:r>
              <a:rPr lang="en-US" altLang="en-US" sz="13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Worsening trade disputes/wars.</a:t>
            </a:r>
          </a:p>
          <a:p>
            <a:pPr>
              <a:buNone/>
            </a:pPr>
            <a:endParaRPr lang="en-US" sz="13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US" sz="13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3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more vessel efficiencies (less congestion).</a:t>
            </a:r>
          </a:p>
          <a:p>
            <a:pPr>
              <a:buNone/>
            </a:pPr>
            <a:endParaRPr lang="en-US" sz="1300" dirty="0"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US" sz="13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Less congestion and the re-</a:t>
            </a:r>
            <a:r>
              <a:rPr lang="en-US" sz="1300" dirty="0" err="1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containerisation</a:t>
            </a:r>
            <a:r>
              <a:rPr lang="en-US" sz="13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of cargoes will weaken the supply-demand balance.</a:t>
            </a:r>
          </a:p>
          <a:p>
            <a:pPr>
              <a:buNone/>
            </a:pPr>
            <a:endParaRPr lang="en-US" sz="1300" dirty="0"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US" sz="13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Supply disruption (particularly Iron Ore Brazil) </a:t>
            </a:r>
            <a:r>
              <a:rPr lang="en-US" altLang="en-US" sz="13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Unpredicted accidents like Vale dam collapse!</a:t>
            </a:r>
          </a:p>
          <a:p>
            <a:pPr algn="just" eaLnBrk="1" hangingPunct="1">
              <a:lnSpc>
                <a:spcPct val="100000"/>
              </a:lnSpc>
              <a:spcBef>
                <a:spcPct val="0"/>
              </a:spcBef>
              <a:buNone/>
            </a:pPr>
            <a:endParaRPr lang="en-US" altLang="en-US" sz="13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altLang="en-US" sz="13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Environmental policies may force China shift to renewable energy meaning less coal imports.</a:t>
            </a:r>
            <a:endParaRPr lang="en-US" sz="1300" dirty="0"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buNone/>
            </a:pPr>
            <a:endParaRPr lang="en-US" altLang="en-US" sz="13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en-US" altLang="en-US" sz="13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5604" name="Rectangle 6">
            <a:extLst>
              <a:ext uri="{FF2B5EF4-FFF2-40B4-BE49-F238E27FC236}">
                <a16:creationId xmlns:a16="http://schemas.microsoft.com/office/drawing/2014/main" id="{F4F40383-0DE8-AACB-7902-2F9076677D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11300" y="6083300"/>
            <a:ext cx="9017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10</a:t>
            </a:r>
            <a:r>
              <a:rPr lang="en-US" altLang="en-US" sz="1000" baseline="30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</a:t>
            </a:r>
            <a:r>
              <a:rPr lang="en-US" altLang="en-US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City of London Biennial Meeting, 13</a:t>
            </a:r>
            <a:r>
              <a:rPr lang="en-US" altLang="en-US" sz="1000" baseline="30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</a:t>
            </a:r>
            <a:r>
              <a:rPr lang="en-US" altLang="en-US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June 2023, IMO, London. Changes in </a:t>
            </a:r>
            <a:r>
              <a:rPr lang="en-US" altLang="en-US" sz="1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Drybulk</a:t>
            </a:r>
            <a:r>
              <a:rPr lang="en-US" altLang="en-US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Shipping by Hakki &amp; Orhan Deval Brothers</a:t>
            </a:r>
          </a:p>
        </p:txBody>
      </p:sp>
      <p:sp>
        <p:nvSpPr>
          <p:cNvPr id="25605" name="Rectangle 5">
            <a:extLst>
              <a:ext uri="{FF2B5EF4-FFF2-40B4-BE49-F238E27FC236}">
                <a16:creationId xmlns:a16="http://schemas.microsoft.com/office/drawing/2014/main" id="{F9E0DC21-9343-FD18-E3AF-97FB164864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44900" y="641350"/>
            <a:ext cx="48672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”Changes in Drybulk Shipping”</a:t>
            </a:r>
            <a:endParaRPr lang="en-US" altLang="en-US" sz="1800" b="1"/>
          </a:p>
        </p:txBody>
      </p:sp>
    </p:spTree>
  </p:cSld>
  <p:clrMapOvr>
    <a:masterClrMapping/>
  </p:clrMapOvr>
  <p:transition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Number Placeholder 1">
            <a:extLst>
              <a:ext uri="{FF2B5EF4-FFF2-40B4-BE49-F238E27FC236}">
                <a16:creationId xmlns:a16="http://schemas.microsoft.com/office/drawing/2014/main" id="{7C01AEF1-265D-6400-6DBD-03AC5A2066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fld id="{C45853F6-0042-CA40-AD1C-E9F60B923014}" type="slidenum">
              <a:rPr lang="en-US" altLang="en-US" sz="1200">
                <a:solidFill>
                  <a:srgbClr val="898989"/>
                </a:solidFill>
              </a:rPr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200">
              <a:solidFill>
                <a:srgbClr val="898989"/>
              </a:solidFill>
            </a:endParaRPr>
          </a:p>
        </p:txBody>
      </p:sp>
      <p:sp>
        <p:nvSpPr>
          <p:cNvPr id="27650" name="Rectangle 6">
            <a:extLst>
              <a:ext uri="{FF2B5EF4-FFF2-40B4-BE49-F238E27FC236}">
                <a16:creationId xmlns:a16="http://schemas.microsoft.com/office/drawing/2014/main" id="{1BCD9DB5-667F-8FE5-7318-4465551422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11300" y="6083300"/>
            <a:ext cx="9017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10</a:t>
            </a:r>
            <a:r>
              <a:rPr lang="en-US" altLang="en-US" sz="1000" baseline="30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</a:t>
            </a:r>
            <a:r>
              <a:rPr lang="en-US" altLang="en-US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City of London Biennial Meeting, 13</a:t>
            </a:r>
            <a:r>
              <a:rPr lang="en-US" altLang="en-US" sz="1000" baseline="30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</a:t>
            </a:r>
            <a:r>
              <a:rPr lang="en-US" altLang="en-US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June 2023, IMO, London. Changes in </a:t>
            </a:r>
            <a:r>
              <a:rPr lang="en-US" altLang="en-US" sz="1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Drybulk</a:t>
            </a:r>
            <a:r>
              <a:rPr lang="en-US" altLang="en-US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Shipping by Hakki &amp; Orhan Deval Brothers</a:t>
            </a:r>
          </a:p>
        </p:txBody>
      </p:sp>
      <p:sp>
        <p:nvSpPr>
          <p:cNvPr id="27651" name="Rectangle 5">
            <a:extLst>
              <a:ext uri="{FF2B5EF4-FFF2-40B4-BE49-F238E27FC236}">
                <a16:creationId xmlns:a16="http://schemas.microsoft.com/office/drawing/2014/main" id="{B44E96A6-7D1F-1DB7-8853-61E9867D08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44900" y="641350"/>
            <a:ext cx="48672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”Changes in Drybulk Shipping”</a:t>
            </a:r>
            <a:endParaRPr lang="en-US" altLang="en-US" sz="1800" b="1"/>
          </a:p>
        </p:txBody>
      </p:sp>
      <p:pic>
        <p:nvPicPr>
          <p:cNvPr id="27652" name="Picture 1">
            <a:extLst>
              <a:ext uri="{FF2B5EF4-FFF2-40B4-BE49-F238E27FC236}">
                <a16:creationId xmlns:a16="http://schemas.microsoft.com/office/drawing/2014/main" id="{C722A1ED-FDEB-6B5A-486F-5F03F5E04E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0738" y="1658938"/>
            <a:ext cx="5632450" cy="414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5">
            <a:extLst>
              <a:ext uri="{FF2B5EF4-FFF2-40B4-BE49-F238E27FC236}">
                <a16:creationId xmlns:a16="http://schemas.microsoft.com/office/drawing/2014/main" id="{A5BDA4BB-0EBF-0749-8D4B-C02F1DCE02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43325" y="1150938"/>
            <a:ext cx="48672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en-US" altLang="en-US" sz="1800" b="1" dirty="0">
                <a:solidFill>
                  <a:schemeClr val="accent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”A Pale Blue Dot”</a:t>
            </a:r>
            <a:endParaRPr lang="en-US" altLang="en-US" sz="1800" b="1" dirty="0">
              <a:solidFill>
                <a:schemeClr val="accent5"/>
              </a:solidFill>
            </a:endParaRPr>
          </a:p>
        </p:txBody>
      </p:sp>
    </p:spTree>
  </p:cSld>
  <p:clrMapOvr>
    <a:masterClrMapping/>
  </p:clrMapOvr>
  <p:transition spd="med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ayt Numarası Yer Tutucusu 3">
            <a:extLst>
              <a:ext uri="{FF2B5EF4-FFF2-40B4-BE49-F238E27FC236}">
                <a16:creationId xmlns:a16="http://schemas.microsoft.com/office/drawing/2014/main" id="{A0ADFDBA-B27F-1351-A011-496BDFE6115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fld id="{DBA7915B-0BE0-704B-956D-8B9197E18A43}" type="slidenum">
              <a:rPr lang="en-US" altLang="en-US" sz="1200">
                <a:solidFill>
                  <a:srgbClr val="898989"/>
                </a:solidFill>
              </a:rPr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200">
              <a:solidFill>
                <a:srgbClr val="898989"/>
              </a:solidFill>
            </a:endParaRPr>
          </a:p>
        </p:txBody>
      </p:sp>
      <p:pic>
        <p:nvPicPr>
          <p:cNvPr id="2" name="Çevrimiçi Medya 1" title="All the Water on Earth">
            <a:hlinkClick r:id="" action="ppaction://media"/>
            <a:extLst>
              <a:ext uri="{FF2B5EF4-FFF2-40B4-BE49-F238E27FC236}">
                <a16:creationId xmlns:a16="http://schemas.microsoft.com/office/drawing/2014/main" id="{1810C90A-6092-624E-2F93-886C0EE4DD74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586596" y="316187"/>
            <a:ext cx="11145329" cy="629711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2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Slide Number Placeholder 1">
            <a:extLst>
              <a:ext uri="{FF2B5EF4-FFF2-40B4-BE49-F238E27FC236}">
                <a16:creationId xmlns:a16="http://schemas.microsoft.com/office/drawing/2014/main" id="{CB80A276-205E-79D0-C231-133D43A336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fld id="{FD4ABE66-51D1-4646-B745-C1A4ED49DE6F}" type="slidenum">
              <a:rPr lang="en-US" altLang="en-US" sz="1200">
                <a:solidFill>
                  <a:srgbClr val="898989"/>
                </a:solidFill>
              </a:rPr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200">
              <a:solidFill>
                <a:srgbClr val="898989"/>
              </a:solidFill>
            </a:endParaRPr>
          </a:p>
        </p:txBody>
      </p:sp>
      <p:sp>
        <p:nvSpPr>
          <p:cNvPr id="30722" name="TextBox 7">
            <a:extLst>
              <a:ext uri="{FF2B5EF4-FFF2-40B4-BE49-F238E27FC236}">
                <a16:creationId xmlns:a16="http://schemas.microsoft.com/office/drawing/2014/main" id="{7FC31E77-A253-57C4-C7EA-2F92F57E72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24188" y="2136775"/>
            <a:ext cx="6143625" cy="3539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600" b="1" u="sng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References:</a:t>
            </a:r>
          </a:p>
          <a:p>
            <a:pPr algn="just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en-US" sz="1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altLang="en-US" sz="1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Clarksons</a:t>
            </a:r>
            <a:r>
              <a:rPr lang="en-US" altLang="en-US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Research Studies (2023) </a:t>
            </a:r>
            <a:r>
              <a:rPr lang="en-US" altLang="en-US" sz="160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Shipping Review Database</a:t>
            </a:r>
            <a:r>
              <a:rPr lang="en-US" altLang="en-US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Spring 2023. London: </a:t>
            </a:r>
            <a:r>
              <a:rPr lang="en-US" altLang="en-US" sz="1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Clarksons</a:t>
            </a:r>
            <a:r>
              <a:rPr lang="en-US" altLang="en-US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</a:p>
          <a:p>
            <a:pPr algn="just" eaLnBrk="1" hangingPunct="1">
              <a:lnSpc>
                <a:spcPct val="100000"/>
              </a:lnSpc>
              <a:spcBef>
                <a:spcPct val="0"/>
              </a:spcBef>
            </a:pPr>
            <a:endParaRPr lang="en-US" altLang="en-US" sz="1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altLang="en-US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UNCTAD (2022) </a:t>
            </a:r>
            <a:r>
              <a:rPr lang="en-US" altLang="en-US" sz="160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Review of Maritime Transport, 2022</a:t>
            </a:r>
            <a:r>
              <a:rPr lang="en-US" altLang="en-US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New York and Geneva: United Nations. </a:t>
            </a:r>
          </a:p>
          <a:p>
            <a:pPr algn="just" eaLnBrk="1" hangingPunct="1">
              <a:lnSpc>
                <a:spcPct val="100000"/>
              </a:lnSpc>
              <a:spcBef>
                <a:spcPct val="0"/>
              </a:spcBef>
            </a:pPr>
            <a:endParaRPr lang="en-US" altLang="en-US" sz="1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altLang="en-US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United Nations (2022) World Population Prospects: </a:t>
            </a:r>
            <a:r>
              <a:rPr lang="en-US" altLang="en-US" sz="160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2022 revision</a:t>
            </a:r>
            <a:r>
              <a:rPr lang="en-US" altLang="en-US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New York: United Nations.</a:t>
            </a:r>
          </a:p>
          <a:p>
            <a:pPr algn="just" eaLnBrk="1" hangingPunct="1">
              <a:lnSpc>
                <a:spcPct val="100000"/>
              </a:lnSpc>
              <a:spcBef>
                <a:spcPct val="0"/>
              </a:spcBef>
            </a:pPr>
            <a:endParaRPr lang="en-US" altLang="en-US" sz="1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altLang="en-US" sz="1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www.sin.clarksons.net</a:t>
            </a:r>
            <a:r>
              <a:rPr lang="en-US" altLang="en-US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(sin2010, The Shipping Intelligence Network) accessed various dates in May 2023.</a:t>
            </a:r>
          </a:p>
        </p:txBody>
      </p:sp>
      <p:sp>
        <p:nvSpPr>
          <p:cNvPr id="30723" name="Rectangle 1">
            <a:extLst>
              <a:ext uri="{FF2B5EF4-FFF2-40B4-BE49-F238E27FC236}">
                <a16:creationId xmlns:a16="http://schemas.microsoft.com/office/drawing/2014/main" id="{97402241-B1F3-610A-A21A-FEAE40D82E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24313" y="1296988"/>
            <a:ext cx="4141787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3000" b="1" u="sng">
                <a:solidFill>
                  <a:srgbClr val="FF0000"/>
                </a:solidFill>
              </a:rPr>
              <a:t>Thank you very much!</a:t>
            </a:r>
          </a:p>
        </p:txBody>
      </p:sp>
      <p:sp>
        <p:nvSpPr>
          <p:cNvPr id="30724" name="Rectangle 6">
            <a:extLst>
              <a:ext uri="{FF2B5EF4-FFF2-40B4-BE49-F238E27FC236}">
                <a16:creationId xmlns:a16="http://schemas.microsoft.com/office/drawing/2014/main" id="{AEADE9BC-451B-6A0B-F382-98AAAE9FCC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11300" y="6083300"/>
            <a:ext cx="9017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10</a:t>
            </a:r>
            <a:r>
              <a:rPr lang="en-US" altLang="en-US" sz="1000" baseline="30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</a:t>
            </a:r>
            <a:r>
              <a:rPr lang="en-US" altLang="en-US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City of London Biennial Meeting, 13</a:t>
            </a:r>
            <a:r>
              <a:rPr lang="en-US" altLang="en-US" sz="1000" baseline="30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</a:t>
            </a:r>
            <a:r>
              <a:rPr lang="en-US" altLang="en-US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June 2023, IMO, London. Changes in </a:t>
            </a:r>
            <a:r>
              <a:rPr lang="en-US" altLang="en-US" sz="1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Drybulk</a:t>
            </a:r>
            <a:r>
              <a:rPr lang="en-US" altLang="en-US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Shipping by Hakki &amp; Orhan Deval Brothers</a:t>
            </a:r>
          </a:p>
        </p:txBody>
      </p:sp>
      <p:sp>
        <p:nvSpPr>
          <p:cNvPr id="30725" name="Rectangle 5">
            <a:extLst>
              <a:ext uri="{FF2B5EF4-FFF2-40B4-BE49-F238E27FC236}">
                <a16:creationId xmlns:a16="http://schemas.microsoft.com/office/drawing/2014/main" id="{2F387B6B-8BAA-C461-550A-D498E9198F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44900" y="641350"/>
            <a:ext cx="48672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”Changes in Drybulk Shipping”</a:t>
            </a:r>
            <a:endParaRPr lang="en-US" altLang="en-US" sz="1800" b="1"/>
          </a:p>
        </p:txBody>
      </p:sp>
    </p:spTree>
  </p:cSld>
  <p:clrMapOvr>
    <a:masterClrMapping/>
  </p:clrMapOvr>
  <p:transition spd="med">
    <p:fade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671</Words>
  <Application>Microsoft Office PowerPoint</Application>
  <PresentationFormat>Widescreen</PresentationFormat>
  <Paragraphs>78</Paragraphs>
  <Slides>7</Slides>
  <Notes>6</Notes>
  <HiddenSlides>0</HiddenSlides>
  <MMClips>1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Verdana</vt:lpstr>
      <vt:lpstr>Office Theme</vt:lpstr>
      <vt:lpstr> ”A Changing World – Adopt to Succeed” by Hakki Deval (MSc STF 2001) and Orhan Deval (MSc STF 2004)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”Drybulk Shipping in 21st Century”  by Hakki Deval (MSc STF 2001)</dc:title>
  <dc:creator>Hakki Deval</dc:creator>
  <cp:lastModifiedBy>Loutsiou, Kristie</cp:lastModifiedBy>
  <cp:revision>62</cp:revision>
  <dcterms:created xsi:type="dcterms:W3CDTF">2016-11-13T19:02:06Z</dcterms:created>
  <dcterms:modified xsi:type="dcterms:W3CDTF">2023-06-13T06:52:02Z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06c24981-b6df-48f8-949b-0896357b9b03_Enabled">
    <vt:lpwstr>true</vt:lpwstr>
  </property>
  <property fmtid="{D5CDD505-2E9C-101B-9397-08002B2CF9AE}" pid="3" name="MSIP_Label_06c24981-b6df-48f8-949b-0896357b9b03_SetDate">
    <vt:lpwstr>2023-06-13T06:51:10Z</vt:lpwstr>
  </property>
  <property fmtid="{D5CDD505-2E9C-101B-9397-08002B2CF9AE}" pid="4" name="MSIP_Label_06c24981-b6df-48f8-949b-0896357b9b03_Method">
    <vt:lpwstr>Standard</vt:lpwstr>
  </property>
  <property fmtid="{D5CDD505-2E9C-101B-9397-08002B2CF9AE}" pid="5" name="MSIP_Label_06c24981-b6df-48f8-949b-0896357b9b03_Name">
    <vt:lpwstr>Official</vt:lpwstr>
  </property>
  <property fmtid="{D5CDD505-2E9C-101B-9397-08002B2CF9AE}" pid="6" name="MSIP_Label_06c24981-b6df-48f8-949b-0896357b9b03_SiteId">
    <vt:lpwstr>dd615949-5bd0-4da0-ac52-28ef8d336373</vt:lpwstr>
  </property>
  <property fmtid="{D5CDD505-2E9C-101B-9397-08002B2CF9AE}" pid="7" name="MSIP_Label_06c24981-b6df-48f8-949b-0896357b9b03_ActionId">
    <vt:lpwstr>fe42bbd3-6965-4ffb-b282-ee8914789e5c</vt:lpwstr>
  </property>
  <property fmtid="{D5CDD505-2E9C-101B-9397-08002B2CF9AE}" pid="8" name="MSIP_Label_06c24981-b6df-48f8-949b-0896357b9b03_ContentBits">
    <vt:lpwstr>0</vt:lpwstr>
  </property>
</Properties>
</file>