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ppt/drawings/drawing1.xml" ContentType="application/vnd.openxmlformats-officedocument.drawingml.chartshapes+xml"/>
  <Override PartName="/ppt/charts/chart9.xml" ContentType="application/vnd.openxmlformats-officedocument.drawingml.chart+xml"/>
  <Override PartName="/ppt/drawings/drawing2.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12.xml" ContentType="application/vnd.openxmlformats-officedocument.presentationml.notesSlide+xml"/>
  <Override PartName="/ppt/charts/chart11.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362" r:id="rId2"/>
    <p:sldId id="326" r:id="rId3"/>
    <p:sldId id="327" r:id="rId4"/>
    <p:sldId id="328" r:id="rId5"/>
    <p:sldId id="310" r:id="rId6"/>
    <p:sldId id="329" r:id="rId7"/>
    <p:sldId id="330" r:id="rId8"/>
    <p:sldId id="331" r:id="rId9"/>
    <p:sldId id="332" r:id="rId10"/>
    <p:sldId id="333" r:id="rId11"/>
    <p:sldId id="334" r:id="rId12"/>
    <p:sldId id="335" r:id="rId13"/>
    <p:sldId id="336" r:id="rId14"/>
    <p:sldId id="337" r:id="rId15"/>
    <p:sldId id="338" r:id="rId16"/>
    <p:sldId id="339" r:id="rId17"/>
    <p:sldId id="340" r:id="rId18"/>
    <p:sldId id="341" r:id="rId19"/>
    <p:sldId id="342" r:id="rId20"/>
    <p:sldId id="343" r:id="rId21"/>
    <p:sldId id="344" r:id="rId22"/>
    <p:sldId id="345" r:id="rId23"/>
    <p:sldId id="346" r:id="rId24"/>
    <p:sldId id="347" r:id="rId25"/>
    <p:sldId id="348" r:id="rId26"/>
    <p:sldId id="349" r:id="rId27"/>
    <p:sldId id="350" r:id="rId28"/>
    <p:sldId id="351" r:id="rId29"/>
    <p:sldId id="352" r:id="rId30"/>
    <p:sldId id="353" r:id="rId31"/>
    <p:sldId id="354" r:id="rId32"/>
    <p:sldId id="355" r:id="rId33"/>
    <p:sldId id="356" r:id="rId34"/>
    <p:sldId id="357" r:id="rId35"/>
    <p:sldId id="358" r:id="rId36"/>
    <p:sldId id="359" r:id="rId37"/>
    <p:sldId id="360" r:id="rId38"/>
    <p:sldId id="36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2012" autoAdjust="0"/>
  </p:normalViewPr>
  <p:slideViewPr>
    <p:cSldViewPr>
      <p:cViewPr varScale="1">
        <p:scale>
          <a:sx n="92" d="100"/>
          <a:sy n="92" d="100"/>
        </p:scale>
        <p:origin x="154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1" Type="http://schemas.openxmlformats.org/officeDocument/2006/relationships/oleObject" Target="file:///U:\Aging\Chapters\Park_Shin\July2011\Park-Shin%20data_UN%202008%20Revision.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U:\Aging\Chapters\Park_Shin\July2011\Park-Shin%20data_UN%202008%20Revision.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U:\Tables_all%20DMCs_31Aug2011.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5.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404187379803332E-2"/>
          <c:y val="0.11342507645259939"/>
          <c:w val="0.91806637073591613"/>
          <c:h val="0.65787883165980399"/>
        </c:manualLayout>
      </c:layout>
      <c:lineChart>
        <c:grouping val="standard"/>
        <c:varyColors val="0"/>
        <c:ser>
          <c:idx val="0"/>
          <c:order val="0"/>
          <c:tx>
            <c:strRef>
              <c:f>'Life-exp'!$C$4</c:f>
              <c:strCache>
                <c:ptCount val="1"/>
                <c:pt idx="0">
                  <c:v>People's Rep. of China</c:v>
                </c:pt>
              </c:strCache>
            </c:strRef>
          </c:tx>
          <c:spPr>
            <a:ln w="22225" cap="rnd">
              <a:solidFill>
                <a:srgbClr val="FF0000"/>
              </a:solidFill>
              <a:round/>
            </a:ln>
            <a:effectLst/>
          </c:spPr>
          <c:marker>
            <c:symbol val="none"/>
          </c:marker>
          <c:cat>
            <c:strRef>
              <c:f>'Life-exp'!$B$5:$B$40</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'Life-exp'!$C$5:$C$40</c:f>
              <c:numCache>
                <c:formatCode>0.0</c:formatCode>
                <c:ptCount val="36"/>
                <c:pt idx="0">
                  <c:v>66.52</c:v>
                </c:pt>
                <c:pt idx="1">
                  <c:v>66.94</c:v>
                </c:pt>
                <c:pt idx="2">
                  <c:v>67.31</c:v>
                </c:pt>
                <c:pt idx="3">
                  <c:v>67.63</c:v>
                </c:pt>
                <c:pt idx="4">
                  <c:v>67.91</c:v>
                </c:pt>
                <c:pt idx="5">
                  <c:v>68.16</c:v>
                </c:pt>
                <c:pt idx="6">
                  <c:v>68.37</c:v>
                </c:pt>
                <c:pt idx="7">
                  <c:v>68.56</c:v>
                </c:pt>
                <c:pt idx="8">
                  <c:v>68.73</c:v>
                </c:pt>
                <c:pt idx="9">
                  <c:v>68.88</c:v>
                </c:pt>
                <c:pt idx="10">
                  <c:v>69.03</c:v>
                </c:pt>
                <c:pt idx="11">
                  <c:v>69.180000000000007</c:v>
                </c:pt>
                <c:pt idx="12">
                  <c:v>69.34</c:v>
                </c:pt>
                <c:pt idx="13">
                  <c:v>69.510000000000005</c:v>
                </c:pt>
                <c:pt idx="14">
                  <c:v>69.7</c:v>
                </c:pt>
                <c:pt idx="15">
                  <c:v>69.930000000000007</c:v>
                </c:pt>
                <c:pt idx="16">
                  <c:v>70.2</c:v>
                </c:pt>
                <c:pt idx="17">
                  <c:v>70.52</c:v>
                </c:pt>
                <c:pt idx="18">
                  <c:v>70.89</c:v>
                </c:pt>
                <c:pt idx="19">
                  <c:v>71.3</c:v>
                </c:pt>
                <c:pt idx="20">
                  <c:v>71.73</c:v>
                </c:pt>
                <c:pt idx="21">
                  <c:v>72.180000000000007</c:v>
                </c:pt>
                <c:pt idx="22">
                  <c:v>72.61</c:v>
                </c:pt>
                <c:pt idx="23">
                  <c:v>73.03</c:v>
                </c:pt>
                <c:pt idx="24">
                  <c:v>73.42</c:v>
                </c:pt>
                <c:pt idx="25">
                  <c:v>73.77</c:v>
                </c:pt>
                <c:pt idx="26">
                  <c:v>74.069999999999993</c:v>
                </c:pt>
                <c:pt idx="27">
                  <c:v>74.34</c:v>
                </c:pt>
                <c:pt idx="28">
                  <c:v>74.58</c:v>
                </c:pt>
                <c:pt idx="29">
                  <c:v>74.8</c:v>
                </c:pt>
                <c:pt idx="30">
                  <c:v>75.010000000000005</c:v>
                </c:pt>
                <c:pt idx="31">
                  <c:v>75.2</c:v>
                </c:pt>
                <c:pt idx="32">
                  <c:v>75.39</c:v>
                </c:pt>
                <c:pt idx="33">
                  <c:v>75.59</c:v>
                </c:pt>
                <c:pt idx="34">
                  <c:v>75.78</c:v>
                </c:pt>
                <c:pt idx="35">
                  <c:v>75.989999999999995</c:v>
                </c:pt>
              </c:numCache>
            </c:numRef>
          </c:val>
          <c:smooth val="0"/>
          <c:extLst xmlns:c16r2="http://schemas.microsoft.com/office/drawing/2015/06/chart">
            <c:ext xmlns:c16="http://schemas.microsoft.com/office/drawing/2014/chart" uri="{C3380CC4-5D6E-409C-BE32-E72D297353CC}">
              <c16:uniqueId val="{00000000-A0BD-433C-9DB4-F33DA9E5DA2A}"/>
            </c:ext>
          </c:extLst>
        </c:ser>
        <c:ser>
          <c:idx val="1"/>
          <c:order val="1"/>
          <c:tx>
            <c:strRef>
              <c:f>'Life-exp'!$D$4</c:f>
              <c:strCache>
                <c:ptCount val="1"/>
                <c:pt idx="0">
                  <c:v>Indonesia</c:v>
                </c:pt>
              </c:strCache>
            </c:strRef>
          </c:tx>
          <c:spPr>
            <a:ln w="22225" cap="rnd">
              <a:solidFill>
                <a:schemeClr val="accent6">
                  <a:lumMod val="60000"/>
                  <a:lumOff val="40000"/>
                </a:schemeClr>
              </a:solidFill>
              <a:round/>
            </a:ln>
            <a:effectLst/>
          </c:spPr>
          <c:marker>
            <c:symbol val="none"/>
          </c:marker>
          <c:cat>
            <c:strRef>
              <c:f>'Life-exp'!$B$5:$B$40</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'Life-exp'!$D$5:$D$40</c:f>
              <c:numCache>
                <c:formatCode>0.0</c:formatCode>
                <c:ptCount val="36"/>
                <c:pt idx="0">
                  <c:v>59.61</c:v>
                </c:pt>
                <c:pt idx="1">
                  <c:v>60.04</c:v>
                </c:pt>
                <c:pt idx="2">
                  <c:v>60.44</c:v>
                </c:pt>
                <c:pt idx="3">
                  <c:v>60.82</c:v>
                </c:pt>
                <c:pt idx="4">
                  <c:v>61.19</c:v>
                </c:pt>
                <c:pt idx="5">
                  <c:v>61.54</c:v>
                </c:pt>
                <c:pt idx="6">
                  <c:v>61.88</c:v>
                </c:pt>
                <c:pt idx="7">
                  <c:v>62.22</c:v>
                </c:pt>
                <c:pt idx="8">
                  <c:v>62.56</c:v>
                </c:pt>
                <c:pt idx="9">
                  <c:v>62.91</c:v>
                </c:pt>
                <c:pt idx="10">
                  <c:v>63.26</c:v>
                </c:pt>
                <c:pt idx="11">
                  <c:v>63.62</c:v>
                </c:pt>
                <c:pt idx="12">
                  <c:v>63.97</c:v>
                </c:pt>
                <c:pt idx="13">
                  <c:v>64.33</c:v>
                </c:pt>
                <c:pt idx="14">
                  <c:v>64.67</c:v>
                </c:pt>
                <c:pt idx="15">
                  <c:v>65</c:v>
                </c:pt>
                <c:pt idx="16">
                  <c:v>65.31</c:v>
                </c:pt>
                <c:pt idx="17">
                  <c:v>65.58</c:v>
                </c:pt>
                <c:pt idx="18">
                  <c:v>65.83</c:v>
                </c:pt>
                <c:pt idx="19">
                  <c:v>66.05</c:v>
                </c:pt>
                <c:pt idx="20">
                  <c:v>66.25</c:v>
                </c:pt>
                <c:pt idx="21">
                  <c:v>66.430000000000007</c:v>
                </c:pt>
                <c:pt idx="22">
                  <c:v>66.61</c:v>
                </c:pt>
                <c:pt idx="23">
                  <c:v>66.790000000000006</c:v>
                </c:pt>
                <c:pt idx="24">
                  <c:v>66.97</c:v>
                </c:pt>
                <c:pt idx="25">
                  <c:v>67.17</c:v>
                </c:pt>
                <c:pt idx="26">
                  <c:v>67.37</c:v>
                </c:pt>
                <c:pt idx="27">
                  <c:v>67.569999999999993</c:v>
                </c:pt>
                <c:pt idx="28">
                  <c:v>67.760000000000005</c:v>
                </c:pt>
                <c:pt idx="29">
                  <c:v>67.959999999999994</c:v>
                </c:pt>
                <c:pt idx="30">
                  <c:v>68.150000000000006</c:v>
                </c:pt>
                <c:pt idx="31">
                  <c:v>68.33</c:v>
                </c:pt>
                <c:pt idx="32">
                  <c:v>68.52</c:v>
                </c:pt>
                <c:pt idx="33">
                  <c:v>68.7</c:v>
                </c:pt>
                <c:pt idx="34">
                  <c:v>68.89</c:v>
                </c:pt>
                <c:pt idx="35">
                  <c:v>69.069999999999993</c:v>
                </c:pt>
              </c:numCache>
            </c:numRef>
          </c:val>
          <c:smooth val="0"/>
          <c:extLst xmlns:c16r2="http://schemas.microsoft.com/office/drawing/2015/06/chart">
            <c:ext xmlns:c16="http://schemas.microsoft.com/office/drawing/2014/chart" uri="{C3380CC4-5D6E-409C-BE32-E72D297353CC}">
              <c16:uniqueId val="{00000001-A0BD-433C-9DB4-F33DA9E5DA2A}"/>
            </c:ext>
          </c:extLst>
        </c:ser>
        <c:ser>
          <c:idx val="2"/>
          <c:order val="2"/>
          <c:tx>
            <c:strRef>
              <c:f>'Life-exp'!$E$4</c:f>
              <c:strCache>
                <c:ptCount val="1"/>
                <c:pt idx="0">
                  <c:v>Malaysia</c:v>
                </c:pt>
              </c:strCache>
            </c:strRef>
          </c:tx>
          <c:spPr>
            <a:ln w="22225" cap="rnd">
              <a:solidFill>
                <a:srgbClr val="00B0F0"/>
              </a:solidFill>
              <a:prstDash val="dash"/>
              <a:round/>
            </a:ln>
            <a:effectLst/>
          </c:spPr>
          <c:marker>
            <c:symbol val="none"/>
          </c:marker>
          <c:cat>
            <c:strRef>
              <c:f>'Life-exp'!$B$5:$B$40</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'Life-exp'!$E$5:$E$40</c:f>
              <c:numCache>
                <c:formatCode>0.0</c:formatCode>
                <c:ptCount val="36"/>
                <c:pt idx="0">
                  <c:v>68.06</c:v>
                </c:pt>
                <c:pt idx="1">
                  <c:v>68.36</c:v>
                </c:pt>
                <c:pt idx="2">
                  <c:v>68.66</c:v>
                </c:pt>
                <c:pt idx="3">
                  <c:v>68.95</c:v>
                </c:pt>
                <c:pt idx="4">
                  <c:v>69.23</c:v>
                </c:pt>
                <c:pt idx="5">
                  <c:v>69.5</c:v>
                </c:pt>
                <c:pt idx="6">
                  <c:v>69.77</c:v>
                </c:pt>
                <c:pt idx="7">
                  <c:v>70.03</c:v>
                </c:pt>
                <c:pt idx="8">
                  <c:v>70.28</c:v>
                </c:pt>
                <c:pt idx="9">
                  <c:v>70.52</c:v>
                </c:pt>
                <c:pt idx="10">
                  <c:v>70.760000000000005</c:v>
                </c:pt>
                <c:pt idx="11">
                  <c:v>70.989999999999995</c:v>
                </c:pt>
                <c:pt idx="12">
                  <c:v>71.209999999999994</c:v>
                </c:pt>
                <c:pt idx="13">
                  <c:v>71.44</c:v>
                </c:pt>
                <c:pt idx="14">
                  <c:v>71.650000000000006</c:v>
                </c:pt>
                <c:pt idx="15">
                  <c:v>71.86</c:v>
                </c:pt>
                <c:pt idx="16">
                  <c:v>72.069999999999993</c:v>
                </c:pt>
                <c:pt idx="17">
                  <c:v>72.28</c:v>
                </c:pt>
                <c:pt idx="18">
                  <c:v>72.48</c:v>
                </c:pt>
                <c:pt idx="19">
                  <c:v>72.680000000000007</c:v>
                </c:pt>
                <c:pt idx="20">
                  <c:v>72.87</c:v>
                </c:pt>
                <c:pt idx="21">
                  <c:v>73.040000000000006</c:v>
                </c:pt>
                <c:pt idx="22">
                  <c:v>73.2</c:v>
                </c:pt>
                <c:pt idx="23">
                  <c:v>73.349999999999994</c:v>
                </c:pt>
                <c:pt idx="24">
                  <c:v>73.48</c:v>
                </c:pt>
                <c:pt idx="25">
                  <c:v>73.599999999999994</c:v>
                </c:pt>
                <c:pt idx="26">
                  <c:v>73.709999999999994</c:v>
                </c:pt>
                <c:pt idx="27">
                  <c:v>73.819999999999993</c:v>
                </c:pt>
                <c:pt idx="28">
                  <c:v>73.930000000000007</c:v>
                </c:pt>
                <c:pt idx="29">
                  <c:v>74.040000000000006</c:v>
                </c:pt>
                <c:pt idx="30">
                  <c:v>74.16</c:v>
                </c:pt>
                <c:pt idx="31">
                  <c:v>74.290000000000006</c:v>
                </c:pt>
                <c:pt idx="32">
                  <c:v>74.42</c:v>
                </c:pt>
                <c:pt idx="33">
                  <c:v>74.569999999999993</c:v>
                </c:pt>
                <c:pt idx="34">
                  <c:v>74.72</c:v>
                </c:pt>
                <c:pt idx="35">
                  <c:v>74.88</c:v>
                </c:pt>
              </c:numCache>
            </c:numRef>
          </c:val>
          <c:smooth val="0"/>
          <c:extLst xmlns:c16r2="http://schemas.microsoft.com/office/drawing/2015/06/chart">
            <c:ext xmlns:c16="http://schemas.microsoft.com/office/drawing/2014/chart" uri="{C3380CC4-5D6E-409C-BE32-E72D297353CC}">
              <c16:uniqueId val="{00000002-A0BD-433C-9DB4-F33DA9E5DA2A}"/>
            </c:ext>
          </c:extLst>
        </c:ser>
        <c:ser>
          <c:idx val="3"/>
          <c:order val="3"/>
          <c:tx>
            <c:strRef>
              <c:f>'Life-exp'!$F$4</c:f>
              <c:strCache>
                <c:ptCount val="1"/>
                <c:pt idx="0">
                  <c:v>Rep. of Korea</c:v>
                </c:pt>
              </c:strCache>
            </c:strRef>
          </c:tx>
          <c:spPr>
            <a:ln w="22225" cap="rnd">
              <a:solidFill>
                <a:schemeClr val="accent5">
                  <a:lumMod val="50000"/>
                </a:schemeClr>
              </a:solidFill>
              <a:round/>
            </a:ln>
            <a:effectLst/>
          </c:spPr>
          <c:marker>
            <c:symbol val="square"/>
            <c:size val="5"/>
            <c:spPr>
              <a:solidFill>
                <a:schemeClr val="accent5">
                  <a:lumMod val="50000"/>
                </a:schemeClr>
              </a:solidFill>
              <a:ln w="9525">
                <a:solidFill>
                  <a:schemeClr val="accent5">
                    <a:lumMod val="50000"/>
                  </a:schemeClr>
                </a:solidFill>
              </a:ln>
              <a:effectLst/>
            </c:spPr>
          </c:marker>
          <c:cat>
            <c:strRef>
              <c:f>'Life-exp'!$B$5:$B$40</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'Life-exp'!$F$5:$F$40</c:f>
              <c:numCache>
                <c:formatCode>0.0</c:formatCode>
                <c:ptCount val="36"/>
                <c:pt idx="0">
                  <c:v>65.81</c:v>
                </c:pt>
                <c:pt idx="1">
                  <c:v>66.31</c:v>
                </c:pt>
                <c:pt idx="2">
                  <c:v>66.78</c:v>
                </c:pt>
                <c:pt idx="3">
                  <c:v>67.239999999999995</c:v>
                </c:pt>
                <c:pt idx="4">
                  <c:v>67.900000000000006</c:v>
                </c:pt>
                <c:pt idx="5">
                  <c:v>68.53</c:v>
                </c:pt>
                <c:pt idx="6">
                  <c:v>69.180000000000007</c:v>
                </c:pt>
                <c:pt idx="7">
                  <c:v>69.81</c:v>
                </c:pt>
                <c:pt idx="8">
                  <c:v>70.34</c:v>
                </c:pt>
                <c:pt idx="9">
                  <c:v>70.86</c:v>
                </c:pt>
                <c:pt idx="10">
                  <c:v>71.3</c:v>
                </c:pt>
                <c:pt idx="11">
                  <c:v>71.73</c:v>
                </c:pt>
                <c:pt idx="12">
                  <c:v>72.2</c:v>
                </c:pt>
                <c:pt idx="13">
                  <c:v>72.680000000000007</c:v>
                </c:pt>
                <c:pt idx="14">
                  <c:v>73.040000000000006</c:v>
                </c:pt>
                <c:pt idx="15">
                  <c:v>73.39</c:v>
                </c:pt>
                <c:pt idx="16">
                  <c:v>73.83</c:v>
                </c:pt>
                <c:pt idx="17">
                  <c:v>74.25</c:v>
                </c:pt>
                <c:pt idx="18">
                  <c:v>74.680000000000007</c:v>
                </c:pt>
                <c:pt idx="19">
                  <c:v>75.37</c:v>
                </c:pt>
                <c:pt idx="20">
                  <c:v>75.84</c:v>
                </c:pt>
                <c:pt idx="21">
                  <c:v>76.34</c:v>
                </c:pt>
                <c:pt idx="22">
                  <c:v>76.84</c:v>
                </c:pt>
                <c:pt idx="23">
                  <c:v>77.25</c:v>
                </c:pt>
                <c:pt idx="24">
                  <c:v>77.849999999999994</c:v>
                </c:pt>
                <c:pt idx="25">
                  <c:v>78.430000000000007</c:v>
                </c:pt>
                <c:pt idx="26">
                  <c:v>78.97</c:v>
                </c:pt>
                <c:pt idx="27">
                  <c:v>79.349999999999994</c:v>
                </c:pt>
                <c:pt idx="28">
                  <c:v>79.83</c:v>
                </c:pt>
                <c:pt idx="29">
                  <c:v>80.3</c:v>
                </c:pt>
                <c:pt idx="30">
                  <c:v>80.55</c:v>
                </c:pt>
                <c:pt idx="31">
                  <c:v>80.97</c:v>
                </c:pt>
                <c:pt idx="32">
                  <c:v>81.209999999999994</c:v>
                </c:pt>
                <c:pt idx="33">
                  <c:v>81.709999999999994</c:v>
                </c:pt>
                <c:pt idx="34">
                  <c:v>82.16</c:v>
                </c:pt>
                <c:pt idx="35">
                  <c:v>82.16</c:v>
                </c:pt>
              </c:numCache>
            </c:numRef>
          </c:val>
          <c:smooth val="0"/>
          <c:extLst xmlns:c16r2="http://schemas.microsoft.com/office/drawing/2015/06/chart">
            <c:ext xmlns:c16="http://schemas.microsoft.com/office/drawing/2014/chart" uri="{C3380CC4-5D6E-409C-BE32-E72D297353CC}">
              <c16:uniqueId val="{00000003-A0BD-433C-9DB4-F33DA9E5DA2A}"/>
            </c:ext>
          </c:extLst>
        </c:ser>
        <c:ser>
          <c:idx val="4"/>
          <c:order val="4"/>
          <c:tx>
            <c:strRef>
              <c:f>'Life-exp'!$G$4</c:f>
              <c:strCache>
                <c:ptCount val="1"/>
                <c:pt idx="0">
                  <c:v>Thailand</c:v>
                </c:pt>
              </c:strCache>
            </c:strRef>
          </c:tx>
          <c:spPr>
            <a:ln w="22225" cap="rnd">
              <a:solidFill>
                <a:schemeClr val="accent6">
                  <a:lumMod val="75000"/>
                </a:schemeClr>
              </a:solidFill>
              <a:round/>
            </a:ln>
            <a:effectLst/>
          </c:spPr>
          <c:marker>
            <c:symbol val="x"/>
            <c:size val="5"/>
            <c:spPr>
              <a:noFill/>
              <a:ln w="9525">
                <a:solidFill>
                  <a:schemeClr val="accent6">
                    <a:lumMod val="75000"/>
                  </a:schemeClr>
                </a:solidFill>
              </a:ln>
              <a:effectLst/>
            </c:spPr>
          </c:marker>
          <c:cat>
            <c:strRef>
              <c:f>'Life-exp'!$B$5:$B$40</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'Life-exp'!$G$5:$G$40</c:f>
              <c:numCache>
                <c:formatCode>0.0</c:formatCode>
                <c:ptCount val="36"/>
                <c:pt idx="0">
                  <c:v>64.45</c:v>
                </c:pt>
                <c:pt idx="1">
                  <c:v>65.010000000000005</c:v>
                </c:pt>
                <c:pt idx="2">
                  <c:v>65.650000000000006</c:v>
                </c:pt>
                <c:pt idx="3">
                  <c:v>66.36</c:v>
                </c:pt>
                <c:pt idx="4">
                  <c:v>67.13</c:v>
                </c:pt>
                <c:pt idx="5">
                  <c:v>67.91</c:v>
                </c:pt>
                <c:pt idx="6">
                  <c:v>68.63</c:v>
                </c:pt>
                <c:pt idx="7">
                  <c:v>69.25</c:v>
                </c:pt>
                <c:pt idx="8">
                  <c:v>69.73</c:v>
                </c:pt>
                <c:pt idx="9">
                  <c:v>70.05</c:v>
                </c:pt>
                <c:pt idx="10">
                  <c:v>70.23</c:v>
                </c:pt>
                <c:pt idx="11">
                  <c:v>70.290000000000006</c:v>
                </c:pt>
                <c:pt idx="12">
                  <c:v>70.27</c:v>
                </c:pt>
                <c:pt idx="13">
                  <c:v>70.239999999999995</c:v>
                </c:pt>
                <c:pt idx="14">
                  <c:v>70.209999999999994</c:v>
                </c:pt>
                <c:pt idx="15">
                  <c:v>70.2</c:v>
                </c:pt>
                <c:pt idx="16">
                  <c:v>70.23</c:v>
                </c:pt>
                <c:pt idx="17">
                  <c:v>70.28</c:v>
                </c:pt>
                <c:pt idx="18">
                  <c:v>70.36</c:v>
                </c:pt>
                <c:pt idx="19">
                  <c:v>70.48</c:v>
                </c:pt>
                <c:pt idx="20">
                  <c:v>70.63</c:v>
                </c:pt>
                <c:pt idx="21">
                  <c:v>70.849999999999994</c:v>
                </c:pt>
                <c:pt idx="22">
                  <c:v>71.12</c:v>
                </c:pt>
                <c:pt idx="23">
                  <c:v>71.430000000000007</c:v>
                </c:pt>
                <c:pt idx="24">
                  <c:v>71.790000000000006</c:v>
                </c:pt>
                <c:pt idx="25">
                  <c:v>72.16</c:v>
                </c:pt>
                <c:pt idx="26">
                  <c:v>72.53</c:v>
                </c:pt>
                <c:pt idx="27">
                  <c:v>72.87</c:v>
                </c:pt>
                <c:pt idx="28">
                  <c:v>73.19</c:v>
                </c:pt>
                <c:pt idx="29">
                  <c:v>73.459999999999994</c:v>
                </c:pt>
                <c:pt idx="30">
                  <c:v>73.69</c:v>
                </c:pt>
                <c:pt idx="31">
                  <c:v>73.89</c:v>
                </c:pt>
                <c:pt idx="32">
                  <c:v>74.069999999999993</c:v>
                </c:pt>
                <c:pt idx="33">
                  <c:v>74.25</c:v>
                </c:pt>
                <c:pt idx="34">
                  <c:v>74.42</c:v>
                </c:pt>
                <c:pt idx="35">
                  <c:v>74.599999999999994</c:v>
                </c:pt>
              </c:numCache>
            </c:numRef>
          </c:val>
          <c:smooth val="0"/>
          <c:extLst xmlns:c16r2="http://schemas.microsoft.com/office/drawing/2015/06/chart">
            <c:ext xmlns:c16="http://schemas.microsoft.com/office/drawing/2014/chart" uri="{C3380CC4-5D6E-409C-BE32-E72D297353CC}">
              <c16:uniqueId val="{00000004-A0BD-433C-9DB4-F33DA9E5DA2A}"/>
            </c:ext>
          </c:extLst>
        </c:ser>
        <c:ser>
          <c:idx val="5"/>
          <c:order val="5"/>
          <c:tx>
            <c:strRef>
              <c:f>'Life-exp'!$H$4</c:f>
              <c:strCache>
                <c:ptCount val="1"/>
                <c:pt idx="0">
                  <c:v>India</c:v>
                </c:pt>
              </c:strCache>
            </c:strRef>
          </c:tx>
          <c:spPr>
            <a:ln w="22225" cap="rnd">
              <a:solidFill>
                <a:schemeClr val="accent2">
                  <a:lumMod val="75000"/>
                </a:schemeClr>
              </a:solidFill>
              <a:round/>
            </a:ln>
            <a:effectLst/>
          </c:spPr>
          <c:marker>
            <c:symbol val="circle"/>
            <c:size val="5"/>
            <c:spPr>
              <a:solidFill>
                <a:schemeClr val="accent2">
                  <a:lumMod val="75000"/>
                </a:schemeClr>
              </a:solidFill>
              <a:ln w="9525">
                <a:solidFill>
                  <a:schemeClr val="accent2">
                    <a:lumMod val="75000"/>
                  </a:schemeClr>
                </a:solidFill>
              </a:ln>
              <a:effectLst/>
            </c:spPr>
          </c:marker>
          <c:cat>
            <c:strRef>
              <c:f>'Life-exp'!$B$5:$B$40</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'Life-exp'!$H$5:$H$40</c:f>
              <c:numCache>
                <c:formatCode>0.0</c:formatCode>
                <c:ptCount val="36"/>
                <c:pt idx="0">
                  <c:v>53.87</c:v>
                </c:pt>
                <c:pt idx="1">
                  <c:v>54.33</c:v>
                </c:pt>
                <c:pt idx="2">
                  <c:v>54.74</c:v>
                </c:pt>
                <c:pt idx="3">
                  <c:v>55.13</c:v>
                </c:pt>
                <c:pt idx="4">
                  <c:v>55.5</c:v>
                </c:pt>
                <c:pt idx="5">
                  <c:v>55.86</c:v>
                </c:pt>
                <c:pt idx="6">
                  <c:v>56.23</c:v>
                </c:pt>
                <c:pt idx="7">
                  <c:v>56.62</c:v>
                </c:pt>
                <c:pt idx="8">
                  <c:v>57.03</c:v>
                </c:pt>
                <c:pt idx="9">
                  <c:v>57.47</c:v>
                </c:pt>
                <c:pt idx="10">
                  <c:v>57.94</c:v>
                </c:pt>
                <c:pt idx="11">
                  <c:v>58.44</c:v>
                </c:pt>
                <c:pt idx="12">
                  <c:v>58.95</c:v>
                </c:pt>
                <c:pt idx="13">
                  <c:v>59.45</c:v>
                </c:pt>
                <c:pt idx="14">
                  <c:v>59.95</c:v>
                </c:pt>
                <c:pt idx="15">
                  <c:v>60.44</c:v>
                </c:pt>
                <c:pt idx="16">
                  <c:v>60.92</c:v>
                </c:pt>
                <c:pt idx="17">
                  <c:v>61.37</c:v>
                </c:pt>
                <c:pt idx="18">
                  <c:v>61.81</c:v>
                </c:pt>
                <c:pt idx="19">
                  <c:v>62.23</c:v>
                </c:pt>
                <c:pt idx="20">
                  <c:v>62.63</c:v>
                </c:pt>
                <c:pt idx="21">
                  <c:v>63.02</c:v>
                </c:pt>
                <c:pt idx="22">
                  <c:v>63.4</c:v>
                </c:pt>
                <c:pt idx="23">
                  <c:v>63.77</c:v>
                </c:pt>
                <c:pt idx="24">
                  <c:v>64.150000000000006</c:v>
                </c:pt>
                <c:pt idx="25">
                  <c:v>64.52</c:v>
                </c:pt>
                <c:pt idx="26">
                  <c:v>64.91</c:v>
                </c:pt>
                <c:pt idx="27">
                  <c:v>65.3</c:v>
                </c:pt>
                <c:pt idx="28">
                  <c:v>65.7</c:v>
                </c:pt>
                <c:pt idx="29">
                  <c:v>66.099999999999994</c:v>
                </c:pt>
                <c:pt idx="30">
                  <c:v>66.510000000000005</c:v>
                </c:pt>
                <c:pt idx="31">
                  <c:v>66.900000000000006</c:v>
                </c:pt>
                <c:pt idx="32">
                  <c:v>67.290000000000006</c:v>
                </c:pt>
                <c:pt idx="33">
                  <c:v>67.66</c:v>
                </c:pt>
                <c:pt idx="34">
                  <c:v>68.010000000000005</c:v>
                </c:pt>
                <c:pt idx="35">
                  <c:v>68.349999999999994</c:v>
                </c:pt>
              </c:numCache>
            </c:numRef>
          </c:val>
          <c:smooth val="0"/>
          <c:extLst xmlns:c16r2="http://schemas.microsoft.com/office/drawing/2015/06/chart">
            <c:ext xmlns:c16="http://schemas.microsoft.com/office/drawing/2014/chart" uri="{C3380CC4-5D6E-409C-BE32-E72D297353CC}">
              <c16:uniqueId val="{00000005-A0BD-433C-9DB4-F33DA9E5DA2A}"/>
            </c:ext>
          </c:extLst>
        </c:ser>
        <c:ser>
          <c:idx val="6"/>
          <c:order val="6"/>
          <c:tx>
            <c:strRef>
              <c:f>'Life-exp'!$I$4</c:f>
              <c:strCache>
                <c:ptCount val="1"/>
                <c:pt idx="0">
                  <c:v>Japan</c:v>
                </c:pt>
              </c:strCache>
            </c:strRef>
          </c:tx>
          <c:spPr>
            <a:ln w="22225" cap="rnd">
              <a:solidFill>
                <a:srgbClr val="C00000"/>
              </a:solidFill>
              <a:prstDash val="dash"/>
              <a:round/>
            </a:ln>
            <a:effectLst/>
          </c:spPr>
          <c:marker>
            <c:symbol val="plus"/>
            <c:size val="5"/>
            <c:spPr>
              <a:noFill/>
              <a:ln w="9525">
                <a:solidFill>
                  <a:srgbClr val="C00000"/>
                </a:solidFill>
              </a:ln>
              <a:effectLst/>
            </c:spPr>
          </c:marker>
          <c:cat>
            <c:strRef>
              <c:f>'Life-exp'!$B$5:$B$40</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'Life-exp'!$I$5:$I$40</c:f>
              <c:numCache>
                <c:formatCode>0.0</c:formatCode>
                <c:ptCount val="36"/>
                <c:pt idx="0">
                  <c:v>76.09</c:v>
                </c:pt>
                <c:pt idx="1">
                  <c:v>76.41</c:v>
                </c:pt>
                <c:pt idx="2">
                  <c:v>76.92</c:v>
                </c:pt>
                <c:pt idx="3">
                  <c:v>76.959999999999994</c:v>
                </c:pt>
                <c:pt idx="4">
                  <c:v>77.37</c:v>
                </c:pt>
                <c:pt idx="5">
                  <c:v>77.650000000000006</c:v>
                </c:pt>
                <c:pt idx="6">
                  <c:v>78.06</c:v>
                </c:pt>
                <c:pt idx="7">
                  <c:v>78.48</c:v>
                </c:pt>
                <c:pt idx="8">
                  <c:v>78.400000000000006</c:v>
                </c:pt>
                <c:pt idx="9">
                  <c:v>78.819999999999993</c:v>
                </c:pt>
                <c:pt idx="10">
                  <c:v>78.84</c:v>
                </c:pt>
                <c:pt idx="11">
                  <c:v>79.099999999999994</c:v>
                </c:pt>
                <c:pt idx="12">
                  <c:v>79.150000000000006</c:v>
                </c:pt>
                <c:pt idx="13">
                  <c:v>79.290000000000006</c:v>
                </c:pt>
                <c:pt idx="14">
                  <c:v>79.69</c:v>
                </c:pt>
                <c:pt idx="15">
                  <c:v>79.540000000000006</c:v>
                </c:pt>
                <c:pt idx="16">
                  <c:v>80.2</c:v>
                </c:pt>
                <c:pt idx="17">
                  <c:v>80.42</c:v>
                </c:pt>
                <c:pt idx="18">
                  <c:v>80.5</c:v>
                </c:pt>
                <c:pt idx="19">
                  <c:v>80.569999999999993</c:v>
                </c:pt>
                <c:pt idx="20">
                  <c:v>81.08</c:v>
                </c:pt>
                <c:pt idx="21">
                  <c:v>81.42</c:v>
                </c:pt>
                <c:pt idx="22">
                  <c:v>81.56</c:v>
                </c:pt>
                <c:pt idx="23">
                  <c:v>81.760000000000005</c:v>
                </c:pt>
                <c:pt idx="24">
                  <c:v>82.03</c:v>
                </c:pt>
                <c:pt idx="25">
                  <c:v>81.93</c:v>
                </c:pt>
                <c:pt idx="26">
                  <c:v>82.32</c:v>
                </c:pt>
                <c:pt idx="27">
                  <c:v>82.51</c:v>
                </c:pt>
                <c:pt idx="28">
                  <c:v>82.59</c:v>
                </c:pt>
                <c:pt idx="29">
                  <c:v>82.93</c:v>
                </c:pt>
                <c:pt idx="30">
                  <c:v>82.84</c:v>
                </c:pt>
                <c:pt idx="31">
                  <c:v>82.59</c:v>
                </c:pt>
                <c:pt idx="32">
                  <c:v>83.1</c:v>
                </c:pt>
                <c:pt idx="33">
                  <c:v>83.33</c:v>
                </c:pt>
                <c:pt idx="34">
                  <c:v>83.59</c:v>
                </c:pt>
                <c:pt idx="35">
                  <c:v>83.84</c:v>
                </c:pt>
              </c:numCache>
            </c:numRef>
          </c:val>
          <c:smooth val="0"/>
          <c:extLst xmlns:c16r2="http://schemas.microsoft.com/office/drawing/2015/06/chart">
            <c:ext xmlns:c16="http://schemas.microsoft.com/office/drawing/2014/chart" uri="{C3380CC4-5D6E-409C-BE32-E72D297353CC}">
              <c16:uniqueId val="{00000006-A0BD-433C-9DB4-F33DA9E5DA2A}"/>
            </c:ext>
          </c:extLst>
        </c:ser>
        <c:ser>
          <c:idx val="7"/>
          <c:order val="7"/>
          <c:tx>
            <c:strRef>
              <c:f>'Life-exp'!$J$4</c:f>
              <c:strCache>
                <c:ptCount val="1"/>
                <c:pt idx="0">
                  <c:v>Philippines</c:v>
                </c:pt>
              </c:strCache>
            </c:strRef>
          </c:tx>
          <c:spPr>
            <a:ln w="22225" cap="rnd">
              <a:solidFill>
                <a:srgbClr val="FFC000"/>
              </a:solidFill>
              <a:prstDash val="sysDot"/>
              <a:round/>
            </a:ln>
            <a:effectLst/>
          </c:spPr>
          <c:marker>
            <c:symbol val="circle"/>
            <c:size val="5"/>
            <c:spPr>
              <a:solidFill>
                <a:srgbClr val="FFC000"/>
              </a:solidFill>
              <a:ln w="9525">
                <a:solidFill>
                  <a:srgbClr val="FFC000"/>
                </a:solidFill>
              </a:ln>
              <a:effectLst/>
            </c:spPr>
          </c:marker>
          <c:cat>
            <c:strRef>
              <c:f>'Life-exp'!$B$5:$B$40</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'Life-exp'!$J$5:$J$40</c:f>
              <c:numCache>
                <c:formatCode>0.0</c:formatCode>
                <c:ptCount val="36"/>
                <c:pt idx="0">
                  <c:v>62.15</c:v>
                </c:pt>
                <c:pt idx="1">
                  <c:v>62.42</c:v>
                </c:pt>
                <c:pt idx="2">
                  <c:v>62.73</c:v>
                </c:pt>
                <c:pt idx="3">
                  <c:v>63.07</c:v>
                </c:pt>
                <c:pt idx="4">
                  <c:v>63.43</c:v>
                </c:pt>
                <c:pt idx="5">
                  <c:v>63.8</c:v>
                </c:pt>
                <c:pt idx="6">
                  <c:v>64.150000000000006</c:v>
                </c:pt>
                <c:pt idx="7">
                  <c:v>64.489999999999995</c:v>
                </c:pt>
                <c:pt idx="8">
                  <c:v>64.790000000000006</c:v>
                </c:pt>
                <c:pt idx="9">
                  <c:v>65.06</c:v>
                </c:pt>
                <c:pt idx="10">
                  <c:v>65.290000000000006</c:v>
                </c:pt>
                <c:pt idx="11">
                  <c:v>65.48</c:v>
                </c:pt>
                <c:pt idx="12">
                  <c:v>65.650000000000006</c:v>
                </c:pt>
                <c:pt idx="13">
                  <c:v>65.8</c:v>
                </c:pt>
                <c:pt idx="14">
                  <c:v>65.94</c:v>
                </c:pt>
                <c:pt idx="15">
                  <c:v>66.069999999999993</c:v>
                </c:pt>
                <c:pt idx="16">
                  <c:v>66.2</c:v>
                </c:pt>
                <c:pt idx="17">
                  <c:v>66.319999999999993</c:v>
                </c:pt>
                <c:pt idx="18">
                  <c:v>66.44</c:v>
                </c:pt>
                <c:pt idx="19">
                  <c:v>66.56</c:v>
                </c:pt>
                <c:pt idx="20">
                  <c:v>66.680000000000007</c:v>
                </c:pt>
                <c:pt idx="21">
                  <c:v>66.8</c:v>
                </c:pt>
                <c:pt idx="22">
                  <c:v>66.92</c:v>
                </c:pt>
                <c:pt idx="23">
                  <c:v>67.040000000000006</c:v>
                </c:pt>
                <c:pt idx="24">
                  <c:v>67.150000000000006</c:v>
                </c:pt>
                <c:pt idx="25">
                  <c:v>67.27</c:v>
                </c:pt>
                <c:pt idx="26">
                  <c:v>67.37</c:v>
                </c:pt>
                <c:pt idx="27">
                  <c:v>67.48</c:v>
                </c:pt>
                <c:pt idx="28">
                  <c:v>67.58</c:v>
                </c:pt>
                <c:pt idx="29">
                  <c:v>67.680000000000007</c:v>
                </c:pt>
                <c:pt idx="30">
                  <c:v>67.78</c:v>
                </c:pt>
                <c:pt idx="31">
                  <c:v>67.89</c:v>
                </c:pt>
                <c:pt idx="32">
                  <c:v>68.010000000000005</c:v>
                </c:pt>
                <c:pt idx="33">
                  <c:v>68.13</c:v>
                </c:pt>
                <c:pt idx="34">
                  <c:v>68.27</c:v>
                </c:pt>
                <c:pt idx="35">
                  <c:v>68.41</c:v>
                </c:pt>
              </c:numCache>
            </c:numRef>
          </c:val>
          <c:smooth val="0"/>
          <c:extLst xmlns:c16r2="http://schemas.microsoft.com/office/drawing/2015/06/chart">
            <c:ext xmlns:c16="http://schemas.microsoft.com/office/drawing/2014/chart" uri="{C3380CC4-5D6E-409C-BE32-E72D297353CC}">
              <c16:uniqueId val="{00000007-A0BD-433C-9DB4-F33DA9E5DA2A}"/>
            </c:ext>
          </c:extLst>
        </c:ser>
        <c:ser>
          <c:idx val="8"/>
          <c:order val="8"/>
          <c:tx>
            <c:strRef>
              <c:f>'Life-exp'!$K$4</c:f>
              <c:strCache>
                <c:ptCount val="1"/>
                <c:pt idx="0">
                  <c:v>Singapore</c:v>
                </c:pt>
              </c:strCache>
            </c:strRef>
          </c:tx>
          <c:spPr>
            <a:ln w="22225" cap="rnd">
              <a:solidFill>
                <a:schemeClr val="accent2">
                  <a:lumMod val="50000"/>
                </a:schemeClr>
              </a:solidFill>
              <a:round/>
            </a:ln>
            <a:effectLst/>
          </c:spPr>
          <c:marker>
            <c:symbol val="triangle"/>
            <c:size val="5"/>
            <c:spPr>
              <a:solidFill>
                <a:schemeClr val="accent2">
                  <a:lumMod val="50000"/>
                </a:schemeClr>
              </a:solidFill>
              <a:ln w="9525">
                <a:solidFill>
                  <a:schemeClr val="accent2">
                    <a:lumMod val="50000"/>
                  </a:schemeClr>
                </a:solidFill>
              </a:ln>
              <a:effectLst/>
            </c:spPr>
          </c:marker>
          <c:cat>
            <c:strRef>
              <c:f>'Life-exp'!$B$5:$B$40</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'Life-exp'!$K$5:$K$40</c:f>
              <c:numCache>
                <c:formatCode>0.0</c:formatCode>
                <c:ptCount val="36"/>
                <c:pt idx="0">
                  <c:v>72.19</c:v>
                </c:pt>
                <c:pt idx="1">
                  <c:v>72.59</c:v>
                </c:pt>
                <c:pt idx="2">
                  <c:v>72.69</c:v>
                </c:pt>
                <c:pt idx="3">
                  <c:v>73.040000000000006</c:v>
                </c:pt>
                <c:pt idx="4">
                  <c:v>73.290000000000006</c:v>
                </c:pt>
                <c:pt idx="5">
                  <c:v>73.89</c:v>
                </c:pt>
                <c:pt idx="6">
                  <c:v>74.25</c:v>
                </c:pt>
                <c:pt idx="7">
                  <c:v>74.55</c:v>
                </c:pt>
                <c:pt idx="8">
                  <c:v>74.7</c:v>
                </c:pt>
                <c:pt idx="9">
                  <c:v>74.95</c:v>
                </c:pt>
                <c:pt idx="10">
                  <c:v>75.3</c:v>
                </c:pt>
                <c:pt idx="11">
                  <c:v>75.650000000000006</c:v>
                </c:pt>
                <c:pt idx="12">
                  <c:v>75.95</c:v>
                </c:pt>
                <c:pt idx="13">
                  <c:v>76.05</c:v>
                </c:pt>
                <c:pt idx="14">
                  <c:v>76.2</c:v>
                </c:pt>
                <c:pt idx="15">
                  <c:v>76.3</c:v>
                </c:pt>
                <c:pt idx="16">
                  <c:v>76.599999999999994</c:v>
                </c:pt>
                <c:pt idx="17">
                  <c:v>76.900000000000006</c:v>
                </c:pt>
                <c:pt idx="18">
                  <c:v>77.3</c:v>
                </c:pt>
                <c:pt idx="19">
                  <c:v>77.55</c:v>
                </c:pt>
                <c:pt idx="20">
                  <c:v>77.95</c:v>
                </c:pt>
                <c:pt idx="21">
                  <c:v>78.25</c:v>
                </c:pt>
                <c:pt idx="22">
                  <c:v>78.55</c:v>
                </c:pt>
                <c:pt idx="23">
                  <c:v>79.040000000000006</c:v>
                </c:pt>
                <c:pt idx="24">
                  <c:v>79.489999999999995</c:v>
                </c:pt>
                <c:pt idx="25">
                  <c:v>79.989999999999995</c:v>
                </c:pt>
                <c:pt idx="26">
                  <c:v>80.14</c:v>
                </c:pt>
                <c:pt idx="27">
                  <c:v>80.44</c:v>
                </c:pt>
                <c:pt idx="28">
                  <c:v>80.790000000000006</c:v>
                </c:pt>
                <c:pt idx="29">
                  <c:v>81.239999999999995</c:v>
                </c:pt>
                <c:pt idx="30">
                  <c:v>81.540000000000006</c:v>
                </c:pt>
                <c:pt idx="31">
                  <c:v>81.739999999999995</c:v>
                </c:pt>
                <c:pt idx="32">
                  <c:v>82</c:v>
                </c:pt>
                <c:pt idx="33">
                  <c:v>82.25</c:v>
                </c:pt>
                <c:pt idx="34">
                  <c:v>82.5</c:v>
                </c:pt>
                <c:pt idx="35">
                  <c:v>82.6</c:v>
                </c:pt>
              </c:numCache>
            </c:numRef>
          </c:val>
          <c:smooth val="0"/>
          <c:extLst xmlns:c16r2="http://schemas.microsoft.com/office/drawing/2015/06/chart">
            <c:ext xmlns:c16="http://schemas.microsoft.com/office/drawing/2014/chart" uri="{C3380CC4-5D6E-409C-BE32-E72D297353CC}">
              <c16:uniqueId val="{00000008-A0BD-433C-9DB4-F33DA9E5DA2A}"/>
            </c:ext>
          </c:extLst>
        </c:ser>
        <c:ser>
          <c:idx val="9"/>
          <c:order val="9"/>
          <c:tx>
            <c:strRef>
              <c:f>'Life-exp'!$L$4</c:f>
              <c:strCache>
                <c:ptCount val="1"/>
                <c:pt idx="0">
                  <c:v>Viet Nam</c:v>
                </c:pt>
              </c:strCache>
            </c:strRef>
          </c:tx>
          <c:spPr>
            <a:ln w="22225" cap="rnd">
              <a:solidFill>
                <a:srgbClr val="7030A0"/>
              </a:solidFill>
              <a:round/>
            </a:ln>
            <a:effectLst/>
          </c:spPr>
          <c:marker>
            <c:symbol val="plus"/>
            <c:size val="5"/>
            <c:spPr>
              <a:noFill/>
              <a:ln w="9525">
                <a:solidFill>
                  <a:srgbClr val="7030A0"/>
                </a:solidFill>
              </a:ln>
              <a:effectLst/>
            </c:spPr>
          </c:marker>
          <c:cat>
            <c:strRef>
              <c:f>'Life-exp'!$B$5:$B$40</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'Life-exp'!$L$5:$L$40</c:f>
              <c:numCache>
                <c:formatCode>0.0</c:formatCode>
                <c:ptCount val="36"/>
                <c:pt idx="0">
                  <c:v>67.430000000000007</c:v>
                </c:pt>
                <c:pt idx="1">
                  <c:v>67.83</c:v>
                </c:pt>
                <c:pt idx="2">
                  <c:v>68.09</c:v>
                </c:pt>
                <c:pt idx="3">
                  <c:v>68.33</c:v>
                </c:pt>
                <c:pt idx="4">
                  <c:v>68.58</c:v>
                </c:pt>
                <c:pt idx="5">
                  <c:v>68.87</c:v>
                </c:pt>
                <c:pt idx="6">
                  <c:v>69.19</c:v>
                </c:pt>
                <c:pt idx="7">
                  <c:v>69.510000000000005</c:v>
                </c:pt>
                <c:pt idx="8">
                  <c:v>69.819999999999993</c:v>
                </c:pt>
                <c:pt idx="9">
                  <c:v>70.12</c:v>
                </c:pt>
                <c:pt idx="10">
                  <c:v>70.42</c:v>
                </c:pt>
                <c:pt idx="11">
                  <c:v>70.709999999999994</c:v>
                </c:pt>
                <c:pt idx="12">
                  <c:v>71</c:v>
                </c:pt>
                <c:pt idx="13">
                  <c:v>71.28</c:v>
                </c:pt>
                <c:pt idx="14">
                  <c:v>71.569999999999993</c:v>
                </c:pt>
                <c:pt idx="15">
                  <c:v>71.849999999999994</c:v>
                </c:pt>
                <c:pt idx="16">
                  <c:v>72.13</c:v>
                </c:pt>
                <c:pt idx="17">
                  <c:v>72.400000000000006</c:v>
                </c:pt>
                <c:pt idx="18">
                  <c:v>72.66</c:v>
                </c:pt>
                <c:pt idx="19">
                  <c:v>72.91</c:v>
                </c:pt>
                <c:pt idx="20">
                  <c:v>73.150000000000006</c:v>
                </c:pt>
                <c:pt idx="21">
                  <c:v>73.37</c:v>
                </c:pt>
                <c:pt idx="22">
                  <c:v>73.58</c:v>
                </c:pt>
                <c:pt idx="23">
                  <c:v>73.77</c:v>
                </c:pt>
                <c:pt idx="24">
                  <c:v>73.959999999999994</c:v>
                </c:pt>
                <c:pt idx="25">
                  <c:v>74.14</c:v>
                </c:pt>
                <c:pt idx="26">
                  <c:v>74.31</c:v>
                </c:pt>
                <c:pt idx="27">
                  <c:v>74.48</c:v>
                </c:pt>
                <c:pt idx="28">
                  <c:v>74.650000000000006</c:v>
                </c:pt>
                <c:pt idx="29">
                  <c:v>74.819999999999993</c:v>
                </c:pt>
                <c:pt idx="30">
                  <c:v>74.989999999999995</c:v>
                </c:pt>
                <c:pt idx="31">
                  <c:v>75.16</c:v>
                </c:pt>
                <c:pt idx="32">
                  <c:v>75.319999999999993</c:v>
                </c:pt>
                <c:pt idx="33">
                  <c:v>75.48</c:v>
                </c:pt>
                <c:pt idx="34">
                  <c:v>75.63</c:v>
                </c:pt>
                <c:pt idx="35">
                  <c:v>75.78</c:v>
                </c:pt>
              </c:numCache>
            </c:numRef>
          </c:val>
          <c:smooth val="0"/>
          <c:extLst xmlns:c16r2="http://schemas.microsoft.com/office/drawing/2015/06/chart">
            <c:ext xmlns:c16="http://schemas.microsoft.com/office/drawing/2014/chart" uri="{C3380CC4-5D6E-409C-BE32-E72D297353CC}">
              <c16:uniqueId val="{00000009-A0BD-433C-9DB4-F33DA9E5DA2A}"/>
            </c:ext>
          </c:extLst>
        </c:ser>
        <c:dLbls>
          <c:showLegendKey val="0"/>
          <c:showVal val="0"/>
          <c:showCatName val="0"/>
          <c:showSerName val="0"/>
          <c:showPercent val="0"/>
          <c:showBubbleSize val="0"/>
        </c:dLbls>
        <c:smooth val="0"/>
        <c:axId val="287642744"/>
        <c:axId val="171474656"/>
      </c:lineChart>
      <c:catAx>
        <c:axId val="287642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1474656"/>
        <c:crosses val="autoZero"/>
        <c:auto val="1"/>
        <c:lblAlgn val="ctr"/>
        <c:lblOffset val="100"/>
        <c:tickLblSkip val="5"/>
        <c:noMultiLvlLbl val="0"/>
      </c:catAx>
      <c:valAx>
        <c:axId val="171474656"/>
        <c:scaling>
          <c:orientation val="minMax"/>
          <c:min val="5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Years</a:t>
                </a:r>
              </a:p>
            </c:rich>
          </c:tx>
          <c:layout>
            <c:manualLayout>
              <c:xMode val="edge"/>
              <c:yMode val="edge"/>
              <c:x val="2.0481310803891449E-2"/>
              <c:y val="4.2968287220978112E-2"/>
            </c:manualLayout>
          </c:layout>
          <c:overlay val="0"/>
          <c:spPr>
            <a:noFill/>
            <a:ln>
              <a:noFill/>
            </a:ln>
            <a:effectLst/>
          </c:spPr>
          <c:txPr>
            <a:bodyPr rot="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87642744"/>
        <c:crosses val="autoZero"/>
        <c:crossBetween val="between"/>
      </c:valAx>
      <c:spPr>
        <a:noFill/>
        <a:ln>
          <a:noFill/>
        </a:ln>
        <a:effectLst/>
      </c:spPr>
    </c:plotArea>
    <c:legend>
      <c:legendPos val="b"/>
      <c:layout>
        <c:manualLayout>
          <c:xMode val="edge"/>
          <c:yMode val="edge"/>
          <c:x val="1.8489029890681141E-2"/>
          <c:y val="0.85320956440078011"/>
          <c:w val="0.96009122646077005"/>
          <c:h val="0.12844181174600877"/>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108696749444783E-2"/>
          <c:y val="0.16214778596223894"/>
          <c:w val="0.89526309812234617"/>
          <c:h val="0.6167079417492165"/>
        </c:manualLayout>
      </c:layout>
      <c:barChart>
        <c:barDir val="col"/>
        <c:grouping val="clustered"/>
        <c:varyColors val="0"/>
        <c:ser>
          <c:idx val="0"/>
          <c:order val="0"/>
          <c:tx>
            <c:strRef>
              <c:f>Sheet1!$B$1</c:f>
              <c:strCache>
                <c:ptCount val="1"/>
                <c:pt idx="0">
                  <c:v>1981-2010</c:v>
                </c:pt>
              </c:strCache>
            </c:strRef>
          </c:tx>
          <c:invertIfNegative val="0"/>
          <c:dPt>
            <c:idx val="0"/>
            <c:invertIfNegative val="0"/>
            <c:bubble3D val="0"/>
            <c:spPr>
              <a:solidFill>
                <a:srgbClr val="0066FF"/>
              </a:solidFill>
            </c:spPr>
            <c:extLst xmlns:c16r2="http://schemas.microsoft.com/office/drawing/2015/06/chart">
              <c:ext xmlns:c16="http://schemas.microsoft.com/office/drawing/2014/chart" uri="{C3380CC4-5D6E-409C-BE32-E72D297353CC}">
                <c16:uniqueId val="{00000000-6A73-4C6F-824B-C03CAE299332}"/>
              </c:ext>
            </c:extLst>
          </c:dPt>
          <c:cat>
            <c:strRef>
              <c:f>Sheet1!$A$2:$A$6</c:f>
              <c:strCache>
                <c:ptCount val="5"/>
                <c:pt idx="0">
                  <c:v>Developing Asia</c:v>
                </c:pt>
                <c:pt idx="1">
                  <c:v>People's Rep. of China</c:v>
                </c:pt>
                <c:pt idx="2">
                  <c:v>Rep. of Korea</c:v>
                </c:pt>
                <c:pt idx="3">
                  <c:v>India</c:v>
                </c:pt>
                <c:pt idx="4">
                  <c:v>Philippines</c:v>
                </c:pt>
              </c:strCache>
            </c:strRef>
          </c:cat>
          <c:val>
            <c:numRef>
              <c:f>Sheet1!$B$2:$B$6</c:f>
              <c:numCache>
                <c:formatCode>General</c:formatCode>
                <c:ptCount val="5"/>
                <c:pt idx="0">
                  <c:v>0.92</c:v>
                </c:pt>
                <c:pt idx="1">
                  <c:v>1.1599999999999935</c:v>
                </c:pt>
                <c:pt idx="2">
                  <c:v>1.08</c:v>
                </c:pt>
                <c:pt idx="3">
                  <c:v>0.56000000000000005</c:v>
                </c:pt>
                <c:pt idx="4">
                  <c:v>0.86000000000000065</c:v>
                </c:pt>
              </c:numCache>
            </c:numRef>
          </c:val>
          <c:extLst xmlns:c16r2="http://schemas.microsoft.com/office/drawing/2015/06/chart">
            <c:ext xmlns:c16="http://schemas.microsoft.com/office/drawing/2014/chart" uri="{C3380CC4-5D6E-409C-BE32-E72D297353CC}">
              <c16:uniqueId val="{00000001-6A73-4C6F-824B-C03CAE299332}"/>
            </c:ext>
          </c:extLst>
        </c:ser>
        <c:dLbls>
          <c:showLegendKey val="0"/>
          <c:showVal val="0"/>
          <c:showCatName val="0"/>
          <c:showSerName val="0"/>
          <c:showPercent val="0"/>
          <c:showBubbleSize val="0"/>
        </c:dLbls>
        <c:gapWidth val="100"/>
        <c:axId val="288833144"/>
        <c:axId val="291046168"/>
      </c:barChart>
      <c:catAx>
        <c:axId val="288833144"/>
        <c:scaling>
          <c:orientation val="minMax"/>
        </c:scaling>
        <c:delete val="0"/>
        <c:axPos val="b"/>
        <c:numFmt formatCode="General" sourceLinked="0"/>
        <c:majorTickMark val="out"/>
        <c:minorTickMark val="none"/>
        <c:tickLblPos val="nextTo"/>
        <c:txPr>
          <a:bodyPr/>
          <a:lstStyle/>
          <a:p>
            <a:pPr>
              <a:defRPr b="1" spc="-100" baseline="0"/>
            </a:pPr>
            <a:endParaRPr lang="en-US"/>
          </a:p>
        </c:txPr>
        <c:crossAx val="291046168"/>
        <c:crosses val="autoZero"/>
        <c:auto val="1"/>
        <c:lblAlgn val="ctr"/>
        <c:lblOffset val="100"/>
        <c:noMultiLvlLbl val="0"/>
      </c:catAx>
      <c:valAx>
        <c:axId val="291046168"/>
        <c:scaling>
          <c:orientation val="minMax"/>
          <c:max val="1.2"/>
        </c:scaling>
        <c:delete val="0"/>
        <c:axPos val="l"/>
        <c:title>
          <c:tx>
            <c:rich>
              <a:bodyPr rot="0" vert="horz"/>
              <a:lstStyle/>
              <a:p>
                <a:pPr>
                  <a:defRPr/>
                </a:pPr>
                <a:r>
                  <a:rPr lang="en-US" dirty="0"/>
                  <a:t>% points</a:t>
                </a:r>
              </a:p>
            </c:rich>
          </c:tx>
          <c:layout>
            <c:manualLayout>
              <c:xMode val="edge"/>
              <c:yMode val="edge"/>
              <c:x val="1.5247305251892141E-3"/>
              <c:y val="6.3929176191685699E-2"/>
            </c:manualLayout>
          </c:layout>
          <c:overlay val="0"/>
        </c:title>
        <c:numFmt formatCode="General" sourceLinked="1"/>
        <c:majorTickMark val="cross"/>
        <c:minorTickMark val="none"/>
        <c:tickLblPos val="nextTo"/>
        <c:crossAx val="288833144"/>
        <c:crosses val="autoZero"/>
        <c:crossBetween val="between"/>
        <c:majorUnit val="0.4"/>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385413628851915E-2"/>
          <c:y val="0.1629850264618562"/>
          <c:w val="0.89063927772917695"/>
          <c:h val="0.61587065961017906"/>
        </c:manualLayout>
      </c:layout>
      <c:barChart>
        <c:barDir val="col"/>
        <c:grouping val="clustered"/>
        <c:varyColors val="0"/>
        <c:ser>
          <c:idx val="0"/>
          <c:order val="0"/>
          <c:tx>
            <c:strRef>
              <c:f>Sheet1!$B$1</c:f>
              <c:strCache>
                <c:ptCount val="1"/>
                <c:pt idx="0">
                  <c:v>2011-2030</c:v>
                </c:pt>
              </c:strCache>
            </c:strRef>
          </c:tx>
          <c:spPr>
            <a:solidFill>
              <a:srgbClr val="C00000"/>
            </a:solidFill>
          </c:spPr>
          <c:invertIfNegative val="0"/>
          <c:dPt>
            <c:idx val="0"/>
            <c:invertIfNegative val="0"/>
            <c:bubble3D val="0"/>
            <c:spPr>
              <a:solidFill>
                <a:srgbClr val="800000"/>
              </a:solidFill>
            </c:spPr>
            <c:extLst xmlns:c16r2="http://schemas.microsoft.com/office/drawing/2015/06/chart">
              <c:ext xmlns:c16="http://schemas.microsoft.com/office/drawing/2014/chart" uri="{C3380CC4-5D6E-409C-BE32-E72D297353CC}">
                <c16:uniqueId val="{00000000-2D31-494E-9A76-E9644B99AC6A}"/>
              </c:ext>
            </c:extLst>
          </c:dPt>
          <c:cat>
            <c:strRef>
              <c:f>Sheet1!$A$2:$A$6</c:f>
              <c:strCache>
                <c:ptCount val="5"/>
                <c:pt idx="0">
                  <c:v>Developing Asia</c:v>
                </c:pt>
                <c:pt idx="1">
                  <c:v>People's Rep. of China</c:v>
                </c:pt>
                <c:pt idx="2">
                  <c:v>Rep. of Korea</c:v>
                </c:pt>
                <c:pt idx="3">
                  <c:v>India</c:v>
                </c:pt>
                <c:pt idx="4">
                  <c:v>Philippines</c:v>
                </c:pt>
              </c:strCache>
            </c:strRef>
          </c:cat>
          <c:val>
            <c:numRef>
              <c:f>Sheet1!$B$2:$B$6</c:f>
              <c:numCache>
                <c:formatCode>General</c:formatCode>
                <c:ptCount val="5"/>
                <c:pt idx="0">
                  <c:v>0.59</c:v>
                </c:pt>
                <c:pt idx="1">
                  <c:v>-0.31000000000000144</c:v>
                </c:pt>
                <c:pt idx="2">
                  <c:v>-0.77000000000000324</c:v>
                </c:pt>
                <c:pt idx="3">
                  <c:v>0.73000000000000065</c:v>
                </c:pt>
                <c:pt idx="4">
                  <c:v>0.64000000000000323</c:v>
                </c:pt>
              </c:numCache>
            </c:numRef>
          </c:val>
          <c:extLst xmlns:c16r2="http://schemas.microsoft.com/office/drawing/2015/06/chart">
            <c:ext xmlns:c16="http://schemas.microsoft.com/office/drawing/2014/chart" uri="{C3380CC4-5D6E-409C-BE32-E72D297353CC}">
              <c16:uniqueId val="{00000001-2D31-494E-9A76-E9644B99AC6A}"/>
            </c:ext>
          </c:extLst>
        </c:ser>
        <c:dLbls>
          <c:showLegendKey val="0"/>
          <c:showVal val="0"/>
          <c:showCatName val="0"/>
          <c:showSerName val="0"/>
          <c:showPercent val="0"/>
          <c:showBubbleSize val="0"/>
        </c:dLbls>
        <c:gapWidth val="100"/>
        <c:axId val="291046952"/>
        <c:axId val="291047344"/>
      </c:barChart>
      <c:catAx>
        <c:axId val="291046952"/>
        <c:scaling>
          <c:orientation val="minMax"/>
        </c:scaling>
        <c:delete val="0"/>
        <c:axPos val="b"/>
        <c:numFmt formatCode="General" sourceLinked="0"/>
        <c:majorTickMark val="in"/>
        <c:minorTickMark val="none"/>
        <c:tickLblPos val="low"/>
        <c:txPr>
          <a:bodyPr/>
          <a:lstStyle/>
          <a:p>
            <a:pPr>
              <a:defRPr b="1" spc="-100" baseline="0"/>
            </a:pPr>
            <a:endParaRPr lang="en-US"/>
          </a:p>
        </c:txPr>
        <c:crossAx val="291047344"/>
        <c:crosses val="autoZero"/>
        <c:auto val="1"/>
        <c:lblAlgn val="ctr"/>
        <c:lblOffset val="100"/>
        <c:noMultiLvlLbl val="0"/>
      </c:catAx>
      <c:valAx>
        <c:axId val="291047344"/>
        <c:scaling>
          <c:orientation val="minMax"/>
          <c:max val="0.8"/>
          <c:min val="-0.8"/>
        </c:scaling>
        <c:delete val="0"/>
        <c:axPos val="l"/>
        <c:title>
          <c:tx>
            <c:rich>
              <a:bodyPr rot="0" vert="horz"/>
              <a:lstStyle/>
              <a:p>
                <a:pPr>
                  <a:defRPr b="0"/>
                </a:pPr>
                <a:r>
                  <a:rPr lang="en-US" b="0" dirty="0"/>
                  <a:t>% points</a:t>
                </a:r>
              </a:p>
            </c:rich>
          </c:tx>
          <c:layout>
            <c:manualLayout>
              <c:xMode val="edge"/>
              <c:yMode val="edge"/>
              <c:x val="1.8518518518518559E-2"/>
              <c:y val="6.9703056185773424E-2"/>
            </c:manualLayout>
          </c:layout>
          <c:overlay val="0"/>
        </c:title>
        <c:numFmt formatCode="General" sourceLinked="1"/>
        <c:majorTickMark val="cross"/>
        <c:minorTickMark val="none"/>
        <c:tickLblPos val="nextTo"/>
        <c:crossAx val="291046952"/>
        <c:crosses val="autoZero"/>
        <c:crossBetween val="between"/>
        <c:majorUnit val="0.4"/>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935167897827224E-2"/>
          <c:y val="3.273809523809524E-2"/>
          <c:w val="0.87226249425007463"/>
          <c:h val="0.71786300149981264"/>
        </c:manualLayout>
      </c:layout>
      <c:barChart>
        <c:barDir val="bar"/>
        <c:grouping val="stacked"/>
        <c:varyColors val="0"/>
        <c:ser>
          <c:idx val="0"/>
          <c:order val="0"/>
          <c:tx>
            <c:strRef>
              <c:f>Sheet1!$B$1</c:f>
              <c:strCache>
                <c:ptCount val="1"/>
                <c:pt idx="0">
                  <c:v>Private transfers</c:v>
                </c:pt>
              </c:strCache>
            </c:strRef>
          </c:tx>
          <c:invertIfNegative val="0"/>
          <c:cat>
            <c:strRef>
              <c:f>Sheet1!$A$2:$A$23</c:f>
              <c:strCache>
                <c:ptCount val="22"/>
                <c:pt idx="0">
                  <c:v>URY</c:v>
                </c:pt>
                <c:pt idx="1">
                  <c:v>MEX</c:v>
                </c:pt>
                <c:pt idx="2">
                  <c:v>CRI</c:v>
                </c:pt>
                <c:pt idx="3">
                  <c:v>CHL</c:v>
                </c:pt>
                <c:pt idx="4">
                  <c:v>BRA</c:v>
                </c:pt>
                <c:pt idx="6">
                  <c:v>USA</c:v>
                </c:pt>
                <c:pt idx="7">
                  <c:v>SWE</c:v>
                </c:pt>
                <c:pt idx="8">
                  <c:v>SVN</c:v>
                </c:pt>
                <c:pt idx="9">
                  <c:v>SPA</c:v>
                </c:pt>
                <c:pt idx="10">
                  <c:v>HUN</c:v>
                </c:pt>
                <c:pt idx="11">
                  <c:v>GER</c:v>
                </c:pt>
                <c:pt idx="12">
                  <c:v>AUT</c:v>
                </c:pt>
                <c:pt idx="14">
                  <c:v>JPN</c:v>
                </c:pt>
                <c:pt idx="15">
                  <c:v>THA</c:v>
                </c:pt>
                <c:pt idx="16">
                  <c:v>TAP</c:v>
                </c:pt>
                <c:pt idx="17">
                  <c:v>PHI</c:v>
                </c:pt>
                <c:pt idx="18">
                  <c:v>KOR</c:v>
                </c:pt>
                <c:pt idx="19">
                  <c:v>INO</c:v>
                </c:pt>
                <c:pt idx="20">
                  <c:v>IND </c:v>
                </c:pt>
                <c:pt idx="21">
                  <c:v>PRC</c:v>
                </c:pt>
              </c:strCache>
            </c:strRef>
          </c:cat>
          <c:val>
            <c:numRef>
              <c:f>Sheet1!$B$2:$B$23</c:f>
              <c:numCache>
                <c:formatCode>General</c:formatCode>
                <c:ptCount val="22"/>
                <c:pt idx="0">
                  <c:v>-14.3</c:v>
                </c:pt>
                <c:pt idx="1">
                  <c:v>-26.1</c:v>
                </c:pt>
                <c:pt idx="2">
                  <c:v>-1.9900000000000029</c:v>
                </c:pt>
                <c:pt idx="3">
                  <c:v>4.6899999999999995</c:v>
                </c:pt>
                <c:pt idx="4">
                  <c:v>-39.18</c:v>
                </c:pt>
                <c:pt idx="6">
                  <c:v>-8.14</c:v>
                </c:pt>
                <c:pt idx="7">
                  <c:v>-11.12</c:v>
                </c:pt>
                <c:pt idx="8">
                  <c:v>2.9899999999999998</c:v>
                </c:pt>
                <c:pt idx="9">
                  <c:v>-13.2</c:v>
                </c:pt>
                <c:pt idx="10">
                  <c:v>-1.55</c:v>
                </c:pt>
                <c:pt idx="11">
                  <c:v>-7.1099999999999985</c:v>
                </c:pt>
                <c:pt idx="12">
                  <c:v>-5.58</c:v>
                </c:pt>
                <c:pt idx="14">
                  <c:v>0.58000000000000007</c:v>
                </c:pt>
                <c:pt idx="15">
                  <c:v>36.39</c:v>
                </c:pt>
                <c:pt idx="16">
                  <c:v>44.94</c:v>
                </c:pt>
                <c:pt idx="17">
                  <c:v>6.3</c:v>
                </c:pt>
                <c:pt idx="18">
                  <c:v>16.600000000000001</c:v>
                </c:pt>
                <c:pt idx="19">
                  <c:v>-48.46</c:v>
                </c:pt>
                <c:pt idx="20">
                  <c:v>-26.47</c:v>
                </c:pt>
                <c:pt idx="21">
                  <c:v>18</c:v>
                </c:pt>
              </c:numCache>
            </c:numRef>
          </c:val>
          <c:extLst xmlns:c16r2="http://schemas.microsoft.com/office/drawing/2015/06/chart">
            <c:ext xmlns:c16="http://schemas.microsoft.com/office/drawing/2014/chart" uri="{C3380CC4-5D6E-409C-BE32-E72D297353CC}">
              <c16:uniqueId val="{00000000-F8C8-439D-A67A-92C1EB9459CF}"/>
            </c:ext>
          </c:extLst>
        </c:ser>
        <c:ser>
          <c:idx val="1"/>
          <c:order val="1"/>
          <c:tx>
            <c:strRef>
              <c:f>Sheet1!$C$1</c:f>
              <c:strCache>
                <c:ptCount val="1"/>
                <c:pt idx="0">
                  <c:v>Public transfers</c:v>
                </c:pt>
              </c:strCache>
            </c:strRef>
          </c:tx>
          <c:invertIfNegative val="0"/>
          <c:cat>
            <c:strRef>
              <c:f>Sheet1!$A$2:$A$23</c:f>
              <c:strCache>
                <c:ptCount val="22"/>
                <c:pt idx="0">
                  <c:v>URY</c:v>
                </c:pt>
                <c:pt idx="1">
                  <c:v>MEX</c:v>
                </c:pt>
                <c:pt idx="2">
                  <c:v>CRI</c:v>
                </c:pt>
                <c:pt idx="3">
                  <c:v>CHL</c:v>
                </c:pt>
                <c:pt idx="4">
                  <c:v>BRA</c:v>
                </c:pt>
                <c:pt idx="6">
                  <c:v>USA</c:v>
                </c:pt>
                <c:pt idx="7">
                  <c:v>SWE</c:v>
                </c:pt>
                <c:pt idx="8">
                  <c:v>SVN</c:v>
                </c:pt>
                <c:pt idx="9">
                  <c:v>SPA</c:v>
                </c:pt>
                <c:pt idx="10">
                  <c:v>HUN</c:v>
                </c:pt>
                <c:pt idx="11">
                  <c:v>GER</c:v>
                </c:pt>
                <c:pt idx="12">
                  <c:v>AUT</c:v>
                </c:pt>
                <c:pt idx="14">
                  <c:v>JPN</c:v>
                </c:pt>
                <c:pt idx="15">
                  <c:v>THA</c:v>
                </c:pt>
                <c:pt idx="16">
                  <c:v>TAP</c:v>
                </c:pt>
                <c:pt idx="17">
                  <c:v>PHI</c:v>
                </c:pt>
                <c:pt idx="18">
                  <c:v>KOR</c:v>
                </c:pt>
                <c:pt idx="19">
                  <c:v>INO</c:v>
                </c:pt>
                <c:pt idx="20">
                  <c:v>IND </c:v>
                </c:pt>
                <c:pt idx="21">
                  <c:v>PRC</c:v>
                </c:pt>
              </c:strCache>
            </c:strRef>
          </c:cat>
          <c:val>
            <c:numRef>
              <c:f>Sheet1!$C$2:$C$23</c:f>
              <c:numCache>
                <c:formatCode>General</c:formatCode>
                <c:ptCount val="22"/>
                <c:pt idx="0">
                  <c:v>62.65</c:v>
                </c:pt>
                <c:pt idx="1">
                  <c:v>36.64</c:v>
                </c:pt>
                <c:pt idx="2">
                  <c:v>66.36999999999999</c:v>
                </c:pt>
                <c:pt idx="3">
                  <c:v>67.19</c:v>
                </c:pt>
                <c:pt idx="4">
                  <c:v>108.3</c:v>
                </c:pt>
                <c:pt idx="6">
                  <c:v>38</c:v>
                </c:pt>
                <c:pt idx="7">
                  <c:v>109.09</c:v>
                </c:pt>
                <c:pt idx="8">
                  <c:v>82.669999999999987</c:v>
                </c:pt>
                <c:pt idx="9">
                  <c:v>63.38</c:v>
                </c:pt>
                <c:pt idx="10">
                  <c:v>99.61</c:v>
                </c:pt>
                <c:pt idx="11">
                  <c:v>71.38</c:v>
                </c:pt>
                <c:pt idx="12">
                  <c:v>96.29</c:v>
                </c:pt>
                <c:pt idx="14">
                  <c:v>57.37</c:v>
                </c:pt>
                <c:pt idx="15">
                  <c:v>-3.9</c:v>
                </c:pt>
                <c:pt idx="16">
                  <c:v>26.86</c:v>
                </c:pt>
                <c:pt idx="17">
                  <c:v>-1.77</c:v>
                </c:pt>
                <c:pt idx="18">
                  <c:v>36.68</c:v>
                </c:pt>
                <c:pt idx="19">
                  <c:v>2.16</c:v>
                </c:pt>
                <c:pt idx="20">
                  <c:v>5.452</c:v>
                </c:pt>
                <c:pt idx="21">
                  <c:v>57.3</c:v>
                </c:pt>
              </c:numCache>
            </c:numRef>
          </c:val>
          <c:extLst xmlns:c16r2="http://schemas.microsoft.com/office/drawing/2015/06/chart">
            <c:ext xmlns:c16="http://schemas.microsoft.com/office/drawing/2014/chart" uri="{C3380CC4-5D6E-409C-BE32-E72D297353CC}">
              <c16:uniqueId val="{00000001-F8C8-439D-A67A-92C1EB9459CF}"/>
            </c:ext>
          </c:extLst>
        </c:ser>
        <c:ser>
          <c:idx val="2"/>
          <c:order val="2"/>
          <c:tx>
            <c:strRef>
              <c:f>Sheet1!$D$1</c:f>
              <c:strCache>
                <c:ptCount val="1"/>
                <c:pt idx="0">
                  <c:v>Savings</c:v>
                </c:pt>
              </c:strCache>
            </c:strRef>
          </c:tx>
          <c:invertIfNegative val="0"/>
          <c:cat>
            <c:strRef>
              <c:f>Sheet1!$A$2:$A$23</c:f>
              <c:strCache>
                <c:ptCount val="22"/>
                <c:pt idx="0">
                  <c:v>URY</c:v>
                </c:pt>
                <c:pt idx="1">
                  <c:v>MEX</c:v>
                </c:pt>
                <c:pt idx="2">
                  <c:v>CRI</c:v>
                </c:pt>
                <c:pt idx="3">
                  <c:v>CHL</c:v>
                </c:pt>
                <c:pt idx="4">
                  <c:v>BRA</c:v>
                </c:pt>
                <c:pt idx="6">
                  <c:v>USA</c:v>
                </c:pt>
                <c:pt idx="7">
                  <c:v>SWE</c:v>
                </c:pt>
                <c:pt idx="8">
                  <c:v>SVN</c:v>
                </c:pt>
                <c:pt idx="9">
                  <c:v>SPA</c:v>
                </c:pt>
                <c:pt idx="10">
                  <c:v>HUN</c:v>
                </c:pt>
                <c:pt idx="11">
                  <c:v>GER</c:v>
                </c:pt>
                <c:pt idx="12">
                  <c:v>AUT</c:v>
                </c:pt>
                <c:pt idx="14">
                  <c:v>JPN</c:v>
                </c:pt>
                <c:pt idx="15">
                  <c:v>THA</c:v>
                </c:pt>
                <c:pt idx="16">
                  <c:v>TAP</c:v>
                </c:pt>
                <c:pt idx="17">
                  <c:v>PHI</c:v>
                </c:pt>
                <c:pt idx="18">
                  <c:v>KOR</c:v>
                </c:pt>
                <c:pt idx="19">
                  <c:v>INO</c:v>
                </c:pt>
                <c:pt idx="20">
                  <c:v>IND </c:v>
                </c:pt>
                <c:pt idx="21">
                  <c:v>PRC</c:v>
                </c:pt>
              </c:strCache>
            </c:strRef>
          </c:cat>
          <c:val>
            <c:numRef>
              <c:f>Sheet1!$D$2:$D$23</c:f>
              <c:numCache>
                <c:formatCode>General</c:formatCode>
                <c:ptCount val="22"/>
                <c:pt idx="0">
                  <c:v>51.65</c:v>
                </c:pt>
                <c:pt idx="1">
                  <c:v>89.460000000000022</c:v>
                </c:pt>
                <c:pt idx="2">
                  <c:v>35.61</c:v>
                </c:pt>
                <c:pt idx="3">
                  <c:v>28.12</c:v>
                </c:pt>
                <c:pt idx="4">
                  <c:v>30.89</c:v>
                </c:pt>
                <c:pt idx="6">
                  <c:v>70.14</c:v>
                </c:pt>
                <c:pt idx="7">
                  <c:v>0.62000000000000133</c:v>
                </c:pt>
                <c:pt idx="8">
                  <c:v>14.38</c:v>
                </c:pt>
                <c:pt idx="9">
                  <c:v>49.82</c:v>
                </c:pt>
                <c:pt idx="10">
                  <c:v>1.9400000000000026</c:v>
                </c:pt>
                <c:pt idx="11">
                  <c:v>35.730000000000011</c:v>
                </c:pt>
                <c:pt idx="12">
                  <c:v>9.2900000000000009</c:v>
                </c:pt>
                <c:pt idx="14">
                  <c:v>42.05</c:v>
                </c:pt>
                <c:pt idx="15">
                  <c:v>67.5</c:v>
                </c:pt>
                <c:pt idx="16">
                  <c:v>28.2</c:v>
                </c:pt>
                <c:pt idx="17">
                  <c:v>95.47</c:v>
                </c:pt>
                <c:pt idx="18">
                  <c:v>46.720000000000013</c:v>
                </c:pt>
                <c:pt idx="19">
                  <c:v>146.29</c:v>
                </c:pt>
                <c:pt idx="20">
                  <c:v>121.018</c:v>
                </c:pt>
                <c:pt idx="21">
                  <c:v>24.7</c:v>
                </c:pt>
              </c:numCache>
            </c:numRef>
          </c:val>
          <c:extLst xmlns:c16r2="http://schemas.microsoft.com/office/drawing/2015/06/chart">
            <c:ext xmlns:c16="http://schemas.microsoft.com/office/drawing/2014/chart" uri="{C3380CC4-5D6E-409C-BE32-E72D297353CC}">
              <c16:uniqueId val="{00000002-F8C8-439D-A67A-92C1EB9459CF}"/>
            </c:ext>
          </c:extLst>
        </c:ser>
        <c:dLbls>
          <c:showLegendKey val="0"/>
          <c:showVal val="0"/>
          <c:showCatName val="0"/>
          <c:showSerName val="0"/>
          <c:showPercent val="0"/>
          <c:showBubbleSize val="0"/>
        </c:dLbls>
        <c:gapWidth val="62"/>
        <c:overlap val="100"/>
        <c:axId val="291048128"/>
        <c:axId val="291048520"/>
      </c:barChart>
      <c:catAx>
        <c:axId val="291048128"/>
        <c:scaling>
          <c:orientation val="minMax"/>
        </c:scaling>
        <c:delete val="0"/>
        <c:axPos val="r"/>
        <c:numFmt formatCode="General" sourceLinked="0"/>
        <c:majorTickMark val="in"/>
        <c:minorTickMark val="none"/>
        <c:tickLblPos val="low"/>
        <c:txPr>
          <a:bodyPr/>
          <a:lstStyle/>
          <a:p>
            <a:pPr>
              <a:defRPr sz="1400" b="1"/>
            </a:pPr>
            <a:endParaRPr lang="en-US"/>
          </a:p>
        </c:txPr>
        <c:crossAx val="291048520"/>
        <c:crosses val="max"/>
        <c:auto val="1"/>
        <c:lblAlgn val="ctr"/>
        <c:lblOffset val="100"/>
        <c:tickLblSkip val="1"/>
        <c:noMultiLvlLbl val="0"/>
      </c:catAx>
      <c:valAx>
        <c:axId val="291048520"/>
        <c:scaling>
          <c:orientation val="minMax"/>
          <c:max val="150"/>
          <c:min val="-50"/>
        </c:scaling>
        <c:delete val="0"/>
        <c:axPos val="b"/>
        <c:majorGridlines/>
        <c:title>
          <c:tx>
            <c:rich>
              <a:bodyPr/>
              <a:lstStyle/>
              <a:p>
                <a:pPr>
                  <a:defRPr/>
                </a:pPr>
                <a:r>
                  <a:rPr lang="en-US" sz="1400" dirty="0"/>
                  <a:t>%</a:t>
                </a:r>
                <a:endParaRPr lang="en-US" dirty="0"/>
              </a:p>
            </c:rich>
          </c:tx>
          <c:layout>
            <c:manualLayout>
              <c:xMode val="edge"/>
              <c:yMode val="edge"/>
              <c:x val="0.5067082014232771"/>
              <c:y val="0.83802188788901533"/>
            </c:manualLayout>
          </c:layout>
          <c:overlay val="0"/>
        </c:title>
        <c:numFmt formatCode="General" sourceLinked="1"/>
        <c:majorTickMark val="in"/>
        <c:minorTickMark val="none"/>
        <c:tickLblPos val="nextTo"/>
        <c:txPr>
          <a:bodyPr/>
          <a:lstStyle/>
          <a:p>
            <a:pPr>
              <a:defRPr sz="1600"/>
            </a:pPr>
            <a:endParaRPr lang="en-US"/>
          </a:p>
        </c:txPr>
        <c:crossAx val="291048128"/>
        <c:crosses val="autoZero"/>
        <c:crossBetween val="between"/>
      </c:valAx>
    </c:plotArea>
    <c:legend>
      <c:legendPos val="b"/>
      <c:overlay val="0"/>
      <c:txPr>
        <a:bodyPr/>
        <a:lstStyle/>
        <a:p>
          <a:pPr>
            <a:defRPr sz="16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9404187379803332E-2"/>
          <c:y val="0.11342507645259939"/>
          <c:w val="0.91806637073591613"/>
          <c:h val="0.62423968792891715"/>
        </c:manualLayout>
      </c:layout>
      <c:lineChart>
        <c:grouping val="standard"/>
        <c:varyColors val="0"/>
        <c:ser>
          <c:idx val="0"/>
          <c:order val="0"/>
          <c:tx>
            <c:strRef>
              <c:f>'Life-exp'!$C$4</c:f>
              <c:strCache>
                <c:ptCount val="1"/>
                <c:pt idx="0">
                  <c:v>People's Rep. of China</c:v>
                </c:pt>
              </c:strCache>
            </c:strRef>
          </c:tx>
          <c:spPr>
            <a:ln w="22225" cap="rnd">
              <a:solidFill>
                <a:srgbClr val="FF0000"/>
              </a:solidFill>
              <a:round/>
            </a:ln>
            <a:effectLst/>
          </c:spPr>
          <c:marker>
            <c:symbol val="none"/>
          </c:marker>
          <c:cat>
            <c:strRef>
              <c:f>'Life-exp'!$B$47:$B$82</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'Life-exp'!$C$47:$C$82</c:f>
              <c:numCache>
                <c:formatCode>0.0</c:formatCode>
                <c:ptCount val="36"/>
                <c:pt idx="0">
                  <c:v>65.099999999999994</c:v>
                </c:pt>
                <c:pt idx="1">
                  <c:v>65.489999999999995</c:v>
                </c:pt>
                <c:pt idx="2">
                  <c:v>65.84</c:v>
                </c:pt>
                <c:pt idx="3">
                  <c:v>66.14</c:v>
                </c:pt>
                <c:pt idx="4">
                  <c:v>66.41</c:v>
                </c:pt>
                <c:pt idx="5">
                  <c:v>66.64</c:v>
                </c:pt>
                <c:pt idx="6">
                  <c:v>66.84</c:v>
                </c:pt>
                <c:pt idx="7">
                  <c:v>67.02</c:v>
                </c:pt>
                <c:pt idx="8">
                  <c:v>67.16</c:v>
                </c:pt>
                <c:pt idx="9">
                  <c:v>67.290000000000006</c:v>
                </c:pt>
                <c:pt idx="10">
                  <c:v>67.41</c:v>
                </c:pt>
                <c:pt idx="11">
                  <c:v>67.53</c:v>
                </c:pt>
                <c:pt idx="12">
                  <c:v>67.650000000000006</c:v>
                </c:pt>
                <c:pt idx="13">
                  <c:v>67.78</c:v>
                </c:pt>
                <c:pt idx="14">
                  <c:v>67.94</c:v>
                </c:pt>
                <c:pt idx="15">
                  <c:v>68.14</c:v>
                </c:pt>
                <c:pt idx="16">
                  <c:v>68.41</c:v>
                </c:pt>
                <c:pt idx="17">
                  <c:v>68.75</c:v>
                </c:pt>
                <c:pt idx="18">
                  <c:v>69.150000000000006</c:v>
                </c:pt>
                <c:pt idx="19">
                  <c:v>69.599999999999994</c:v>
                </c:pt>
                <c:pt idx="20">
                  <c:v>70.09</c:v>
                </c:pt>
                <c:pt idx="21">
                  <c:v>70.59</c:v>
                </c:pt>
                <c:pt idx="22">
                  <c:v>71.069999999999993</c:v>
                </c:pt>
                <c:pt idx="23">
                  <c:v>71.52</c:v>
                </c:pt>
                <c:pt idx="24">
                  <c:v>71.92</c:v>
                </c:pt>
                <c:pt idx="25">
                  <c:v>72.27</c:v>
                </c:pt>
                <c:pt idx="26">
                  <c:v>72.56</c:v>
                </c:pt>
                <c:pt idx="27">
                  <c:v>72.819999999999993</c:v>
                </c:pt>
                <c:pt idx="28">
                  <c:v>73.05</c:v>
                </c:pt>
                <c:pt idx="29">
                  <c:v>73.27</c:v>
                </c:pt>
                <c:pt idx="30">
                  <c:v>73.48</c:v>
                </c:pt>
                <c:pt idx="31">
                  <c:v>73.69</c:v>
                </c:pt>
                <c:pt idx="32">
                  <c:v>73.89</c:v>
                </c:pt>
                <c:pt idx="33">
                  <c:v>74.09</c:v>
                </c:pt>
                <c:pt idx="34">
                  <c:v>74.290000000000006</c:v>
                </c:pt>
                <c:pt idx="35">
                  <c:v>74.5</c:v>
                </c:pt>
              </c:numCache>
            </c:numRef>
          </c:val>
          <c:smooth val="0"/>
          <c:extLst xmlns:c16r2="http://schemas.microsoft.com/office/drawing/2015/06/chart">
            <c:ext xmlns:c16="http://schemas.microsoft.com/office/drawing/2014/chart" uri="{C3380CC4-5D6E-409C-BE32-E72D297353CC}">
              <c16:uniqueId val="{00000000-CB0F-43FD-818F-0CA514C96926}"/>
            </c:ext>
          </c:extLst>
        </c:ser>
        <c:ser>
          <c:idx val="1"/>
          <c:order val="1"/>
          <c:tx>
            <c:strRef>
              <c:f>'Life-exp'!$D$4</c:f>
              <c:strCache>
                <c:ptCount val="1"/>
                <c:pt idx="0">
                  <c:v>Indonesia</c:v>
                </c:pt>
              </c:strCache>
            </c:strRef>
          </c:tx>
          <c:spPr>
            <a:ln w="22225" cap="rnd">
              <a:solidFill>
                <a:schemeClr val="accent6">
                  <a:lumMod val="60000"/>
                  <a:lumOff val="40000"/>
                </a:schemeClr>
              </a:solidFill>
              <a:round/>
            </a:ln>
            <a:effectLst/>
          </c:spPr>
          <c:marker>
            <c:symbol val="none"/>
          </c:marker>
          <c:cat>
            <c:strRef>
              <c:f>'Life-exp'!$B$47:$B$82</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'Life-exp'!$D$47:$D$82</c:f>
              <c:numCache>
                <c:formatCode>0.0</c:formatCode>
                <c:ptCount val="36"/>
                <c:pt idx="0">
                  <c:v>58.49</c:v>
                </c:pt>
                <c:pt idx="1">
                  <c:v>58.91</c:v>
                </c:pt>
                <c:pt idx="2">
                  <c:v>59.3</c:v>
                </c:pt>
                <c:pt idx="3">
                  <c:v>59.66</c:v>
                </c:pt>
                <c:pt idx="4">
                  <c:v>60</c:v>
                </c:pt>
                <c:pt idx="5">
                  <c:v>60.31</c:v>
                </c:pt>
                <c:pt idx="6">
                  <c:v>60.62</c:v>
                </c:pt>
                <c:pt idx="7">
                  <c:v>60.92</c:v>
                </c:pt>
                <c:pt idx="8">
                  <c:v>61.22</c:v>
                </c:pt>
                <c:pt idx="9">
                  <c:v>61.53</c:v>
                </c:pt>
                <c:pt idx="10">
                  <c:v>61.86</c:v>
                </c:pt>
                <c:pt idx="11">
                  <c:v>62.19</c:v>
                </c:pt>
                <c:pt idx="12">
                  <c:v>62.53</c:v>
                </c:pt>
                <c:pt idx="13">
                  <c:v>62.86</c:v>
                </c:pt>
                <c:pt idx="14">
                  <c:v>63.19</c:v>
                </c:pt>
                <c:pt idx="15">
                  <c:v>63.5</c:v>
                </c:pt>
                <c:pt idx="16">
                  <c:v>63.78</c:v>
                </c:pt>
                <c:pt idx="17">
                  <c:v>64.03</c:v>
                </c:pt>
                <c:pt idx="18">
                  <c:v>64.25</c:v>
                </c:pt>
                <c:pt idx="19">
                  <c:v>64.430000000000007</c:v>
                </c:pt>
                <c:pt idx="20">
                  <c:v>64.58</c:v>
                </c:pt>
                <c:pt idx="21">
                  <c:v>64.72</c:v>
                </c:pt>
                <c:pt idx="22">
                  <c:v>64.84</c:v>
                </c:pt>
                <c:pt idx="23">
                  <c:v>64.959999999999994</c:v>
                </c:pt>
                <c:pt idx="24">
                  <c:v>65.09</c:v>
                </c:pt>
                <c:pt idx="25">
                  <c:v>65.23</c:v>
                </c:pt>
                <c:pt idx="26">
                  <c:v>65.39</c:v>
                </c:pt>
                <c:pt idx="27">
                  <c:v>65.56</c:v>
                </c:pt>
                <c:pt idx="28">
                  <c:v>65.739999999999995</c:v>
                </c:pt>
                <c:pt idx="29">
                  <c:v>65.92</c:v>
                </c:pt>
                <c:pt idx="30">
                  <c:v>66.12</c:v>
                </c:pt>
                <c:pt idx="31">
                  <c:v>66.31</c:v>
                </c:pt>
                <c:pt idx="32">
                  <c:v>66.5</c:v>
                </c:pt>
                <c:pt idx="33">
                  <c:v>66.69</c:v>
                </c:pt>
                <c:pt idx="34">
                  <c:v>66.87</c:v>
                </c:pt>
                <c:pt idx="35">
                  <c:v>67.040000000000006</c:v>
                </c:pt>
              </c:numCache>
            </c:numRef>
          </c:val>
          <c:smooth val="0"/>
          <c:extLst xmlns:c16r2="http://schemas.microsoft.com/office/drawing/2015/06/chart">
            <c:ext xmlns:c16="http://schemas.microsoft.com/office/drawing/2014/chart" uri="{C3380CC4-5D6E-409C-BE32-E72D297353CC}">
              <c16:uniqueId val="{00000001-CB0F-43FD-818F-0CA514C96926}"/>
            </c:ext>
          </c:extLst>
        </c:ser>
        <c:ser>
          <c:idx val="2"/>
          <c:order val="2"/>
          <c:tx>
            <c:strRef>
              <c:f>'Life-exp'!$E$4</c:f>
              <c:strCache>
                <c:ptCount val="1"/>
                <c:pt idx="0">
                  <c:v>Malaysia</c:v>
                </c:pt>
              </c:strCache>
            </c:strRef>
          </c:tx>
          <c:spPr>
            <a:ln w="22225" cap="rnd">
              <a:solidFill>
                <a:srgbClr val="00B0F0"/>
              </a:solidFill>
              <a:prstDash val="dash"/>
              <a:round/>
            </a:ln>
            <a:effectLst/>
          </c:spPr>
          <c:marker>
            <c:symbol val="none"/>
          </c:marker>
          <c:cat>
            <c:strRef>
              <c:f>'Life-exp'!$B$47:$B$82</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'Life-exp'!$E$47:$E$82</c:f>
              <c:numCache>
                <c:formatCode>0.0</c:formatCode>
                <c:ptCount val="36"/>
                <c:pt idx="0">
                  <c:v>66.56</c:v>
                </c:pt>
                <c:pt idx="1">
                  <c:v>66.83</c:v>
                </c:pt>
                <c:pt idx="2">
                  <c:v>67.099999999999994</c:v>
                </c:pt>
                <c:pt idx="3">
                  <c:v>67.36</c:v>
                </c:pt>
                <c:pt idx="4">
                  <c:v>67.61</c:v>
                </c:pt>
                <c:pt idx="5">
                  <c:v>67.849999999999994</c:v>
                </c:pt>
                <c:pt idx="6">
                  <c:v>68.09</c:v>
                </c:pt>
                <c:pt idx="7">
                  <c:v>68.319999999999993</c:v>
                </c:pt>
                <c:pt idx="8">
                  <c:v>68.55</c:v>
                </c:pt>
                <c:pt idx="9">
                  <c:v>68.760000000000005</c:v>
                </c:pt>
                <c:pt idx="10">
                  <c:v>68.98</c:v>
                </c:pt>
                <c:pt idx="11">
                  <c:v>69.180000000000007</c:v>
                </c:pt>
                <c:pt idx="12">
                  <c:v>69.39</c:v>
                </c:pt>
                <c:pt idx="13">
                  <c:v>69.58</c:v>
                </c:pt>
                <c:pt idx="14">
                  <c:v>69.78</c:v>
                </c:pt>
                <c:pt idx="15">
                  <c:v>69.97</c:v>
                </c:pt>
                <c:pt idx="16">
                  <c:v>70.16</c:v>
                </c:pt>
                <c:pt idx="17">
                  <c:v>70.34</c:v>
                </c:pt>
                <c:pt idx="18">
                  <c:v>70.53</c:v>
                </c:pt>
                <c:pt idx="19">
                  <c:v>70.709999999999994</c:v>
                </c:pt>
                <c:pt idx="20">
                  <c:v>70.88</c:v>
                </c:pt>
                <c:pt idx="21">
                  <c:v>71.040000000000006</c:v>
                </c:pt>
                <c:pt idx="22">
                  <c:v>71.180000000000007</c:v>
                </c:pt>
                <c:pt idx="23">
                  <c:v>71.3</c:v>
                </c:pt>
                <c:pt idx="24">
                  <c:v>71.41</c:v>
                </c:pt>
                <c:pt idx="25">
                  <c:v>71.510000000000005</c:v>
                </c:pt>
                <c:pt idx="26">
                  <c:v>71.59</c:v>
                </c:pt>
                <c:pt idx="27">
                  <c:v>71.67</c:v>
                </c:pt>
                <c:pt idx="28">
                  <c:v>71.75</c:v>
                </c:pt>
                <c:pt idx="29">
                  <c:v>71.84</c:v>
                </c:pt>
                <c:pt idx="30">
                  <c:v>71.930000000000007</c:v>
                </c:pt>
                <c:pt idx="31">
                  <c:v>72.040000000000006</c:v>
                </c:pt>
                <c:pt idx="32">
                  <c:v>72.16</c:v>
                </c:pt>
                <c:pt idx="33">
                  <c:v>72.290000000000006</c:v>
                </c:pt>
                <c:pt idx="34">
                  <c:v>72.430000000000007</c:v>
                </c:pt>
                <c:pt idx="35">
                  <c:v>72.58</c:v>
                </c:pt>
              </c:numCache>
            </c:numRef>
          </c:val>
          <c:smooth val="0"/>
          <c:extLst xmlns:c16r2="http://schemas.microsoft.com/office/drawing/2015/06/chart">
            <c:ext xmlns:c16="http://schemas.microsoft.com/office/drawing/2014/chart" uri="{C3380CC4-5D6E-409C-BE32-E72D297353CC}">
              <c16:uniqueId val="{00000002-CB0F-43FD-818F-0CA514C96926}"/>
            </c:ext>
          </c:extLst>
        </c:ser>
        <c:ser>
          <c:idx val="3"/>
          <c:order val="3"/>
          <c:tx>
            <c:strRef>
              <c:f>'Life-exp'!$F$4</c:f>
              <c:strCache>
                <c:ptCount val="1"/>
                <c:pt idx="0">
                  <c:v>Rep. of Korea</c:v>
                </c:pt>
              </c:strCache>
            </c:strRef>
          </c:tx>
          <c:spPr>
            <a:ln w="22225" cap="rnd">
              <a:solidFill>
                <a:schemeClr val="accent5">
                  <a:lumMod val="50000"/>
                </a:schemeClr>
              </a:solidFill>
              <a:round/>
            </a:ln>
            <a:effectLst/>
          </c:spPr>
          <c:marker>
            <c:symbol val="square"/>
            <c:size val="5"/>
            <c:spPr>
              <a:solidFill>
                <a:schemeClr val="accent5">
                  <a:lumMod val="50000"/>
                </a:schemeClr>
              </a:solidFill>
              <a:ln w="9525">
                <a:solidFill>
                  <a:schemeClr val="accent5">
                    <a:lumMod val="50000"/>
                  </a:schemeClr>
                </a:solidFill>
              </a:ln>
              <a:effectLst/>
            </c:spPr>
          </c:marker>
          <c:cat>
            <c:strRef>
              <c:f>'Life-exp'!$B$47:$B$82</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'Life-exp'!$F$47:$F$82</c:f>
              <c:numCache>
                <c:formatCode>0.0</c:formatCode>
                <c:ptCount val="36"/>
                <c:pt idx="0">
                  <c:v>61.78</c:v>
                </c:pt>
                <c:pt idx="1">
                  <c:v>62.28</c:v>
                </c:pt>
                <c:pt idx="2">
                  <c:v>62.75</c:v>
                </c:pt>
                <c:pt idx="3">
                  <c:v>63.21</c:v>
                </c:pt>
                <c:pt idx="4">
                  <c:v>63.84</c:v>
                </c:pt>
                <c:pt idx="5">
                  <c:v>64.45</c:v>
                </c:pt>
                <c:pt idx="6">
                  <c:v>65.13</c:v>
                </c:pt>
                <c:pt idx="7">
                  <c:v>65.78</c:v>
                </c:pt>
                <c:pt idx="8">
                  <c:v>66.31</c:v>
                </c:pt>
                <c:pt idx="9">
                  <c:v>66.84</c:v>
                </c:pt>
                <c:pt idx="10">
                  <c:v>67.290000000000006</c:v>
                </c:pt>
                <c:pt idx="11">
                  <c:v>67.739999999999995</c:v>
                </c:pt>
                <c:pt idx="12">
                  <c:v>68.22</c:v>
                </c:pt>
                <c:pt idx="13">
                  <c:v>68.760000000000005</c:v>
                </c:pt>
                <c:pt idx="14">
                  <c:v>69.17</c:v>
                </c:pt>
                <c:pt idx="15">
                  <c:v>69.569999999999993</c:v>
                </c:pt>
                <c:pt idx="16">
                  <c:v>70.08</c:v>
                </c:pt>
                <c:pt idx="17">
                  <c:v>70.56</c:v>
                </c:pt>
                <c:pt idx="18">
                  <c:v>71.09</c:v>
                </c:pt>
                <c:pt idx="19">
                  <c:v>71.709999999999994</c:v>
                </c:pt>
                <c:pt idx="20">
                  <c:v>72.25</c:v>
                </c:pt>
                <c:pt idx="21">
                  <c:v>72.819999999999993</c:v>
                </c:pt>
                <c:pt idx="22">
                  <c:v>73.400000000000006</c:v>
                </c:pt>
                <c:pt idx="23">
                  <c:v>73.86</c:v>
                </c:pt>
                <c:pt idx="24">
                  <c:v>74.510000000000005</c:v>
                </c:pt>
                <c:pt idx="25">
                  <c:v>75.14</c:v>
                </c:pt>
                <c:pt idx="26">
                  <c:v>75.739999999999995</c:v>
                </c:pt>
                <c:pt idx="27">
                  <c:v>76.13</c:v>
                </c:pt>
                <c:pt idx="28">
                  <c:v>76.540000000000006</c:v>
                </c:pt>
                <c:pt idx="29">
                  <c:v>76.989999999999995</c:v>
                </c:pt>
                <c:pt idx="30">
                  <c:v>77.2</c:v>
                </c:pt>
                <c:pt idx="31">
                  <c:v>77.650000000000006</c:v>
                </c:pt>
                <c:pt idx="32">
                  <c:v>77.95</c:v>
                </c:pt>
                <c:pt idx="33">
                  <c:v>78.510000000000005</c:v>
                </c:pt>
                <c:pt idx="34">
                  <c:v>78.989999999999995</c:v>
                </c:pt>
                <c:pt idx="35">
                  <c:v>78.989999999999995</c:v>
                </c:pt>
              </c:numCache>
            </c:numRef>
          </c:val>
          <c:smooth val="0"/>
          <c:extLst xmlns:c16r2="http://schemas.microsoft.com/office/drawing/2015/06/chart">
            <c:ext xmlns:c16="http://schemas.microsoft.com/office/drawing/2014/chart" uri="{C3380CC4-5D6E-409C-BE32-E72D297353CC}">
              <c16:uniqueId val="{00000003-CB0F-43FD-818F-0CA514C96926}"/>
            </c:ext>
          </c:extLst>
        </c:ser>
        <c:ser>
          <c:idx val="4"/>
          <c:order val="4"/>
          <c:tx>
            <c:strRef>
              <c:f>'Life-exp'!$G$4</c:f>
              <c:strCache>
                <c:ptCount val="1"/>
                <c:pt idx="0">
                  <c:v>Thailand</c:v>
                </c:pt>
              </c:strCache>
            </c:strRef>
          </c:tx>
          <c:spPr>
            <a:ln w="22225" cap="rnd">
              <a:solidFill>
                <a:schemeClr val="accent6">
                  <a:lumMod val="75000"/>
                </a:schemeClr>
              </a:solidFill>
              <a:round/>
            </a:ln>
            <a:effectLst/>
          </c:spPr>
          <c:marker>
            <c:symbol val="x"/>
            <c:size val="5"/>
            <c:spPr>
              <a:noFill/>
              <a:ln w="9525">
                <a:solidFill>
                  <a:schemeClr val="accent6">
                    <a:lumMod val="75000"/>
                  </a:schemeClr>
                </a:solidFill>
              </a:ln>
              <a:effectLst/>
            </c:spPr>
          </c:marker>
          <c:cat>
            <c:strRef>
              <c:f>'Life-exp'!$B$47:$B$82</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'Life-exp'!$G$47:$G$82</c:f>
              <c:numCache>
                <c:formatCode>0.0</c:formatCode>
                <c:ptCount val="36"/>
                <c:pt idx="0">
                  <c:v>61.54</c:v>
                </c:pt>
                <c:pt idx="1">
                  <c:v>62.08</c:v>
                </c:pt>
                <c:pt idx="2">
                  <c:v>62.72</c:v>
                </c:pt>
                <c:pt idx="3">
                  <c:v>63.45</c:v>
                </c:pt>
                <c:pt idx="4">
                  <c:v>64.239999999999995</c:v>
                </c:pt>
                <c:pt idx="5">
                  <c:v>65.040000000000006</c:v>
                </c:pt>
                <c:pt idx="6">
                  <c:v>65.78</c:v>
                </c:pt>
                <c:pt idx="7">
                  <c:v>66.39</c:v>
                </c:pt>
                <c:pt idx="8">
                  <c:v>66.83</c:v>
                </c:pt>
                <c:pt idx="9">
                  <c:v>67.09</c:v>
                </c:pt>
                <c:pt idx="10">
                  <c:v>67.180000000000007</c:v>
                </c:pt>
                <c:pt idx="11">
                  <c:v>67.12</c:v>
                </c:pt>
                <c:pt idx="12">
                  <c:v>66.98</c:v>
                </c:pt>
                <c:pt idx="13">
                  <c:v>66.819999999999993</c:v>
                </c:pt>
                <c:pt idx="14">
                  <c:v>66.67</c:v>
                </c:pt>
                <c:pt idx="15">
                  <c:v>66.569999999999993</c:v>
                </c:pt>
                <c:pt idx="16">
                  <c:v>66.52</c:v>
                </c:pt>
                <c:pt idx="17">
                  <c:v>66.540000000000006</c:v>
                </c:pt>
                <c:pt idx="18">
                  <c:v>66.61</c:v>
                </c:pt>
                <c:pt idx="19">
                  <c:v>66.739999999999995</c:v>
                </c:pt>
                <c:pt idx="20">
                  <c:v>66.94</c:v>
                </c:pt>
                <c:pt idx="21">
                  <c:v>67.209999999999994</c:v>
                </c:pt>
                <c:pt idx="22">
                  <c:v>67.55</c:v>
                </c:pt>
                <c:pt idx="23">
                  <c:v>67.930000000000007</c:v>
                </c:pt>
                <c:pt idx="24">
                  <c:v>68.349999999999994</c:v>
                </c:pt>
                <c:pt idx="25">
                  <c:v>68.77</c:v>
                </c:pt>
                <c:pt idx="26">
                  <c:v>69.180000000000007</c:v>
                </c:pt>
                <c:pt idx="27">
                  <c:v>69.55</c:v>
                </c:pt>
                <c:pt idx="28">
                  <c:v>69.89</c:v>
                </c:pt>
                <c:pt idx="29">
                  <c:v>70.17</c:v>
                </c:pt>
                <c:pt idx="30">
                  <c:v>70.41</c:v>
                </c:pt>
                <c:pt idx="31">
                  <c:v>70.61</c:v>
                </c:pt>
                <c:pt idx="32">
                  <c:v>70.790000000000006</c:v>
                </c:pt>
                <c:pt idx="33">
                  <c:v>70.959999999999994</c:v>
                </c:pt>
                <c:pt idx="34">
                  <c:v>71.14</c:v>
                </c:pt>
                <c:pt idx="35">
                  <c:v>71.33</c:v>
                </c:pt>
              </c:numCache>
            </c:numRef>
          </c:val>
          <c:smooth val="0"/>
          <c:extLst xmlns:c16r2="http://schemas.microsoft.com/office/drawing/2015/06/chart">
            <c:ext xmlns:c16="http://schemas.microsoft.com/office/drawing/2014/chart" uri="{C3380CC4-5D6E-409C-BE32-E72D297353CC}">
              <c16:uniqueId val="{00000004-CB0F-43FD-818F-0CA514C96926}"/>
            </c:ext>
          </c:extLst>
        </c:ser>
        <c:ser>
          <c:idx val="5"/>
          <c:order val="5"/>
          <c:tx>
            <c:strRef>
              <c:f>'Life-exp'!$H$4</c:f>
              <c:strCache>
                <c:ptCount val="1"/>
                <c:pt idx="0">
                  <c:v>India</c:v>
                </c:pt>
              </c:strCache>
            </c:strRef>
          </c:tx>
          <c:spPr>
            <a:ln w="22225" cap="rnd">
              <a:solidFill>
                <a:schemeClr val="accent2">
                  <a:lumMod val="75000"/>
                </a:schemeClr>
              </a:solidFill>
              <a:round/>
            </a:ln>
            <a:effectLst/>
          </c:spPr>
          <c:marker>
            <c:symbol val="circle"/>
            <c:size val="5"/>
            <c:spPr>
              <a:solidFill>
                <a:schemeClr val="accent2">
                  <a:lumMod val="75000"/>
                </a:schemeClr>
              </a:solidFill>
              <a:ln w="9525">
                <a:solidFill>
                  <a:schemeClr val="accent2">
                    <a:lumMod val="75000"/>
                  </a:schemeClr>
                </a:solidFill>
              </a:ln>
              <a:effectLst/>
            </c:spPr>
          </c:marker>
          <c:cat>
            <c:strRef>
              <c:f>'Life-exp'!$B$47:$B$82</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'Life-exp'!$H$47:$H$82</c:f>
              <c:numCache>
                <c:formatCode>0.0</c:formatCode>
                <c:ptCount val="36"/>
                <c:pt idx="0">
                  <c:v>53.78</c:v>
                </c:pt>
                <c:pt idx="1">
                  <c:v>54.21</c:v>
                </c:pt>
                <c:pt idx="2">
                  <c:v>54.61</c:v>
                </c:pt>
                <c:pt idx="3">
                  <c:v>54.99</c:v>
                </c:pt>
                <c:pt idx="4">
                  <c:v>55.35</c:v>
                </c:pt>
                <c:pt idx="5">
                  <c:v>55.7</c:v>
                </c:pt>
                <c:pt idx="6">
                  <c:v>56.05</c:v>
                </c:pt>
                <c:pt idx="7">
                  <c:v>56.42</c:v>
                </c:pt>
                <c:pt idx="8">
                  <c:v>56.8</c:v>
                </c:pt>
                <c:pt idx="9">
                  <c:v>57.2</c:v>
                </c:pt>
                <c:pt idx="10">
                  <c:v>57.61</c:v>
                </c:pt>
                <c:pt idx="11">
                  <c:v>58.05</c:v>
                </c:pt>
                <c:pt idx="12">
                  <c:v>58.49</c:v>
                </c:pt>
                <c:pt idx="13">
                  <c:v>58.93</c:v>
                </c:pt>
                <c:pt idx="14">
                  <c:v>59.37</c:v>
                </c:pt>
                <c:pt idx="15">
                  <c:v>59.8</c:v>
                </c:pt>
                <c:pt idx="16">
                  <c:v>60.22</c:v>
                </c:pt>
                <c:pt idx="17">
                  <c:v>60.63</c:v>
                </c:pt>
                <c:pt idx="18">
                  <c:v>61.04</c:v>
                </c:pt>
                <c:pt idx="19">
                  <c:v>61.43</c:v>
                </c:pt>
                <c:pt idx="20">
                  <c:v>61.82</c:v>
                </c:pt>
                <c:pt idx="21">
                  <c:v>62.19</c:v>
                </c:pt>
                <c:pt idx="22">
                  <c:v>62.57</c:v>
                </c:pt>
                <c:pt idx="23">
                  <c:v>62.94</c:v>
                </c:pt>
                <c:pt idx="24">
                  <c:v>63.3</c:v>
                </c:pt>
                <c:pt idx="25">
                  <c:v>63.66</c:v>
                </c:pt>
                <c:pt idx="26">
                  <c:v>64.010000000000005</c:v>
                </c:pt>
                <c:pt idx="27">
                  <c:v>64.36</c:v>
                </c:pt>
                <c:pt idx="28">
                  <c:v>64.7</c:v>
                </c:pt>
                <c:pt idx="29">
                  <c:v>65.03</c:v>
                </c:pt>
                <c:pt idx="30">
                  <c:v>65.349999999999994</c:v>
                </c:pt>
                <c:pt idx="31">
                  <c:v>65.67</c:v>
                </c:pt>
                <c:pt idx="32">
                  <c:v>65.989999999999995</c:v>
                </c:pt>
                <c:pt idx="33">
                  <c:v>66.3</c:v>
                </c:pt>
                <c:pt idx="34">
                  <c:v>66.61</c:v>
                </c:pt>
                <c:pt idx="35">
                  <c:v>66.91</c:v>
                </c:pt>
              </c:numCache>
            </c:numRef>
          </c:val>
          <c:smooth val="0"/>
          <c:extLst xmlns:c16r2="http://schemas.microsoft.com/office/drawing/2015/06/chart">
            <c:ext xmlns:c16="http://schemas.microsoft.com/office/drawing/2014/chart" uri="{C3380CC4-5D6E-409C-BE32-E72D297353CC}">
              <c16:uniqueId val="{00000005-CB0F-43FD-818F-0CA514C96926}"/>
            </c:ext>
          </c:extLst>
        </c:ser>
        <c:ser>
          <c:idx val="6"/>
          <c:order val="6"/>
          <c:tx>
            <c:strRef>
              <c:f>'Life-exp'!$I$4</c:f>
              <c:strCache>
                <c:ptCount val="1"/>
                <c:pt idx="0">
                  <c:v>Japan</c:v>
                </c:pt>
              </c:strCache>
            </c:strRef>
          </c:tx>
          <c:spPr>
            <a:ln w="22225" cap="rnd">
              <a:solidFill>
                <a:srgbClr val="C00000"/>
              </a:solidFill>
              <a:prstDash val="dash"/>
              <a:round/>
            </a:ln>
            <a:effectLst/>
          </c:spPr>
          <c:marker>
            <c:symbol val="plus"/>
            <c:size val="5"/>
            <c:spPr>
              <a:noFill/>
              <a:ln w="9525">
                <a:solidFill>
                  <a:srgbClr val="C00000"/>
                </a:solidFill>
              </a:ln>
              <a:effectLst/>
            </c:spPr>
          </c:marker>
          <c:cat>
            <c:strRef>
              <c:f>'Life-exp'!$B$47:$B$82</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'Life-exp'!$I$47:$I$82</c:f>
              <c:numCache>
                <c:formatCode>0.0</c:formatCode>
                <c:ptCount val="36"/>
                <c:pt idx="0">
                  <c:v>73.56</c:v>
                </c:pt>
                <c:pt idx="1">
                  <c:v>73.790000000000006</c:v>
                </c:pt>
                <c:pt idx="2">
                  <c:v>74.239999999999995</c:v>
                </c:pt>
                <c:pt idx="3">
                  <c:v>74.22</c:v>
                </c:pt>
                <c:pt idx="4">
                  <c:v>74.58</c:v>
                </c:pt>
                <c:pt idx="5">
                  <c:v>74.87</c:v>
                </c:pt>
                <c:pt idx="6">
                  <c:v>75.25</c:v>
                </c:pt>
                <c:pt idx="7">
                  <c:v>75.63</c:v>
                </c:pt>
                <c:pt idx="8">
                  <c:v>75.569999999999993</c:v>
                </c:pt>
                <c:pt idx="9">
                  <c:v>75.94</c:v>
                </c:pt>
                <c:pt idx="10">
                  <c:v>75.91</c:v>
                </c:pt>
                <c:pt idx="11">
                  <c:v>76.13</c:v>
                </c:pt>
                <c:pt idx="12">
                  <c:v>76.11</c:v>
                </c:pt>
                <c:pt idx="13">
                  <c:v>76.239999999999995</c:v>
                </c:pt>
                <c:pt idx="14">
                  <c:v>76.569999999999993</c:v>
                </c:pt>
                <c:pt idx="15">
                  <c:v>76.39</c:v>
                </c:pt>
                <c:pt idx="16">
                  <c:v>77.010000000000005</c:v>
                </c:pt>
                <c:pt idx="17">
                  <c:v>77.19</c:v>
                </c:pt>
                <c:pt idx="18">
                  <c:v>77.16</c:v>
                </c:pt>
                <c:pt idx="19">
                  <c:v>77.400000000000006</c:v>
                </c:pt>
                <c:pt idx="20">
                  <c:v>77.72</c:v>
                </c:pt>
                <c:pt idx="21">
                  <c:v>78.099999999999994</c:v>
                </c:pt>
                <c:pt idx="22">
                  <c:v>78.099999999999994</c:v>
                </c:pt>
                <c:pt idx="23">
                  <c:v>78.36</c:v>
                </c:pt>
                <c:pt idx="24">
                  <c:v>78.64</c:v>
                </c:pt>
                <c:pt idx="25">
                  <c:v>78.53</c:v>
                </c:pt>
                <c:pt idx="26">
                  <c:v>79</c:v>
                </c:pt>
                <c:pt idx="27">
                  <c:v>79.19</c:v>
                </c:pt>
                <c:pt idx="28">
                  <c:v>79.290000000000006</c:v>
                </c:pt>
                <c:pt idx="29">
                  <c:v>79.59</c:v>
                </c:pt>
                <c:pt idx="30">
                  <c:v>79.55</c:v>
                </c:pt>
                <c:pt idx="31">
                  <c:v>79.44</c:v>
                </c:pt>
                <c:pt idx="32">
                  <c:v>79.94</c:v>
                </c:pt>
                <c:pt idx="33">
                  <c:v>80.209999999999994</c:v>
                </c:pt>
                <c:pt idx="34">
                  <c:v>80.5</c:v>
                </c:pt>
                <c:pt idx="35">
                  <c:v>80.790000000000006</c:v>
                </c:pt>
              </c:numCache>
            </c:numRef>
          </c:val>
          <c:smooth val="0"/>
          <c:extLst xmlns:c16r2="http://schemas.microsoft.com/office/drawing/2015/06/chart">
            <c:ext xmlns:c16="http://schemas.microsoft.com/office/drawing/2014/chart" uri="{C3380CC4-5D6E-409C-BE32-E72D297353CC}">
              <c16:uniqueId val="{00000006-CB0F-43FD-818F-0CA514C96926}"/>
            </c:ext>
          </c:extLst>
        </c:ser>
        <c:ser>
          <c:idx val="7"/>
          <c:order val="7"/>
          <c:tx>
            <c:strRef>
              <c:f>'Life-exp'!$J$4</c:f>
              <c:strCache>
                <c:ptCount val="1"/>
                <c:pt idx="0">
                  <c:v>Philippines</c:v>
                </c:pt>
              </c:strCache>
            </c:strRef>
          </c:tx>
          <c:spPr>
            <a:ln w="22225" cap="rnd">
              <a:solidFill>
                <a:srgbClr val="FFC000"/>
              </a:solidFill>
              <a:prstDash val="sysDot"/>
              <a:round/>
            </a:ln>
            <a:effectLst/>
          </c:spPr>
          <c:marker>
            <c:symbol val="circle"/>
            <c:size val="5"/>
            <c:spPr>
              <a:solidFill>
                <a:srgbClr val="FFC000"/>
              </a:solidFill>
              <a:ln w="9525">
                <a:solidFill>
                  <a:srgbClr val="FFC000"/>
                </a:solidFill>
              </a:ln>
              <a:effectLst/>
            </c:spPr>
          </c:marker>
          <c:cat>
            <c:strRef>
              <c:f>'Life-exp'!$B$47:$B$82</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'Life-exp'!$J$47:$J$82</c:f>
              <c:numCache>
                <c:formatCode>0.0</c:formatCode>
                <c:ptCount val="36"/>
                <c:pt idx="0">
                  <c:v>59.87</c:v>
                </c:pt>
                <c:pt idx="1">
                  <c:v>60.08</c:v>
                </c:pt>
                <c:pt idx="2">
                  <c:v>60.35</c:v>
                </c:pt>
                <c:pt idx="3">
                  <c:v>60.65</c:v>
                </c:pt>
                <c:pt idx="4">
                  <c:v>60.97</c:v>
                </c:pt>
                <c:pt idx="5">
                  <c:v>61.3</c:v>
                </c:pt>
                <c:pt idx="6">
                  <c:v>61.62</c:v>
                </c:pt>
                <c:pt idx="7">
                  <c:v>61.93</c:v>
                </c:pt>
                <c:pt idx="8">
                  <c:v>62.2</c:v>
                </c:pt>
                <c:pt idx="9">
                  <c:v>62.43</c:v>
                </c:pt>
                <c:pt idx="10">
                  <c:v>62.63</c:v>
                </c:pt>
                <c:pt idx="11">
                  <c:v>62.79</c:v>
                </c:pt>
                <c:pt idx="12">
                  <c:v>62.93</c:v>
                </c:pt>
                <c:pt idx="13">
                  <c:v>63.05</c:v>
                </c:pt>
                <c:pt idx="14">
                  <c:v>63.15</c:v>
                </c:pt>
                <c:pt idx="15">
                  <c:v>63.25</c:v>
                </c:pt>
                <c:pt idx="16">
                  <c:v>63.35</c:v>
                </c:pt>
                <c:pt idx="17">
                  <c:v>63.44</c:v>
                </c:pt>
                <c:pt idx="18">
                  <c:v>63.53</c:v>
                </c:pt>
                <c:pt idx="19">
                  <c:v>63.62</c:v>
                </c:pt>
                <c:pt idx="20">
                  <c:v>63.71</c:v>
                </c:pt>
                <c:pt idx="21">
                  <c:v>63.8</c:v>
                </c:pt>
                <c:pt idx="22">
                  <c:v>63.89</c:v>
                </c:pt>
                <c:pt idx="23">
                  <c:v>63.98</c:v>
                </c:pt>
                <c:pt idx="24">
                  <c:v>64.06</c:v>
                </c:pt>
                <c:pt idx="25">
                  <c:v>64.150000000000006</c:v>
                </c:pt>
                <c:pt idx="26">
                  <c:v>64.23</c:v>
                </c:pt>
                <c:pt idx="27">
                  <c:v>64.3</c:v>
                </c:pt>
                <c:pt idx="28">
                  <c:v>64.37</c:v>
                </c:pt>
                <c:pt idx="29">
                  <c:v>64.44</c:v>
                </c:pt>
                <c:pt idx="30">
                  <c:v>64.52</c:v>
                </c:pt>
                <c:pt idx="31">
                  <c:v>64.599999999999994</c:v>
                </c:pt>
                <c:pt idx="32">
                  <c:v>64.69</c:v>
                </c:pt>
                <c:pt idx="33">
                  <c:v>64.790000000000006</c:v>
                </c:pt>
                <c:pt idx="34">
                  <c:v>64.91</c:v>
                </c:pt>
                <c:pt idx="35">
                  <c:v>65.040000000000006</c:v>
                </c:pt>
              </c:numCache>
            </c:numRef>
          </c:val>
          <c:smooth val="0"/>
          <c:extLst xmlns:c16r2="http://schemas.microsoft.com/office/drawing/2015/06/chart">
            <c:ext xmlns:c16="http://schemas.microsoft.com/office/drawing/2014/chart" uri="{C3380CC4-5D6E-409C-BE32-E72D297353CC}">
              <c16:uniqueId val="{00000007-CB0F-43FD-818F-0CA514C96926}"/>
            </c:ext>
          </c:extLst>
        </c:ser>
        <c:ser>
          <c:idx val="8"/>
          <c:order val="8"/>
          <c:tx>
            <c:strRef>
              <c:f>'Life-exp'!$K$4</c:f>
              <c:strCache>
                <c:ptCount val="1"/>
                <c:pt idx="0">
                  <c:v>Singapore</c:v>
                </c:pt>
              </c:strCache>
            </c:strRef>
          </c:tx>
          <c:spPr>
            <a:ln w="22225" cap="rnd">
              <a:solidFill>
                <a:schemeClr val="accent2">
                  <a:lumMod val="50000"/>
                </a:schemeClr>
              </a:solidFill>
              <a:round/>
            </a:ln>
            <a:effectLst/>
          </c:spPr>
          <c:marker>
            <c:symbol val="triangle"/>
            <c:size val="5"/>
            <c:spPr>
              <a:solidFill>
                <a:schemeClr val="accent2">
                  <a:lumMod val="50000"/>
                </a:schemeClr>
              </a:solidFill>
              <a:ln w="9525">
                <a:solidFill>
                  <a:schemeClr val="accent2">
                    <a:lumMod val="50000"/>
                  </a:schemeClr>
                </a:solidFill>
              </a:ln>
              <a:effectLst/>
            </c:spPr>
          </c:marker>
          <c:cat>
            <c:strRef>
              <c:f>'Life-exp'!$B$47:$B$82</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'Life-exp'!$K$47:$K$82</c:f>
              <c:numCache>
                <c:formatCode>0.0</c:formatCode>
                <c:ptCount val="36"/>
                <c:pt idx="0">
                  <c:v>69.8</c:v>
                </c:pt>
                <c:pt idx="1">
                  <c:v>70.099999999999994</c:v>
                </c:pt>
                <c:pt idx="2">
                  <c:v>70.2</c:v>
                </c:pt>
                <c:pt idx="3">
                  <c:v>70.5</c:v>
                </c:pt>
                <c:pt idx="4">
                  <c:v>70.900000000000006</c:v>
                </c:pt>
                <c:pt idx="5">
                  <c:v>71.5</c:v>
                </c:pt>
                <c:pt idx="6">
                  <c:v>72.099999999999994</c:v>
                </c:pt>
                <c:pt idx="7">
                  <c:v>72.5</c:v>
                </c:pt>
                <c:pt idx="8">
                  <c:v>72.599999999999994</c:v>
                </c:pt>
                <c:pt idx="9">
                  <c:v>72.8</c:v>
                </c:pt>
                <c:pt idx="10">
                  <c:v>73.099999999999994</c:v>
                </c:pt>
                <c:pt idx="11">
                  <c:v>73.5</c:v>
                </c:pt>
                <c:pt idx="12">
                  <c:v>73.8</c:v>
                </c:pt>
                <c:pt idx="13">
                  <c:v>73.900000000000006</c:v>
                </c:pt>
                <c:pt idx="14">
                  <c:v>74.099999999999994</c:v>
                </c:pt>
                <c:pt idx="15">
                  <c:v>74.099999999999994</c:v>
                </c:pt>
                <c:pt idx="16">
                  <c:v>74.400000000000006</c:v>
                </c:pt>
                <c:pt idx="17">
                  <c:v>74.8</c:v>
                </c:pt>
                <c:pt idx="18">
                  <c:v>75.3</c:v>
                </c:pt>
                <c:pt idx="19">
                  <c:v>75.599999999999994</c:v>
                </c:pt>
                <c:pt idx="20">
                  <c:v>76</c:v>
                </c:pt>
                <c:pt idx="21">
                  <c:v>76.3</c:v>
                </c:pt>
                <c:pt idx="22">
                  <c:v>76.599999999999994</c:v>
                </c:pt>
                <c:pt idx="23">
                  <c:v>76.599999999999994</c:v>
                </c:pt>
                <c:pt idx="24">
                  <c:v>77.099999999999994</c:v>
                </c:pt>
                <c:pt idx="25">
                  <c:v>77.599999999999994</c:v>
                </c:pt>
                <c:pt idx="26">
                  <c:v>77.8</c:v>
                </c:pt>
                <c:pt idx="27">
                  <c:v>78.099999999999994</c:v>
                </c:pt>
                <c:pt idx="28">
                  <c:v>78.400000000000006</c:v>
                </c:pt>
                <c:pt idx="29">
                  <c:v>78.900000000000006</c:v>
                </c:pt>
                <c:pt idx="30">
                  <c:v>79.2</c:v>
                </c:pt>
                <c:pt idx="31">
                  <c:v>79.5</c:v>
                </c:pt>
                <c:pt idx="32">
                  <c:v>79.8</c:v>
                </c:pt>
                <c:pt idx="33">
                  <c:v>80.099999999999994</c:v>
                </c:pt>
                <c:pt idx="34">
                  <c:v>80.3</c:v>
                </c:pt>
                <c:pt idx="35">
                  <c:v>80.400000000000006</c:v>
                </c:pt>
              </c:numCache>
            </c:numRef>
          </c:val>
          <c:smooth val="0"/>
          <c:extLst xmlns:c16r2="http://schemas.microsoft.com/office/drawing/2015/06/chart">
            <c:ext xmlns:c16="http://schemas.microsoft.com/office/drawing/2014/chart" uri="{C3380CC4-5D6E-409C-BE32-E72D297353CC}">
              <c16:uniqueId val="{00000008-CB0F-43FD-818F-0CA514C96926}"/>
            </c:ext>
          </c:extLst>
        </c:ser>
        <c:ser>
          <c:idx val="9"/>
          <c:order val="9"/>
          <c:tx>
            <c:strRef>
              <c:f>'Life-exp'!$L$4</c:f>
              <c:strCache>
                <c:ptCount val="1"/>
                <c:pt idx="0">
                  <c:v>Viet Nam</c:v>
                </c:pt>
              </c:strCache>
            </c:strRef>
          </c:tx>
          <c:spPr>
            <a:ln w="22225" cap="rnd">
              <a:solidFill>
                <a:srgbClr val="7030A0"/>
              </a:solidFill>
              <a:round/>
            </a:ln>
            <a:effectLst/>
          </c:spPr>
          <c:marker>
            <c:symbol val="plus"/>
            <c:size val="5"/>
            <c:spPr>
              <a:noFill/>
              <a:ln w="9525">
                <a:solidFill>
                  <a:srgbClr val="7030A0"/>
                </a:solidFill>
              </a:ln>
              <a:effectLst/>
            </c:spPr>
          </c:marker>
          <c:cat>
            <c:strRef>
              <c:f>'Life-exp'!$B$47:$B$82</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'Life-exp'!$L$47:$L$82</c:f>
              <c:numCache>
                <c:formatCode>0.0</c:formatCode>
                <c:ptCount val="36"/>
                <c:pt idx="0">
                  <c:v>63.12</c:v>
                </c:pt>
                <c:pt idx="1">
                  <c:v>63.53</c:v>
                </c:pt>
                <c:pt idx="2">
                  <c:v>63.79</c:v>
                </c:pt>
                <c:pt idx="3">
                  <c:v>64.02</c:v>
                </c:pt>
                <c:pt idx="4">
                  <c:v>64.27</c:v>
                </c:pt>
                <c:pt idx="5">
                  <c:v>64.55</c:v>
                </c:pt>
                <c:pt idx="6">
                  <c:v>64.86</c:v>
                </c:pt>
                <c:pt idx="7">
                  <c:v>65.17</c:v>
                </c:pt>
                <c:pt idx="8">
                  <c:v>65.459999999999994</c:v>
                </c:pt>
                <c:pt idx="9">
                  <c:v>65.73</c:v>
                </c:pt>
                <c:pt idx="10">
                  <c:v>65.989999999999995</c:v>
                </c:pt>
                <c:pt idx="11">
                  <c:v>66.23</c:v>
                </c:pt>
                <c:pt idx="12">
                  <c:v>66.47</c:v>
                </c:pt>
                <c:pt idx="13">
                  <c:v>66.72</c:v>
                </c:pt>
                <c:pt idx="14">
                  <c:v>66.97</c:v>
                </c:pt>
                <c:pt idx="15">
                  <c:v>67.22</c:v>
                </c:pt>
                <c:pt idx="16">
                  <c:v>67.47</c:v>
                </c:pt>
                <c:pt idx="17">
                  <c:v>67.72</c:v>
                </c:pt>
                <c:pt idx="18">
                  <c:v>67.97</c:v>
                </c:pt>
                <c:pt idx="19">
                  <c:v>68.2</c:v>
                </c:pt>
                <c:pt idx="20">
                  <c:v>68.41</c:v>
                </c:pt>
                <c:pt idx="21">
                  <c:v>68.61</c:v>
                </c:pt>
                <c:pt idx="22">
                  <c:v>68.8</c:v>
                </c:pt>
                <c:pt idx="23">
                  <c:v>68.97</c:v>
                </c:pt>
                <c:pt idx="24">
                  <c:v>69.14</c:v>
                </c:pt>
                <c:pt idx="25">
                  <c:v>69.3</c:v>
                </c:pt>
                <c:pt idx="26">
                  <c:v>69.47</c:v>
                </c:pt>
                <c:pt idx="27">
                  <c:v>69.64</c:v>
                </c:pt>
                <c:pt idx="28">
                  <c:v>69.819999999999993</c:v>
                </c:pt>
                <c:pt idx="29">
                  <c:v>70.010000000000005</c:v>
                </c:pt>
                <c:pt idx="30">
                  <c:v>70.209999999999994</c:v>
                </c:pt>
                <c:pt idx="31">
                  <c:v>70.41</c:v>
                </c:pt>
                <c:pt idx="32">
                  <c:v>70.62</c:v>
                </c:pt>
                <c:pt idx="33">
                  <c:v>70.819999999999993</c:v>
                </c:pt>
                <c:pt idx="34">
                  <c:v>71.010000000000005</c:v>
                </c:pt>
                <c:pt idx="35">
                  <c:v>71.209999999999994</c:v>
                </c:pt>
              </c:numCache>
            </c:numRef>
          </c:val>
          <c:smooth val="0"/>
          <c:extLst xmlns:c16r2="http://schemas.microsoft.com/office/drawing/2015/06/chart">
            <c:ext xmlns:c16="http://schemas.microsoft.com/office/drawing/2014/chart" uri="{C3380CC4-5D6E-409C-BE32-E72D297353CC}">
              <c16:uniqueId val="{00000009-CB0F-43FD-818F-0CA514C96926}"/>
            </c:ext>
          </c:extLst>
        </c:ser>
        <c:dLbls>
          <c:showLegendKey val="0"/>
          <c:showVal val="0"/>
          <c:showCatName val="0"/>
          <c:showSerName val="0"/>
          <c:showPercent val="0"/>
          <c:showBubbleSize val="0"/>
        </c:dLbls>
        <c:smooth val="0"/>
        <c:axId val="289823504"/>
        <c:axId val="289823896"/>
      </c:lineChart>
      <c:catAx>
        <c:axId val="289823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89823896"/>
        <c:crosses val="autoZero"/>
        <c:auto val="1"/>
        <c:lblAlgn val="ctr"/>
        <c:lblOffset val="100"/>
        <c:tickLblSkip val="5"/>
        <c:noMultiLvlLbl val="0"/>
      </c:catAx>
      <c:valAx>
        <c:axId val="289823896"/>
        <c:scaling>
          <c:orientation val="minMax"/>
          <c:min val="5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Years</a:t>
                </a:r>
              </a:p>
            </c:rich>
          </c:tx>
          <c:layout>
            <c:manualLayout>
              <c:xMode val="edge"/>
              <c:yMode val="edge"/>
              <c:x val="2.0481310803891449E-2"/>
              <c:y val="4.2968287220978112E-2"/>
            </c:manualLayout>
          </c:layout>
          <c:overlay val="0"/>
          <c:spPr>
            <a:noFill/>
            <a:ln>
              <a:noFill/>
            </a:ln>
            <a:effectLst/>
          </c:spPr>
          <c:txPr>
            <a:bodyPr rot="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89823504"/>
        <c:crosses val="autoZero"/>
        <c:crossBetween val="between"/>
      </c:valAx>
      <c:spPr>
        <a:noFill/>
        <a:ln>
          <a:noFill/>
        </a:ln>
        <a:effectLst/>
      </c:spPr>
    </c:plotArea>
    <c:legend>
      <c:legendPos val="b"/>
      <c:layout>
        <c:manualLayout>
          <c:xMode val="edge"/>
          <c:yMode val="edge"/>
          <c:x val="2.5773827974847206E-2"/>
          <c:y val="0.85320956440078011"/>
          <c:w val="0.91073535236992753"/>
          <c:h val="0.1284418117460087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9404187379803332E-2"/>
          <c:y val="0.11342507645259939"/>
          <c:w val="0.91806637073591613"/>
          <c:h val="0.62423968792891715"/>
        </c:manualLayout>
      </c:layout>
      <c:lineChart>
        <c:grouping val="standard"/>
        <c:varyColors val="0"/>
        <c:ser>
          <c:idx val="0"/>
          <c:order val="0"/>
          <c:tx>
            <c:strRef>
              <c:f>'Life-exp'!$C$4</c:f>
              <c:strCache>
                <c:ptCount val="1"/>
                <c:pt idx="0">
                  <c:v>People's Rep. of China</c:v>
                </c:pt>
              </c:strCache>
            </c:strRef>
          </c:tx>
          <c:spPr>
            <a:ln w="22225" cap="rnd">
              <a:solidFill>
                <a:srgbClr val="FF0000"/>
              </a:solidFill>
              <a:round/>
            </a:ln>
            <a:effectLst/>
          </c:spPr>
          <c:marker>
            <c:symbol val="none"/>
          </c:marker>
          <c:cat>
            <c:strRef>
              <c:f>'Life-exp'!$B$90:$B$125</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'Life-exp'!$C$90:$C$125</c:f>
              <c:numCache>
                <c:formatCode>0.0</c:formatCode>
                <c:ptCount val="36"/>
                <c:pt idx="0">
                  <c:v>68.010000000000005</c:v>
                </c:pt>
                <c:pt idx="1">
                  <c:v>68.459999999999994</c:v>
                </c:pt>
                <c:pt idx="2">
                  <c:v>68.849999999999994</c:v>
                </c:pt>
                <c:pt idx="3">
                  <c:v>69.19</c:v>
                </c:pt>
                <c:pt idx="4">
                  <c:v>69.489999999999995</c:v>
                </c:pt>
                <c:pt idx="5">
                  <c:v>69.75</c:v>
                </c:pt>
                <c:pt idx="6">
                  <c:v>69.98</c:v>
                </c:pt>
                <c:pt idx="7">
                  <c:v>70.180000000000007</c:v>
                </c:pt>
                <c:pt idx="8">
                  <c:v>70.37</c:v>
                </c:pt>
                <c:pt idx="9">
                  <c:v>70.55</c:v>
                </c:pt>
                <c:pt idx="10">
                  <c:v>70.73</c:v>
                </c:pt>
                <c:pt idx="11">
                  <c:v>70.92</c:v>
                </c:pt>
                <c:pt idx="12">
                  <c:v>71.12</c:v>
                </c:pt>
                <c:pt idx="13">
                  <c:v>71.33</c:v>
                </c:pt>
                <c:pt idx="14">
                  <c:v>71.55</c:v>
                </c:pt>
                <c:pt idx="15">
                  <c:v>71.8</c:v>
                </c:pt>
                <c:pt idx="16">
                  <c:v>72.08</c:v>
                </c:pt>
                <c:pt idx="17">
                  <c:v>72.38</c:v>
                </c:pt>
                <c:pt idx="18">
                  <c:v>72.72</c:v>
                </c:pt>
                <c:pt idx="19">
                  <c:v>73.08</c:v>
                </c:pt>
                <c:pt idx="20">
                  <c:v>73.45</c:v>
                </c:pt>
                <c:pt idx="21">
                  <c:v>73.84</c:v>
                </c:pt>
                <c:pt idx="22">
                  <c:v>74.239999999999995</c:v>
                </c:pt>
                <c:pt idx="23">
                  <c:v>74.62</c:v>
                </c:pt>
                <c:pt idx="24">
                  <c:v>75</c:v>
                </c:pt>
                <c:pt idx="25">
                  <c:v>75.34</c:v>
                </c:pt>
                <c:pt idx="26">
                  <c:v>75.66</c:v>
                </c:pt>
                <c:pt idx="27">
                  <c:v>75.94</c:v>
                </c:pt>
                <c:pt idx="28">
                  <c:v>76.19</c:v>
                </c:pt>
                <c:pt idx="29">
                  <c:v>76.41</c:v>
                </c:pt>
                <c:pt idx="30">
                  <c:v>76.61</c:v>
                </c:pt>
                <c:pt idx="31">
                  <c:v>76.790000000000006</c:v>
                </c:pt>
                <c:pt idx="32">
                  <c:v>76.97</c:v>
                </c:pt>
                <c:pt idx="33">
                  <c:v>77.150000000000006</c:v>
                </c:pt>
                <c:pt idx="34">
                  <c:v>77.349999999999994</c:v>
                </c:pt>
                <c:pt idx="35">
                  <c:v>77.55</c:v>
                </c:pt>
              </c:numCache>
            </c:numRef>
          </c:val>
          <c:smooth val="0"/>
          <c:extLst xmlns:c16r2="http://schemas.microsoft.com/office/drawing/2015/06/chart">
            <c:ext xmlns:c16="http://schemas.microsoft.com/office/drawing/2014/chart" uri="{C3380CC4-5D6E-409C-BE32-E72D297353CC}">
              <c16:uniqueId val="{00000000-FF11-44B3-92DA-FE765D37AF87}"/>
            </c:ext>
          </c:extLst>
        </c:ser>
        <c:ser>
          <c:idx val="1"/>
          <c:order val="1"/>
          <c:tx>
            <c:strRef>
              <c:f>'Life-exp'!$D$4</c:f>
              <c:strCache>
                <c:ptCount val="1"/>
                <c:pt idx="0">
                  <c:v>Indonesia</c:v>
                </c:pt>
              </c:strCache>
            </c:strRef>
          </c:tx>
          <c:spPr>
            <a:ln w="22225" cap="rnd">
              <a:solidFill>
                <a:schemeClr val="accent6">
                  <a:lumMod val="60000"/>
                  <a:lumOff val="40000"/>
                </a:schemeClr>
              </a:solidFill>
              <a:round/>
            </a:ln>
            <a:effectLst/>
          </c:spPr>
          <c:marker>
            <c:symbol val="none"/>
          </c:marker>
          <c:cat>
            <c:strRef>
              <c:f>'Life-exp'!$B$90:$B$125</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'Life-exp'!$D$90:$D$125</c:f>
              <c:numCache>
                <c:formatCode>0.0</c:formatCode>
                <c:ptCount val="36"/>
                <c:pt idx="0">
                  <c:v>60.79</c:v>
                </c:pt>
                <c:pt idx="1">
                  <c:v>61.22</c:v>
                </c:pt>
                <c:pt idx="2">
                  <c:v>61.64</c:v>
                </c:pt>
                <c:pt idx="3">
                  <c:v>62.04</c:v>
                </c:pt>
                <c:pt idx="4">
                  <c:v>62.44</c:v>
                </c:pt>
                <c:pt idx="5">
                  <c:v>62.82</c:v>
                </c:pt>
                <c:pt idx="6">
                  <c:v>63.21</c:v>
                </c:pt>
                <c:pt idx="7">
                  <c:v>63.59</c:v>
                </c:pt>
                <c:pt idx="8">
                  <c:v>63.97</c:v>
                </c:pt>
                <c:pt idx="9">
                  <c:v>64.349999999999994</c:v>
                </c:pt>
                <c:pt idx="10">
                  <c:v>64.73</c:v>
                </c:pt>
                <c:pt idx="11">
                  <c:v>65.12</c:v>
                </c:pt>
                <c:pt idx="12">
                  <c:v>65.5</c:v>
                </c:pt>
                <c:pt idx="13">
                  <c:v>65.87</c:v>
                </c:pt>
                <c:pt idx="14">
                  <c:v>66.23</c:v>
                </c:pt>
                <c:pt idx="15">
                  <c:v>66.58</c:v>
                </c:pt>
                <c:pt idx="16">
                  <c:v>66.91</c:v>
                </c:pt>
                <c:pt idx="17">
                  <c:v>67.209999999999994</c:v>
                </c:pt>
                <c:pt idx="18">
                  <c:v>67.489999999999995</c:v>
                </c:pt>
                <c:pt idx="19">
                  <c:v>67.75</c:v>
                </c:pt>
                <c:pt idx="20">
                  <c:v>68</c:v>
                </c:pt>
                <c:pt idx="21">
                  <c:v>68.23</c:v>
                </c:pt>
                <c:pt idx="22">
                  <c:v>68.47</c:v>
                </c:pt>
                <c:pt idx="23">
                  <c:v>68.709999999999994</c:v>
                </c:pt>
                <c:pt idx="24">
                  <c:v>68.95</c:v>
                </c:pt>
                <c:pt idx="25">
                  <c:v>69.2</c:v>
                </c:pt>
                <c:pt idx="26">
                  <c:v>69.45</c:v>
                </c:pt>
                <c:pt idx="27">
                  <c:v>69.680000000000007</c:v>
                </c:pt>
                <c:pt idx="28">
                  <c:v>69.900000000000006</c:v>
                </c:pt>
                <c:pt idx="29">
                  <c:v>70.09</c:v>
                </c:pt>
                <c:pt idx="30">
                  <c:v>70.28</c:v>
                </c:pt>
                <c:pt idx="31">
                  <c:v>70.459999999999994</c:v>
                </c:pt>
                <c:pt idx="32">
                  <c:v>70.64</c:v>
                </c:pt>
                <c:pt idx="33">
                  <c:v>70.819999999999993</c:v>
                </c:pt>
                <c:pt idx="34">
                  <c:v>71.010000000000005</c:v>
                </c:pt>
                <c:pt idx="35">
                  <c:v>71.209999999999994</c:v>
                </c:pt>
              </c:numCache>
            </c:numRef>
          </c:val>
          <c:smooth val="0"/>
          <c:extLst xmlns:c16r2="http://schemas.microsoft.com/office/drawing/2015/06/chart">
            <c:ext xmlns:c16="http://schemas.microsoft.com/office/drawing/2014/chart" uri="{C3380CC4-5D6E-409C-BE32-E72D297353CC}">
              <c16:uniqueId val="{00000001-FF11-44B3-92DA-FE765D37AF87}"/>
            </c:ext>
          </c:extLst>
        </c:ser>
        <c:ser>
          <c:idx val="2"/>
          <c:order val="2"/>
          <c:tx>
            <c:strRef>
              <c:f>'Life-exp'!$E$4</c:f>
              <c:strCache>
                <c:ptCount val="1"/>
                <c:pt idx="0">
                  <c:v>Malaysia</c:v>
                </c:pt>
              </c:strCache>
            </c:strRef>
          </c:tx>
          <c:spPr>
            <a:ln w="22225" cap="rnd">
              <a:solidFill>
                <a:srgbClr val="00B0F0"/>
              </a:solidFill>
              <a:prstDash val="dash"/>
              <a:round/>
            </a:ln>
            <a:effectLst/>
          </c:spPr>
          <c:marker>
            <c:symbol val="none"/>
          </c:marker>
          <c:cat>
            <c:strRef>
              <c:f>'Life-exp'!$B$90:$B$125</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'Life-exp'!$E$90:$E$125</c:f>
              <c:numCache>
                <c:formatCode>0.0</c:formatCode>
                <c:ptCount val="36"/>
                <c:pt idx="0">
                  <c:v>69.63</c:v>
                </c:pt>
                <c:pt idx="1">
                  <c:v>69.97</c:v>
                </c:pt>
                <c:pt idx="2">
                  <c:v>70.3</c:v>
                </c:pt>
                <c:pt idx="3">
                  <c:v>70.62</c:v>
                </c:pt>
                <c:pt idx="4">
                  <c:v>70.930000000000007</c:v>
                </c:pt>
                <c:pt idx="5">
                  <c:v>71.23</c:v>
                </c:pt>
                <c:pt idx="6">
                  <c:v>71.53</c:v>
                </c:pt>
                <c:pt idx="7">
                  <c:v>71.819999999999993</c:v>
                </c:pt>
                <c:pt idx="8">
                  <c:v>72.09</c:v>
                </c:pt>
                <c:pt idx="9">
                  <c:v>72.36</c:v>
                </c:pt>
                <c:pt idx="10">
                  <c:v>72.63</c:v>
                </c:pt>
                <c:pt idx="11">
                  <c:v>72.88</c:v>
                </c:pt>
                <c:pt idx="12">
                  <c:v>73.13</c:v>
                </c:pt>
                <c:pt idx="13">
                  <c:v>73.38</c:v>
                </c:pt>
                <c:pt idx="14">
                  <c:v>73.62</c:v>
                </c:pt>
                <c:pt idx="15">
                  <c:v>73.849999999999994</c:v>
                </c:pt>
                <c:pt idx="16">
                  <c:v>74.08</c:v>
                </c:pt>
                <c:pt idx="17">
                  <c:v>74.31</c:v>
                </c:pt>
                <c:pt idx="18">
                  <c:v>74.53</c:v>
                </c:pt>
                <c:pt idx="19">
                  <c:v>74.75</c:v>
                </c:pt>
                <c:pt idx="20">
                  <c:v>74.959999999999994</c:v>
                </c:pt>
                <c:pt idx="21">
                  <c:v>75.150000000000006</c:v>
                </c:pt>
                <c:pt idx="22">
                  <c:v>75.33</c:v>
                </c:pt>
                <c:pt idx="23">
                  <c:v>75.5</c:v>
                </c:pt>
                <c:pt idx="24">
                  <c:v>75.66</c:v>
                </c:pt>
                <c:pt idx="25">
                  <c:v>75.8</c:v>
                </c:pt>
                <c:pt idx="26">
                  <c:v>75.94</c:v>
                </c:pt>
                <c:pt idx="27">
                  <c:v>76.08</c:v>
                </c:pt>
                <c:pt idx="28">
                  <c:v>76.209999999999994</c:v>
                </c:pt>
                <c:pt idx="29">
                  <c:v>76.349999999999994</c:v>
                </c:pt>
                <c:pt idx="30">
                  <c:v>76.5</c:v>
                </c:pt>
                <c:pt idx="31">
                  <c:v>76.650000000000006</c:v>
                </c:pt>
                <c:pt idx="32">
                  <c:v>76.8</c:v>
                </c:pt>
                <c:pt idx="33">
                  <c:v>76.959999999999994</c:v>
                </c:pt>
                <c:pt idx="34">
                  <c:v>77.12</c:v>
                </c:pt>
                <c:pt idx="35">
                  <c:v>77.28</c:v>
                </c:pt>
              </c:numCache>
            </c:numRef>
          </c:val>
          <c:smooth val="0"/>
          <c:extLst xmlns:c16r2="http://schemas.microsoft.com/office/drawing/2015/06/chart">
            <c:ext xmlns:c16="http://schemas.microsoft.com/office/drawing/2014/chart" uri="{C3380CC4-5D6E-409C-BE32-E72D297353CC}">
              <c16:uniqueId val="{00000002-FF11-44B3-92DA-FE765D37AF87}"/>
            </c:ext>
          </c:extLst>
        </c:ser>
        <c:ser>
          <c:idx val="3"/>
          <c:order val="3"/>
          <c:tx>
            <c:strRef>
              <c:f>'Life-exp'!$F$4</c:f>
              <c:strCache>
                <c:ptCount val="1"/>
                <c:pt idx="0">
                  <c:v>Rep. of Korea</c:v>
                </c:pt>
              </c:strCache>
            </c:strRef>
          </c:tx>
          <c:spPr>
            <a:ln w="22225" cap="rnd">
              <a:solidFill>
                <a:schemeClr val="accent5">
                  <a:lumMod val="50000"/>
                </a:schemeClr>
              </a:solidFill>
              <a:round/>
            </a:ln>
            <a:effectLst/>
          </c:spPr>
          <c:marker>
            <c:symbol val="square"/>
            <c:size val="5"/>
            <c:spPr>
              <a:solidFill>
                <a:schemeClr val="accent5">
                  <a:lumMod val="50000"/>
                </a:schemeClr>
              </a:solidFill>
              <a:ln w="9525">
                <a:solidFill>
                  <a:schemeClr val="accent5">
                    <a:lumMod val="50000"/>
                  </a:schemeClr>
                </a:solidFill>
              </a:ln>
              <a:effectLst/>
            </c:spPr>
          </c:marker>
          <c:cat>
            <c:strRef>
              <c:f>'Life-exp'!$B$90:$B$125</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'Life-exp'!$F$90:$F$125</c:f>
              <c:numCache>
                <c:formatCode>0.0</c:formatCode>
                <c:ptCount val="36"/>
                <c:pt idx="0">
                  <c:v>70.040000000000006</c:v>
                </c:pt>
                <c:pt idx="1">
                  <c:v>70.540000000000006</c:v>
                </c:pt>
                <c:pt idx="2">
                  <c:v>71.02</c:v>
                </c:pt>
                <c:pt idx="3">
                  <c:v>71.47</c:v>
                </c:pt>
                <c:pt idx="4">
                  <c:v>72.17</c:v>
                </c:pt>
                <c:pt idx="5">
                  <c:v>72.819999999999993</c:v>
                </c:pt>
                <c:pt idx="6">
                  <c:v>73.44</c:v>
                </c:pt>
                <c:pt idx="7">
                  <c:v>74.040000000000006</c:v>
                </c:pt>
                <c:pt idx="8">
                  <c:v>74.569999999999993</c:v>
                </c:pt>
                <c:pt idx="9">
                  <c:v>75.08</c:v>
                </c:pt>
                <c:pt idx="10">
                  <c:v>75.510000000000005</c:v>
                </c:pt>
                <c:pt idx="11">
                  <c:v>75.92</c:v>
                </c:pt>
                <c:pt idx="12">
                  <c:v>76.38</c:v>
                </c:pt>
                <c:pt idx="13">
                  <c:v>76.8</c:v>
                </c:pt>
                <c:pt idx="14">
                  <c:v>77.11</c:v>
                </c:pt>
                <c:pt idx="15">
                  <c:v>77.41</c:v>
                </c:pt>
                <c:pt idx="16">
                  <c:v>77.77</c:v>
                </c:pt>
                <c:pt idx="17">
                  <c:v>78.12</c:v>
                </c:pt>
                <c:pt idx="18">
                  <c:v>78.45</c:v>
                </c:pt>
                <c:pt idx="19">
                  <c:v>79.22</c:v>
                </c:pt>
                <c:pt idx="20">
                  <c:v>79.599999999999994</c:v>
                </c:pt>
                <c:pt idx="21">
                  <c:v>80.040000000000006</c:v>
                </c:pt>
                <c:pt idx="22">
                  <c:v>80.45</c:v>
                </c:pt>
                <c:pt idx="23">
                  <c:v>80.81</c:v>
                </c:pt>
                <c:pt idx="24">
                  <c:v>81.349999999999994</c:v>
                </c:pt>
                <c:pt idx="25">
                  <c:v>81.89</c:v>
                </c:pt>
                <c:pt idx="26">
                  <c:v>82.36</c:v>
                </c:pt>
                <c:pt idx="27">
                  <c:v>82.73</c:v>
                </c:pt>
                <c:pt idx="28">
                  <c:v>83.29</c:v>
                </c:pt>
                <c:pt idx="29">
                  <c:v>83.77</c:v>
                </c:pt>
                <c:pt idx="30">
                  <c:v>84.07</c:v>
                </c:pt>
                <c:pt idx="31">
                  <c:v>84.45</c:v>
                </c:pt>
                <c:pt idx="32">
                  <c:v>84.64</c:v>
                </c:pt>
                <c:pt idx="33">
                  <c:v>85.06</c:v>
                </c:pt>
                <c:pt idx="34">
                  <c:v>85.48</c:v>
                </c:pt>
                <c:pt idx="35">
                  <c:v>85.48</c:v>
                </c:pt>
              </c:numCache>
            </c:numRef>
          </c:val>
          <c:smooth val="0"/>
          <c:extLst xmlns:c16r2="http://schemas.microsoft.com/office/drawing/2015/06/chart">
            <c:ext xmlns:c16="http://schemas.microsoft.com/office/drawing/2014/chart" uri="{C3380CC4-5D6E-409C-BE32-E72D297353CC}">
              <c16:uniqueId val="{00000003-FF11-44B3-92DA-FE765D37AF87}"/>
            </c:ext>
          </c:extLst>
        </c:ser>
        <c:ser>
          <c:idx val="4"/>
          <c:order val="4"/>
          <c:tx>
            <c:strRef>
              <c:f>'Life-exp'!$G$4</c:f>
              <c:strCache>
                <c:ptCount val="1"/>
                <c:pt idx="0">
                  <c:v>Thailand</c:v>
                </c:pt>
              </c:strCache>
            </c:strRef>
          </c:tx>
          <c:spPr>
            <a:ln w="22225" cap="rnd">
              <a:solidFill>
                <a:schemeClr val="accent6">
                  <a:lumMod val="75000"/>
                </a:schemeClr>
              </a:solidFill>
              <a:round/>
            </a:ln>
            <a:effectLst/>
          </c:spPr>
          <c:marker>
            <c:symbol val="x"/>
            <c:size val="5"/>
            <c:spPr>
              <a:noFill/>
              <a:ln w="9525">
                <a:solidFill>
                  <a:schemeClr val="accent6">
                    <a:lumMod val="75000"/>
                  </a:schemeClr>
                </a:solidFill>
              </a:ln>
              <a:effectLst/>
            </c:spPr>
          </c:marker>
          <c:cat>
            <c:strRef>
              <c:f>'Life-exp'!$B$90:$B$125</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'Life-exp'!$G$90:$G$125</c:f>
              <c:numCache>
                <c:formatCode>0.0</c:formatCode>
                <c:ptCount val="36"/>
                <c:pt idx="0">
                  <c:v>67.489999999999995</c:v>
                </c:pt>
                <c:pt idx="1">
                  <c:v>68.08</c:v>
                </c:pt>
                <c:pt idx="2">
                  <c:v>68.72</c:v>
                </c:pt>
                <c:pt idx="3">
                  <c:v>69.42</c:v>
                </c:pt>
                <c:pt idx="4">
                  <c:v>70.17</c:v>
                </c:pt>
                <c:pt idx="5">
                  <c:v>70.92</c:v>
                </c:pt>
                <c:pt idx="6">
                  <c:v>71.63</c:v>
                </c:pt>
                <c:pt idx="7">
                  <c:v>72.260000000000005</c:v>
                </c:pt>
                <c:pt idx="8">
                  <c:v>72.77</c:v>
                </c:pt>
                <c:pt idx="9">
                  <c:v>73.16</c:v>
                </c:pt>
                <c:pt idx="10">
                  <c:v>73.44</c:v>
                </c:pt>
                <c:pt idx="11">
                  <c:v>73.62</c:v>
                </c:pt>
                <c:pt idx="12">
                  <c:v>73.739999999999995</c:v>
                </c:pt>
                <c:pt idx="13">
                  <c:v>73.83</c:v>
                </c:pt>
                <c:pt idx="14">
                  <c:v>73.92</c:v>
                </c:pt>
                <c:pt idx="15">
                  <c:v>74.02</c:v>
                </c:pt>
                <c:pt idx="16">
                  <c:v>74.12</c:v>
                </c:pt>
                <c:pt idx="17">
                  <c:v>74.209999999999994</c:v>
                </c:pt>
                <c:pt idx="18">
                  <c:v>74.31</c:v>
                </c:pt>
                <c:pt idx="19">
                  <c:v>74.400000000000006</c:v>
                </c:pt>
                <c:pt idx="20">
                  <c:v>74.52</c:v>
                </c:pt>
                <c:pt idx="21">
                  <c:v>74.67</c:v>
                </c:pt>
                <c:pt idx="22">
                  <c:v>74.87</c:v>
                </c:pt>
                <c:pt idx="23">
                  <c:v>75.11</c:v>
                </c:pt>
                <c:pt idx="24">
                  <c:v>75.400000000000006</c:v>
                </c:pt>
                <c:pt idx="25">
                  <c:v>75.72</c:v>
                </c:pt>
                <c:pt idx="26">
                  <c:v>76.040000000000006</c:v>
                </c:pt>
                <c:pt idx="27">
                  <c:v>76.36</c:v>
                </c:pt>
                <c:pt idx="28">
                  <c:v>76.66</c:v>
                </c:pt>
                <c:pt idx="29">
                  <c:v>76.92</c:v>
                </c:pt>
                <c:pt idx="30">
                  <c:v>77.14</c:v>
                </c:pt>
                <c:pt idx="31">
                  <c:v>77.34</c:v>
                </c:pt>
                <c:pt idx="32">
                  <c:v>77.52</c:v>
                </c:pt>
                <c:pt idx="33">
                  <c:v>77.69</c:v>
                </c:pt>
                <c:pt idx="34">
                  <c:v>77.87</c:v>
                </c:pt>
                <c:pt idx="35">
                  <c:v>78.040000000000006</c:v>
                </c:pt>
              </c:numCache>
            </c:numRef>
          </c:val>
          <c:smooth val="0"/>
          <c:extLst xmlns:c16r2="http://schemas.microsoft.com/office/drawing/2015/06/chart">
            <c:ext xmlns:c16="http://schemas.microsoft.com/office/drawing/2014/chart" uri="{C3380CC4-5D6E-409C-BE32-E72D297353CC}">
              <c16:uniqueId val="{00000004-FF11-44B3-92DA-FE765D37AF87}"/>
            </c:ext>
          </c:extLst>
        </c:ser>
        <c:ser>
          <c:idx val="5"/>
          <c:order val="5"/>
          <c:tx>
            <c:strRef>
              <c:f>'Life-exp'!$H$4</c:f>
              <c:strCache>
                <c:ptCount val="1"/>
                <c:pt idx="0">
                  <c:v>India</c:v>
                </c:pt>
              </c:strCache>
            </c:strRef>
          </c:tx>
          <c:spPr>
            <a:ln w="22225" cap="rnd">
              <a:solidFill>
                <a:schemeClr val="accent2">
                  <a:lumMod val="75000"/>
                </a:schemeClr>
              </a:solidFill>
              <a:round/>
            </a:ln>
            <a:effectLst/>
          </c:spPr>
          <c:marker>
            <c:symbol val="circle"/>
            <c:size val="5"/>
            <c:spPr>
              <a:solidFill>
                <a:schemeClr val="accent2">
                  <a:lumMod val="75000"/>
                </a:schemeClr>
              </a:solidFill>
              <a:ln w="9525">
                <a:solidFill>
                  <a:schemeClr val="accent2">
                    <a:lumMod val="75000"/>
                  </a:schemeClr>
                </a:solidFill>
              </a:ln>
              <a:effectLst/>
            </c:spPr>
          </c:marker>
          <c:cat>
            <c:strRef>
              <c:f>'Life-exp'!$B$90:$B$125</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'Life-exp'!$H$90:$H$125</c:f>
              <c:numCache>
                <c:formatCode>0.0</c:formatCode>
                <c:ptCount val="36"/>
                <c:pt idx="0">
                  <c:v>53.97</c:v>
                </c:pt>
                <c:pt idx="1">
                  <c:v>54.45</c:v>
                </c:pt>
                <c:pt idx="2">
                  <c:v>54.89</c:v>
                </c:pt>
                <c:pt idx="3">
                  <c:v>55.29</c:v>
                </c:pt>
                <c:pt idx="4">
                  <c:v>55.66</c:v>
                </c:pt>
                <c:pt idx="5">
                  <c:v>56.03</c:v>
                </c:pt>
                <c:pt idx="6">
                  <c:v>56.42</c:v>
                </c:pt>
                <c:pt idx="7">
                  <c:v>56.83</c:v>
                </c:pt>
                <c:pt idx="8">
                  <c:v>57.28</c:v>
                </c:pt>
                <c:pt idx="9">
                  <c:v>57.77</c:v>
                </c:pt>
                <c:pt idx="10">
                  <c:v>58.29</c:v>
                </c:pt>
                <c:pt idx="11">
                  <c:v>58.85</c:v>
                </c:pt>
                <c:pt idx="12">
                  <c:v>59.43</c:v>
                </c:pt>
                <c:pt idx="13">
                  <c:v>60</c:v>
                </c:pt>
                <c:pt idx="14">
                  <c:v>60.57</c:v>
                </c:pt>
                <c:pt idx="15">
                  <c:v>61.12</c:v>
                </c:pt>
                <c:pt idx="16">
                  <c:v>61.65</c:v>
                </c:pt>
                <c:pt idx="17">
                  <c:v>62.14</c:v>
                </c:pt>
                <c:pt idx="18">
                  <c:v>62.62</c:v>
                </c:pt>
                <c:pt idx="19">
                  <c:v>63.06</c:v>
                </c:pt>
                <c:pt idx="20">
                  <c:v>63.49</c:v>
                </c:pt>
                <c:pt idx="21">
                  <c:v>63.89</c:v>
                </c:pt>
                <c:pt idx="22">
                  <c:v>64.27</c:v>
                </c:pt>
                <c:pt idx="23">
                  <c:v>64.66</c:v>
                </c:pt>
                <c:pt idx="24">
                  <c:v>65.040000000000006</c:v>
                </c:pt>
                <c:pt idx="25">
                  <c:v>65.430000000000007</c:v>
                </c:pt>
                <c:pt idx="26">
                  <c:v>65.849999999999994</c:v>
                </c:pt>
                <c:pt idx="27">
                  <c:v>66.290000000000006</c:v>
                </c:pt>
                <c:pt idx="28">
                  <c:v>66.75</c:v>
                </c:pt>
                <c:pt idx="29">
                  <c:v>67.23</c:v>
                </c:pt>
                <c:pt idx="30">
                  <c:v>67.72</c:v>
                </c:pt>
                <c:pt idx="31">
                  <c:v>68.2</c:v>
                </c:pt>
                <c:pt idx="32">
                  <c:v>68.66</c:v>
                </c:pt>
                <c:pt idx="33">
                  <c:v>69.09</c:v>
                </c:pt>
                <c:pt idx="34">
                  <c:v>69.489999999999995</c:v>
                </c:pt>
                <c:pt idx="35">
                  <c:v>69.86</c:v>
                </c:pt>
              </c:numCache>
            </c:numRef>
          </c:val>
          <c:smooth val="0"/>
          <c:extLst xmlns:c16r2="http://schemas.microsoft.com/office/drawing/2015/06/chart">
            <c:ext xmlns:c16="http://schemas.microsoft.com/office/drawing/2014/chart" uri="{C3380CC4-5D6E-409C-BE32-E72D297353CC}">
              <c16:uniqueId val="{00000005-FF11-44B3-92DA-FE765D37AF87}"/>
            </c:ext>
          </c:extLst>
        </c:ser>
        <c:ser>
          <c:idx val="6"/>
          <c:order val="6"/>
          <c:tx>
            <c:strRef>
              <c:f>'Life-exp'!$I$4</c:f>
              <c:strCache>
                <c:ptCount val="1"/>
                <c:pt idx="0">
                  <c:v>Japan</c:v>
                </c:pt>
              </c:strCache>
            </c:strRef>
          </c:tx>
          <c:spPr>
            <a:ln w="22225" cap="rnd">
              <a:solidFill>
                <a:srgbClr val="C00000"/>
              </a:solidFill>
              <a:prstDash val="dash"/>
              <a:round/>
            </a:ln>
            <a:effectLst/>
          </c:spPr>
          <c:marker>
            <c:symbol val="plus"/>
            <c:size val="5"/>
            <c:spPr>
              <a:noFill/>
              <a:ln w="9525">
                <a:solidFill>
                  <a:srgbClr val="C00000"/>
                </a:solidFill>
              </a:ln>
              <a:effectLst/>
            </c:spPr>
          </c:marker>
          <c:cat>
            <c:strRef>
              <c:f>'Life-exp'!$B$90:$B$125</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'Life-exp'!$I$90:$I$125</c:f>
              <c:numCache>
                <c:formatCode>0.0</c:formatCode>
                <c:ptCount val="36"/>
                <c:pt idx="0">
                  <c:v>78.75</c:v>
                </c:pt>
                <c:pt idx="1">
                  <c:v>79.17</c:v>
                </c:pt>
                <c:pt idx="2">
                  <c:v>79.739999999999995</c:v>
                </c:pt>
                <c:pt idx="3">
                  <c:v>79.84</c:v>
                </c:pt>
                <c:pt idx="4">
                  <c:v>80.290000000000006</c:v>
                </c:pt>
                <c:pt idx="5">
                  <c:v>80.569999999999993</c:v>
                </c:pt>
                <c:pt idx="6">
                  <c:v>81.02</c:v>
                </c:pt>
                <c:pt idx="7">
                  <c:v>81.48</c:v>
                </c:pt>
                <c:pt idx="8">
                  <c:v>81.37</c:v>
                </c:pt>
                <c:pt idx="9">
                  <c:v>81.84</c:v>
                </c:pt>
                <c:pt idx="10">
                  <c:v>81.91</c:v>
                </c:pt>
                <c:pt idx="11">
                  <c:v>82.22</c:v>
                </c:pt>
                <c:pt idx="12">
                  <c:v>82.35</c:v>
                </c:pt>
                <c:pt idx="13">
                  <c:v>82.5</c:v>
                </c:pt>
                <c:pt idx="14">
                  <c:v>82.96</c:v>
                </c:pt>
                <c:pt idx="15">
                  <c:v>82.84</c:v>
                </c:pt>
                <c:pt idx="16">
                  <c:v>83.55</c:v>
                </c:pt>
                <c:pt idx="17">
                  <c:v>83.82</c:v>
                </c:pt>
                <c:pt idx="18">
                  <c:v>84.01</c:v>
                </c:pt>
                <c:pt idx="19">
                  <c:v>83.9</c:v>
                </c:pt>
                <c:pt idx="20">
                  <c:v>84.6</c:v>
                </c:pt>
                <c:pt idx="21">
                  <c:v>84.9</c:v>
                </c:pt>
                <c:pt idx="22">
                  <c:v>85.2</c:v>
                </c:pt>
                <c:pt idx="23">
                  <c:v>85.33</c:v>
                </c:pt>
                <c:pt idx="24">
                  <c:v>85.59</c:v>
                </c:pt>
                <c:pt idx="25">
                  <c:v>85.49</c:v>
                </c:pt>
                <c:pt idx="26">
                  <c:v>85.81</c:v>
                </c:pt>
                <c:pt idx="27">
                  <c:v>85.99</c:v>
                </c:pt>
                <c:pt idx="28">
                  <c:v>86.05</c:v>
                </c:pt>
                <c:pt idx="29">
                  <c:v>86.44</c:v>
                </c:pt>
                <c:pt idx="30">
                  <c:v>86.3</c:v>
                </c:pt>
                <c:pt idx="31">
                  <c:v>85.9</c:v>
                </c:pt>
                <c:pt idx="32">
                  <c:v>86.41</c:v>
                </c:pt>
                <c:pt idx="33">
                  <c:v>86.61</c:v>
                </c:pt>
                <c:pt idx="34">
                  <c:v>86.83</c:v>
                </c:pt>
                <c:pt idx="35">
                  <c:v>87.05</c:v>
                </c:pt>
              </c:numCache>
            </c:numRef>
          </c:val>
          <c:smooth val="0"/>
          <c:extLst xmlns:c16r2="http://schemas.microsoft.com/office/drawing/2015/06/chart">
            <c:ext xmlns:c16="http://schemas.microsoft.com/office/drawing/2014/chart" uri="{C3380CC4-5D6E-409C-BE32-E72D297353CC}">
              <c16:uniqueId val="{00000006-FF11-44B3-92DA-FE765D37AF87}"/>
            </c:ext>
          </c:extLst>
        </c:ser>
        <c:ser>
          <c:idx val="7"/>
          <c:order val="7"/>
          <c:tx>
            <c:strRef>
              <c:f>'Life-exp'!$J$4</c:f>
              <c:strCache>
                <c:ptCount val="1"/>
                <c:pt idx="0">
                  <c:v>Philippines</c:v>
                </c:pt>
              </c:strCache>
            </c:strRef>
          </c:tx>
          <c:spPr>
            <a:ln w="22225" cap="rnd">
              <a:solidFill>
                <a:srgbClr val="FFC000"/>
              </a:solidFill>
              <a:prstDash val="sysDot"/>
              <a:round/>
            </a:ln>
            <a:effectLst/>
          </c:spPr>
          <c:marker>
            <c:symbol val="circle"/>
            <c:size val="5"/>
            <c:spPr>
              <a:solidFill>
                <a:srgbClr val="FFC000"/>
              </a:solidFill>
              <a:ln w="9525">
                <a:solidFill>
                  <a:srgbClr val="FFC000"/>
                </a:solidFill>
              </a:ln>
              <a:effectLst/>
            </c:spPr>
          </c:marker>
          <c:cat>
            <c:strRef>
              <c:f>'Life-exp'!$B$90:$B$125</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'Life-exp'!$J$90:$J$125</c:f>
              <c:numCache>
                <c:formatCode>0.0</c:formatCode>
                <c:ptCount val="36"/>
                <c:pt idx="0">
                  <c:v>64.56</c:v>
                </c:pt>
                <c:pt idx="1">
                  <c:v>64.88</c:v>
                </c:pt>
                <c:pt idx="2">
                  <c:v>65.239999999999995</c:v>
                </c:pt>
                <c:pt idx="3">
                  <c:v>65.62</c:v>
                </c:pt>
                <c:pt idx="4">
                  <c:v>66.02</c:v>
                </c:pt>
                <c:pt idx="5">
                  <c:v>66.42</c:v>
                </c:pt>
                <c:pt idx="6">
                  <c:v>66.81</c:v>
                </c:pt>
                <c:pt idx="7">
                  <c:v>67.180000000000007</c:v>
                </c:pt>
                <c:pt idx="8">
                  <c:v>67.52</c:v>
                </c:pt>
                <c:pt idx="9">
                  <c:v>67.819999999999993</c:v>
                </c:pt>
                <c:pt idx="10">
                  <c:v>68.08</c:v>
                </c:pt>
                <c:pt idx="11">
                  <c:v>68.31</c:v>
                </c:pt>
                <c:pt idx="12">
                  <c:v>68.510000000000005</c:v>
                </c:pt>
                <c:pt idx="13">
                  <c:v>68.69</c:v>
                </c:pt>
                <c:pt idx="14">
                  <c:v>68.86</c:v>
                </c:pt>
                <c:pt idx="15">
                  <c:v>69.03</c:v>
                </c:pt>
                <c:pt idx="16">
                  <c:v>69.19</c:v>
                </c:pt>
                <c:pt idx="17">
                  <c:v>69.349999999999994</c:v>
                </c:pt>
                <c:pt idx="18">
                  <c:v>69.5</c:v>
                </c:pt>
                <c:pt idx="19">
                  <c:v>69.650000000000006</c:v>
                </c:pt>
                <c:pt idx="20">
                  <c:v>69.81</c:v>
                </c:pt>
                <c:pt idx="21">
                  <c:v>69.959999999999994</c:v>
                </c:pt>
                <c:pt idx="22">
                  <c:v>70.11</c:v>
                </c:pt>
                <c:pt idx="23">
                  <c:v>70.260000000000005</c:v>
                </c:pt>
                <c:pt idx="24">
                  <c:v>70.400000000000006</c:v>
                </c:pt>
                <c:pt idx="25">
                  <c:v>70.540000000000006</c:v>
                </c:pt>
                <c:pt idx="26">
                  <c:v>70.680000000000007</c:v>
                </c:pt>
                <c:pt idx="27">
                  <c:v>70.819999999999993</c:v>
                </c:pt>
                <c:pt idx="28">
                  <c:v>70.95</c:v>
                </c:pt>
                <c:pt idx="29">
                  <c:v>71.08</c:v>
                </c:pt>
                <c:pt idx="30">
                  <c:v>71.209999999999994</c:v>
                </c:pt>
                <c:pt idx="31">
                  <c:v>71.349999999999994</c:v>
                </c:pt>
                <c:pt idx="32">
                  <c:v>71.489999999999995</c:v>
                </c:pt>
                <c:pt idx="33">
                  <c:v>71.64</c:v>
                </c:pt>
                <c:pt idx="34">
                  <c:v>71.790000000000006</c:v>
                </c:pt>
                <c:pt idx="35">
                  <c:v>71.95</c:v>
                </c:pt>
              </c:numCache>
            </c:numRef>
          </c:val>
          <c:smooth val="0"/>
          <c:extLst xmlns:c16r2="http://schemas.microsoft.com/office/drawing/2015/06/chart">
            <c:ext xmlns:c16="http://schemas.microsoft.com/office/drawing/2014/chart" uri="{C3380CC4-5D6E-409C-BE32-E72D297353CC}">
              <c16:uniqueId val="{00000007-FF11-44B3-92DA-FE765D37AF87}"/>
            </c:ext>
          </c:extLst>
        </c:ser>
        <c:ser>
          <c:idx val="8"/>
          <c:order val="8"/>
          <c:tx>
            <c:strRef>
              <c:f>'Life-exp'!$K$4</c:f>
              <c:strCache>
                <c:ptCount val="1"/>
                <c:pt idx="0">
                  <c:v>Singapore</c:v>
                </c:pt>
              </c:strCache>
            </c:strRef>
          </c:tx>
          <c:spPr>
            <a:ln w="22225" cap="rnd">
              <a:solidFill>
                <a:schemeClr val="accent2">
                  <a:lumMod val="50000"/>
                </a:schemeClr>
              </a:solidFill>
              <a:round/>
            </a:ln>
            <a:effectLst/>
          </c:spPr>
          <c:marker>
            <c:symbol val="triangle"/>
            <c:size val="5"/>
            <c:spPr>
              <a:solidFill>
                <a:schemeClr val="accent2">
                  <a:lumMod val="50000"/>
                </a:schemeClr>
              </a:solidFill>
              <a:ln w="9525">
                <a:solidFill>
                  <a:schemeClr val="accent2">
                    <a:lumMod val="50000"/>
                  </a:schemeClr>
                </a:solidFill>
              </a:ln>
              <a:effectLst/>
            </c:spPr>
          </c:marker>
          <c:cat>
            <c:strRef>
              <c:f>'Life-exp'!$B$90:$B$125</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'Life-exp'!$K$90:$K$125</c:f>
              <c:numCache>
                <c:formatCode>0.0</c:formatCode>
                <c:ptCount val="36"/>
                <c:pt idx="0">
                  <c:v>74.7</c:v>
                </c:pt>
                <c:pt idx="1">
                  <c:v>75.2</c:v>
                </c:pt>
                <c:pt idx="2">
                  <c:v>75.3</c:v>
                </c:pt>
                <c:pt idx="3">
                  <c:v>75.7</c:v>
                </c:pt>
                <c:pt idx="4">
                  <c:v>75.8</c:v>
                </c:pt>
                <c:pt idx="5">
                  <c:v>76.400000000000006</c:v>
                </c:pt>
                <c:pt idx="6">
                  <c:v>76.5</c:v>
                </c:pt>
                <c:pt idx="7">
                  <c:v>76.7</c:v>
                </c:pt>
                <c:pt idx="8">
                  <c:v>76.900000000000006</c:v>
                </c:pt>
                <c:pt idx="9">
                  <c:v>77.2</c:v>
                </c:pt>
                <c:pt idx="10">
                  <c:v>77.599999999999994</c:v>
                </c:pt>
                <c:pt idx="11">
                  <c:v>77.900000000000006</c:v>
                </c:pt>
                <c:pt idx="12">
                  <c:v>78.2</c:v>
                </c:pt>
                <c:pt idx="13">
                  <c:v>78.3</c:v>
                </c:pt>
                <c:pt idx="14">
                  <c:v>78.400000000000006</c:v>
                </c:pt>
                <c:pt idx="15">
                  <c:v>78.599999999999994</c:v>
                </c:pt>
                <c:pt idx="16">
                  <c:v>78.900000000000006</c:v>
                </c:pt>
                <c:pt idx="17">
                  <c:v>79.099999999999994</c:v>
                </c:pt>
                <c:pt idx="18">
                  <c:v>79.400000000000006</c:v>
                </c:pt>
                <c:pt idx="19">
                  <c:v>79.599999999999994</c:v>
                </c:pt>
                <c:pt idx="20">
                  <c:v>80</c:v>
                </c:pt>
                <c:pt idx="21">
                  <c:v>80.3</c:v>
                </c:pt>
                <c:pt idx="22">
                  <c:v>80.599999999999994</c:v>
                </c:pt>
                <c:pt idx="23">
                  <c:v>81.599999999999994</c:v>
                </c:pt>
                <c:pt idx="24">
                  <c:v>82</c:v>
                </c:pt>
                <c:pt idx="25">
                  <c:v>82.5</c:v>
                </c:pt>
                <c:pt idx="26">
                  <c:v>82.6</c:v>
                </c:pt>
                <c:pt idx="27">
                  <c:v>82.9</c:v>
                </c:pt>
                <c:pt idx="28">
                  <c:v>83.3</c:v>
                </c:pt>
                <c:pt idx="29">
                  <c:v>83.7</c:v>
                </c:pt>
                <c:pt idx="30">
                  <c:v>84</c:v>
                </c:pt>
                <c:pt idx="31">
                  <c:v>84.1</c:v>
                </c:pt>
                <c:pt idx="32">
                  <c:v>84.3</c:v>
                </c:pt>
                <c:pt idx="33">
                  <c:v>84.5</c:v>
                </c:pt>
                <c:pt idx="34">
                  <c:v>84.8</c:v>
                </c:pt>
                <c:pt idx="35">
                  <c:v>84.9</c:v>
                </c:pt>
              </c:numCache>
            </c:numRef>
          </c:val>
          <c:smooth val="0"/>
          <c:extLst xmlns:c16r2="http://schemas.microsoft.com/office/drawing/2015/06/chart">
            <c:ext xmlns:c16="http://schemas.microsoft.com/office/drawing/2014/chart" uri="{C3380CC4-5D6E-409C-BE32-E72D297353CC}">
              <c16:uniqueId val="{00000008-FF11-44B3-92DA-FE765D37AF87}"/>
            </c:ext>
          </c:extLst>
        </c:ser>
        <c:ser>
          <c:idx val="9"/>
          <c:order val="9"/>
          <c:tx>
            <c:strRef>
              <c:f>'Life-exp'!$L$4</c:f>
              <c:strCache>
                <c:ptCount val="1"/>
                <c:pt idx="0">
                  <c:v>Viet Nam</c:v>
                </c:pt>
              </c:strCache>
            </c:strRef>
          </c:tx>
          <c:spPr>
            <a:ln w="22225" cap="rnd">
              <a:solidFill>
                <a:srgbClr val="7030A0"/>
              </a:solidFill>
              <a:round/>
            </a:ln>
            <a:effectLst/>
          </c:spPr>
          <c:marker>
            <c:symbol val="plus"/>
            <c:size val="5"/>
            <c:spPr>
              <a:noFill/>
              <a:ln w="9525">
                <a:solidFill>
                  <a:srgbClr val="7030A0"/>
                </a:solidFill>
              </a:ln>
              <a:effectLst/>
            </c:spPr>
          </c:marker>
          <c:cat>
            <c:strRef>
              <c:f>'Life-exp'!$B$90:$B$125</c:f>
              <c:strCache>
                <c:ptCount val="36"/>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strCache>
            </c:strRef>
          </c:cat>
          <c:val>
            <c:numRef>
              <c:f>'Life-exp'!$L$90:$L$125</c:f>
              <c:numCache>
                <c:formatCode>0.0</c:formatCode>
                <c:ptCount val="36"/>
                <c:pt idx="0">
                  <c:v>71.959999999999994</c:v>
                </c:pt>
                <c:pt idx="1">
                  <c:v>72.349999999999994</c:v>
                </c:pt>
                <c:pt idx="2">
                  <c:v>72.61</c:v>
                </c:pt>
                <c:pt idx="3">
                  <c:v>72.86</c:v>
                </c:pt>
                <c:pt idx="4">
                  <c:v>73.12</c:v>
                </c:pt>
                <c:pt idx="5">
                  <c:v>73.400000000000006</c:v>
                </c:pt>
                <c:pt idx="6">
                  <c:v>73.73</c:v>
                </c:pt>
                <c:pt idx="7">
                  <c:v>74.06</c:v>
                </c:pt>
                <c:pt idx="8">
                  <c:v>74.400000000000006</c:v>
                </c:pt>
                <c:pt idx="9">
                  <c:v>74.739999999999995</c:v>
                </c:pt>
                <c:pt idx="10">
                  <c:v>75.069999999999993</c:v>
                </c:pt>
                <c:pt idx="11">
                  <c:v>75.41</c:v>
                </c:pt>
                <c:pt idx="12">
                  <c:v>75.739999999999995</c:v>
                </c:pt>
                <c:pt idx="13">
                  <c:v>76.069999999999993</c:v>
                </c:pt>
                <c:pt idx="14">
                  <c:v>76.400000000000006</c:v>
                </c:pt>
                <c:pt idx="15">
                  <c:v>76.72</c:v>
                </c:pt>
                <c:pt idx="16">
                  <c:v>77.02</c:v>
                </c:pt>
                <c:pt idx="17">
                  <c:v>77.319999999999993</c:v>
                </c:pt>
                <c:pt idx="18">
                  <c:v>77.599999999999994</c:v>
                </c:pt>
                <c:pt idx="19">
                  <c:v>77.87</c:v>
                </c:pt>
                <c:pt idx="20">
                  <c:v>78.12</c:v>
                </c:pt>
                <c:pt idx="21">
                  <c:v>78.36</c:v>
                </c:pt>
                <c:pt idx="22">
                  <c:v>78.59</c:v>
                </c:pt>
                <c:pt idx="23">
                  <c:v>78.81</c:v>
                </c:pt>
                <c:pt idx="24">
                  <c:v>79.02</c:v>
                </c:pt>
                <c:pt idx="25">
                  <c:v>79.22</c:v>
                </c:pt>
                <c:pt idx="26">
                  <c:v>79.400000000000006</c:v>
                </c:pt>
                <c:pt idx="27">
                  <c:v>79.569999999999993</c:v>
                </c:pt>
                <c:pt idx="28">
                  <c:v>79.73</c:v>
                </c:pt>
                <c:pt idx="29">
                  <c:v>79.88</c:v>
                </c:pt>
                <c:pt idx="30">
                  <c:v>80.02</c:v>
                </c:pt>
                <c:pt idx="31">
                  <c:v>80.14</c:v>
                </c:pt>
                <c:pt idx="32">
                  <c:v>80.260000000000005</c:v>
                </c:pt>
                <c:pt idx="33">
                  <c:v>80.37</c:v>
                </c:pt>
                <c:pt idx="34">
                  <c:v>80.48</c:v>
                </c:pt>
                <c:pt idx="35">
                  <c:v>80.58</c:v>
                </c:pt>
              </c:numCache>
            </c:numRef>
          </c:val>
          <c:smooth val="0"/>
          <c:extLst xmlns:c16r2="http://schemas.microsoft.com/office/drawing/2015/06/chart">
            <c:ext xmlns:c16="http://schemas.microsoft.com/office/drawing/2014/chart" uri="{C3380CC4-5D6E-409C-BE32-E72D297353CC}">
              <c16:uniqueId val="{00000009-FF11-44B3-92DA-FE765D37AF87}"/>
            </c:ext>
          </c:extLst>
        </c:ser>
        <c:dLbls>
          <c:showLegendKey val="0"/>
          <c:showVal val="0"/>
          <c:showCatName val="0"/>
          <c:showSerName val="0"/>
          <c:showPercent val="0"/>
          <c:showBubbleSize val="0"/>
        </c:dLbls>
        <c:smooth val="0"/>
        <c:axId val="289825464"/>
        <c:axId val="289825856"/>
      </c:lineChart>
      <c:catAx>
        <c:axId val="289825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89825856"/>
        <c:crosses val="autoZero"/>
        <c:auto val="1"/>
        <c:lblAlgn val="ctr"/>
        <c:lblOffset val="100"/>
        <c:tickLblSkip val="5"/>
        <c:noMultiLvlLbl val="0"/>
      </c:catAx>
      <c:valAx>
        <c:axId val="289825856"/>
        <c:scaling>
          <c:orientation val="minMax"/>
          <c:min val="5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Years</a:t>
                </a:r>
              </a:p>
            </c:rich>
          </c:tx>
          <c:layout>
            <c:manualLayout>
              <c:xMode val="edge"/>
              <c:yMode val="edge"/>
              <c:x val="2.0481310803891449E-2"/>
              <c:y val="4.2968287220978112E-2"/>
            </c:manualLayout>
          </c:layout>
          <c:overlay val="0"/>
          <c:spPr>
            <a:noFill/>
            <a:ln>
              <a:noFill/>
            </a:ln>
            <a:effectLst/>
          </c:spPr>
          <c:txPr>
            <a:bodyPr rot="0" spcFirstLastPara="1" vertOverflow="ellipsis"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89825464"/>
        <c:crosses val="autoZero"/>
        <c:crossBetween val="between"/>
      </c:valAx>
      <c:spPr>
        <a:noFill/>
        <a:ln>
          <a:noFill/>
        </a:ln>
        <a:effectLst/>
      </c:spPr>
    </c:plotArea>
    <c:legend>
      <c:legendPos val="b"/>
      <c:layout>
        <c:manualLayout>
          <c:xMode val="edge"/>
          <c:yMode val="edge"/>
          <c:x val="1.7555521905915607E-2"/>
          <c:y val="0.85320956440078011"/>
          <c:w val="0.97183815364425608"/>
          <c:h val="0.12844181174600877"/>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410873940359178E-2"/>
          <c:y val="8.1303972609983344E-2"/>
          <c:w val="0.89042658218827897"/>
          <c:h val="0.670286397443424"/>
        </c:manualLayout>
      </c:layout>
      <c:lineChart>
        <c:grouping val="standard"/>
        <c:varyColors val="0"/>
        <c:ser>
          <c:idx val="0"/>
          <c:order val="0"/>
          <c:tx>
            <c:strRef>
              <c:f>'Pop-abv65shr'!$A$4</c:f>
              <c:strCache>
                <c:ptCount val="1"/>
                <c:pt idx="0">
                  <c:v>People's Republic of China</c:v>
                </c:pt>
              </c:strCache>
            </c:strRef>
          </c:tx>
          <c:spPr>
            <a:ln w="28575" cap="rnd">
              <a:solidFill>
                <a:srgbClr val="FF0000"/>
              </a:solidFill>
              <a:round/>
            </a:ln>
            <a:effectLst/>
          </c:spPr>
          <c:marker>
            <c:symbol val="none"/>
          </c:marker>
          <c:cat>
            <c:numRef>
              <c:f>'Pop-abv65shr'!$B$3:$I$3</c:f>
              <c:numCache>
                <c:formatCode>General</c:formatCode>
                <c:ptCount val="8"/>
                <c:pt idx="0">
                  <c:v>1980</c:v>
                </c:pt>
                <c:pt idx="1">
                  <c:v>1985</c:v>
                </c:pt>
                <c:pt idx="2">
                  <c:v>1990</c:v>
                </c:pt>
                <c:pt idx="3">
                  <c:v>1995</c:v>
                </c:pt>
                <c:pt idx="4">
                  <c:v>2000</c:v>
                </c:pt>
                <c:pt idx="5">
                  <c:v>2005</c:v>
                </c:pt>
                <c:pt idx="6">
                  <c:v>2010</c:v>
                </c:pt>
                <c:pt idx="7">
                  <c:v>2015</c:v>
                </c:pt>
              </c:numCache>
            </c:numRef>
          </c:cat>
          <c:val>
            <c:numRef>
              <c:f>'Pop-abv65shr'!$B$4:$I$4</c:f>
              <c:numCache>
                <c:formatCode>_(* #,##0.0_);_(* \(#,##0.0\);_(* "-"??_);_(@_)</c:formatCode>
                <c:ptCount val="8"/>
                <c:pt idx="0">
                  <c:v>4.4931337999999998</c:v>
                </c:pt>
                <c:pt idx="1">
                  <c:v>5.0580917000000003</c:v>
                </c:pt>
                <c:pt idx="2">
                  <c:v>5.3419508999999996</c:v>
                </c:pt>
                <c:pt idx="3">
                  <c:v>5.8506841999999999</c:v>
                </c:pt>
                <c:pt idx="4">
                  <c:v>6.6507265000000002</c:v>
                </c:pt>
                <c:pt idx="5">
                  <c:v>7.4923311999999997</c:v>
                </c:pt>
                <c:pt idx="6">
                  <c:v>8.2460204000000008</c:v>
                </c:pt>
                <c:pt idx="7">
                  <c:v>9.5512066000000004</c:v>
                </c:pt>
              </c:numCache>
            </c:numRef>
          </c:val>
          <c:smooth val="0"/>
          <c:extLst xmlns:c16r2="http://schemas.microsoft.com/office/drawing/2015/06/chart">
            <c:ext xmlns:c16="http://schemas.microsoft.com/office/drawing/2014/chart" uri="{C3380CC4-5D6E-409C-BE32-E72D297353CC}">
              <c16:uniqueId val="{00000000-4EBA-4F38-A363-449A54531BE0}"/>
            </c:ext>
          </c:extLst>
        </c:ser>
        <c:ser>
          <c:idx val="1"/>
          <c:order val="1"/>
          <c:tx>
            <c:strRef>
              <c:f>'Pop-abv65shr'!$A$5</c:f>
              <c:strCache>
                <c:ptCount val="1"/>
                <c:pt idx="0">
                  <c:v>India</c:v>
                </c:pt>
              </c:strCache>
            </c:strRef>
          </c:tx>
          <c:spPr>
            <a:ln w="22225" cap="rnd">
              <a:solidFill>
                <a:schemeClr val="accent2"/>
              </a:solidFill>
              <a:round/>
            </a:ln>
            <a:effectLst/>
          </c:spPr>
          <c:marker>
            <c:symbol val="circle"/>
            <c:size val="6"/>
            <c:spPr>
              <a:solidFill>
                <a:schemeClr val="accent2"/>
              </a:solidFill>
              <a:ln w="9525">
                <a:solidFill>
                  <a:schemeClr val="accent2"/>
                </a:solidFill>
              </a:ln>
              <a:effectLst/>
            </c:spPr>
          </c:marker>
          <c:cat>
            <c:numRef>
              <c:f>'Pop-abv65shr'!$B$3:$I$3</c:f>
              <c:numCache>
                <c:formatCode>General</c:formatCode>
                <c:ptCount val="8"/>
                <c:pt idx="0">
                  <c:v>1980</c:v>
                </c:pt>
                <c:pt idx="1">
                  <c:v>1985</c:v>
                </c:pt>
                <c:pt idx="2">
                  <c:v>1990</c:v>
                </c:pt>
                <c:pt idx="3">
                  <c:v>1995</c:v>
                </c:pt>
                <c:pt idx="4">
                  <c:v>2000</c:v>
                </c:pt>
                <c:pt idx="5">
                  <c:v>2005</c:v>
                </c:pt>
                <c:pt idx="6">
                  <c:v>2010</c:v>
                </c:pt>
                <c:pt idx="7">
                  <c:v>2015</c:v>
                </c:pt>
              </c:numCache>
            </c:numRef>
          </c:cat>
          <c:val>
            <c:numRef>
              <c:f>'Pop-abv65shr'!$B$5:$I$5</c:f>
              <c:numCache>
                <c:formatCode>_(* #,##0.0_);_(* \(#,##0.0\);_(* "-"??_);_(@_)</c:formatCode>
                <c:ptCount val="8"/>
                <c:pt idx="0">
                  <c:v>3.6307349000000002</c:v>
                </c:pt>
                <c:pt idx="1">
                  <c:v>3.7320742</c:v>
                </c:pt>
                <c:pt idx="2">
                  <c:v>3.8331338000000001</c:v>
                </c:pt>
                <c:pt idx="3">
                  <c:v>4.0676595999999998</c:v>
                </c:pt>
                <c:pt idx="4">
                  <c:v>4.4066118999999997</c:v>
                </c:pt>
                <c:pt idx="5">
                  <c:v>4.7780341000000002</c:v>
                </c:pt>
                <c:pt idx="6">
                  <c:v>5.1132977999999998</c:v>
                </c:pt>
                <c:pt idx="7">
                  <c:v>5.6161101999999996</c:v>
                </c:pt>
              </c:numCache>
            </c:numRef>
          </c:val>
          <c:smooth val="0"/>
          <c:extLst xmlns:c16r2="http://schemas.microsoft.com/office/drawing/2015/06/chart">
            <c:ext xmlns:c16="http://schemas.microsoft.com/office/drawing/2014/chart" uri="{C3380CC4-5D6E-409C-BE32-E72D297353CC}">
              <c16:uniqueId val="{00000001-4EBA-4F38-A363-449A54531BE0}"/>
            </c:ext>
          </c:extLst>
        </c:ser>
        <c:ser>
          <c:idx val="2"/>
          <c:order val="2"/>
          <c:tx>
            <c:strRef>
              <c:f>'Pop-abv65shr'!$A$6</c:f>
              <c:strCache>
                <c:ptCount val="1"/>
                <c:pt idx="0">
                  <c:v>Indonesia</c:v>
                </c:pt>
              </c:strCache>
            </c:strRef>
          </c:tx>
          <c:spPr>
            <a:ln w="22225" cap="rnd">
              <a:solidFill>
                <a:schemeClr val="accent3"/>
              </a:solidFill>
              <a:round/>
            </a:ln>
            <a:effectLst/>
          </c:spPr>
          <c:marker>
            <c:symbol val="square"/>
            <c:size val="6"/>
            <c:spPr>
              <a:noFill/>
              <a:ln w="6350">
                <a:solidFill>
                  <a:schemeClr val="accent3"/>
                </a:solidFill>
              </a:ln>
              <a:effectLst/>
            </c:spPr>
          </c:marker>
          <c:cat>
            <c:numRef>
              <c:f>'Pop-abv65shr'!$B$3:$I$3</c:f>
              <c:numCache>
                <c:formatCode>General</c:formatCode>
                <c:ptCount val="8"/>
                <c:pt idx="0">
                  <c:v>1980</c:v>
                </c:pt>
                <c:pt idx="1">
                  <c:v>1985</c:v>
                </c:pt>
                <c:pt idx="2">
                  <c:v>1990</c:v>
                </c:pt>
                <c:pt idx="3">
                  <c:v>1995</c:v>
                </c:pt>
                <c:pt idx="4">
                  <c:v>2000</c:v>
                </c:pt>
                <c:pt idx="5">
                  <c:v>2005</c:v>
                </c:pt>
                <c:pt idx="6">
                  <c:v>2010</c:v>
                </c:pt>
                <c:pt idx="7">
                  <c:v>2015</c:v>
                </c:pt>
              </c:numCache>
            </c:numRef>
          </c:cat>
          <c:val>
            <c:numRef>
              <c:f>'Pop-abv65shr'!$B$6:$I$6</c:f>
              <c:numCache>
                <c:formatCode>_(* #,##0.0_);_(* \(#,##0.0\);_(* "-"??_);_(@_)</c:formatCode>
                <c:ptCount val="8"/>
                <c:pt idx="0">
                  <c:v>3.5874689000000002</c:v>
                </c:pt>
                <c:pt idx="1">
                  <c:v>3.6340229000000002</c:v>
                </c:pt>
                <c:pt idx="2">
                  <c:v>3.7846513000000002</c:v>
                </c:pt>
                <c:pt idx="3">
                  <c:v>4.1540686000000004</c:v>
                </c:pt>
                <c:pt idx="4">
                  <c:v>4.7092048000000002</c:v>
                </c:pt>
                <c:pt idx="5">
                  <c:v>4.7986066000000003</c:v>
                </c:pt>
                <c:pt idx="6">
                  <c:v>4.9341623999999999</c:v>
                </c:pt>
                <c:pt idx="7">
                  <c:v>5.1737291000000001</c:v>
                </c:pt>
              </c:numCache>
            </c:numRef>
          </c:val>
          <c:smooth val="0"/>
          <c:extLst xmlns:c16r2="http://schemas.microsoft.com/office/drawing/2015/06/chart">
            <c:ext xmlns:c16="http://schemas.microsoft.com/office/drawing/2014/chart" uri="{C3380CC4-5D6E-409C-BE32-E72D297353CC}">
              <c16:uniqueId val="{00000002-4EBA-4F38-A363-449A54531BE0}"/>
            </c:ext>
          </c:extLst>
        </c:ser>
        <c:ser>
          <c:idx val="3"/>
          <c:order val="3"/>
          <c:tx>
            <c:strRef>
              <c:f>'Pop-abv65shr'!$A$7</c:f>
              <c:strCache>
                <c:ptCount val="1"/>
                <c:pt idx="0">
                  <c:v>Japan</c:v>
                </c:pt>
              </c:strCache>
            </c:strRef>
          </c:tx>
          <c:spPr>
            <a:ln w="22225" cap="rnd">
              <a:solidFill>
                <a:schemeClr val="accent2">
                  <a:lumMod val="75000"/>
                </a:schemeClr>
              </a:solidFill>
              <a:prstDash val="dash"/>
              <a:round/>
            </a:ln>
            <a:effectLst/>
          </c:spPr>
          <c:marker>
            <c:symbol val="plus"/>
            <c:size val="7"/>
            <c:spPr>
              <a:noFill/>
              <a:ln w="15875">
                <a:solidFill>
                  <a:schemeClr val="accent2">
                    <a:lumMod val="75000"/>
                  </a:schemeClr>
                </a:solidFill>
              </a:ln>
              <a:effectLst/>
            </c:spPr>
          </c:marker>
          <c:cat>
            <c:numRef>
              <c:f>'Pop-abv65shr'!$B$3:$I$3</c:f>
              <c:numCache>
                <c:formatCode>General</c:formatCode>
                <c:ptCount val="8"/>
                <c:pt idx="0">
                  <c:v>1980</c:v>
                </c:pt>
                <c:pt idx="1">
                  <c:v>1985</c:v>
                </c:pt>
                <c:pt idx="2">
                  <c:v>1990</c:v>
                </c:pt>
                <c:pt idx="3">
                  <c:v>1995</c:v>
                </c:pt>
                <c:pt idx="4">
                  <c:v>2000</c:v>
                </c:pt>
                <c:pt idx="5">
                  <c:v>2005</c:v>
                </c:pt>
                <c:pt idx="6">
                  <c:v>2010</c:v>
                </c:pt>
                <c:pt idx="7">
                  <c:v>2015</c:v>
                </c:pt>
              </c:numCache>
            </c:numRef>
          </c:cat>
          <c:val>
            <c:numRef>
              <c:f>'Pop-abv65shr'!$B$7:$I$7</c:f>
              <c:numCache>
                <c:formatCode>_(* #,##0.0_);_(* \(#,##0.0\);_(* "-"??_);_(@_)</c:formatCode>
                <c:ptCount val="8"/>
                <c:pt idx="0">
                  <c:v>9.0457645000000007</c:v>
                </c:pt>
                <c:pt idx="1">
                  <c:v>10.19863</c:v>
                </c:pt>
                <c:pt idx="2">
                  <c:v>11.948176</c:v>
                </c:pt>
                <c:pt idx="3">
                  <c:v>14.39317</c:v>
                </c:pt>
                <c:pt idx="4">
                  <c:v>17.180371000000001</c:v>
                </c:pt>
                <c:pt idx="5">
                  <c:v>19.846772000000001</c:v>
                </c:pt>
                <c:pt idx="6">
                  <c:v>22.9422</c:v>
                </c:pt>
                <c:pt idx="7">
                  <c:v>26.342013000000001</c:v>
                </c:pt>
              </c:numCache>
            </c:numRef>
          </c:val>
          <c:smooth val="0"/>
          <c:extLst xmlns:c16r2="http://schemas.microsoft.com/office/drawing/2015/06/chart">
            <c:ext xmlns:c16="http://schemas.microsoft.com/office/drawing/2014/chart" uri="{C3380CC4-5D6E-409C-BE32-E72D297353CC}">
              <c16:uniqueId val="{00000003-4EBA-4F38-A363-449A54531BE0}"/>
            </c:ext>
          </c:extLst>
        </c:ser>
        <c:ser>
          <c:idx val="4"/>
          <c:order val="4"/>
          <c:tx>
            <c:strRef>
              <c:f>'Pop-abv65shr'!$A$8</c:f>
              <c:strCache>
                <c:ptCount val="1"/>
                <c:pt idx="0">
                  <c:v>Malaysia</c:v>
                </c:pt>
              </c:strCache>
            </c:strRef>
          </c:tx>
          <c:spPr>
            <a:ln w="28575" cap="rnd">
              <a:solidFill>
                <a:schemeClr val="accent5"/>
              </a:solidFill>
              <a:prstDash val="dash"/>
              <a:round/>
            </a:ln>
            <a:effectLst/>
          </c:spPr>
          <c:marker>
            <c:symbol val="none"/>
          </c:marker>
          <c:cat>
            <c:numRef>
              <c:f>'Pop-abv65shr'!$B$3:$I$3</c:f>
              <c:numCache>
                <c:formatCode>General</c:formatCode>
                <c:ptCount val="8"/>
                <c:pt idx="0">
                  <c:v>1980</c:v>
                </c:pt>
                <c:pt idx="1">
                  <c:v>1985</c:v>
                </c:pt>
                <c:pt idx="2">
                  <c:v>1990</c:v>
                </c:pt>
                <c:pt idx="3">
                  <c:v>1995</c:v>
                </c:pt>
                <c:pt idx="4">
                  <c:v>2000</c:v>
                </c:pt>
                <c:pt idx="5">
                  <c:v>2005</c:v>
                </c:pt>
                <c:pt idx="6">
                  <c:v>2010</c:v>
                </c:pt>
                <c:pt idx="7">
                  <c:v>2015</c:v>
                </c:pt>
              </c:numCache>
            </c:numRef>
          </c:cat>
          <c:val>
            <c:numRef>
              <c:f>'Pop-abv65shr'!$B$8:$I$8</c:f>
              <c:numCache>
                <c:formatCode>_(* #,##0.0_);_(* \(#,##0.0\);_(* "-"??_);_(@_)</c:formatCode>
                <c:ptCount val="8"/>
                <c:pt idx="0">
                  <c:v>3.5801672999999998</c:v>
                </c:pt>
                <c:pt idx="1">
                  <c:v>3.6346400000000001</c:v>
                </c:pt>
                <c:pt idx="2">
                  <c:v>3.6110015999999998</c:v>
                </c:pt>
                <c:pt idx="3">
                  <c:v>3.7233006999999998</c:v>
                </c:pt>
                <c:pt idx="4">
                  <c:v>3.8424814</c:v>
                </c:pt>
                <c:pt idx="5">
                  <c:v>4.3793711000000002</c:v>
                </c:pt>
                <c:pt idx="6">
                  <c:v>4.8597378999999998</c:v>
                </c:pt>
                <c:pt idx="7">
                  <c:v>5.8554304000000004</c:v>
                </c:pt>
              </c:numCache>
            </c:numRef>
          </c:val>
          <c:smooth val="0"/>
          <c:extLst xmlns:c16r2="http://schemas.microsoft.com/office/drawing/2015/06/chart">
            <c:ext xmlns:c16="http://schemas.microsoft.com/office/drawing/2014/chart" uri="{C3380CC4-5D6E-409C-BE32-E72D297353CC}">
              <c16:uniqueId val="{00000004-4EBA-4F38-A363-449A54531BE0}"/>
            </c:ext>
          </c:extLst>
        </c:ser>
        <c:ser>
          <c:idx val="5"/>
          <c:order val="5"/>
          <c:tx>
            <c:strRef>
              <c:f>'Pop-abv65shr'!$A$9</c:f>
              <c:strCache>
                <c:ptCount val="1"/>
                <c:pt idx="0">
                  <c:v>Philippines</c:v>
                </c:pt>
              </c:strCache>
            </c:strRef>
          </c:tx>
          <c:spPr>
            <a:ln w="22225" cap="rnd">
              <a:solidFill>
                <a:schemeClr val="accent6"/>
              </a:solidFill>
              <a:prstDash val="sysDash"/>
              <a:round/>
            </a:ln>
            <a:effectLst/>
          </c:spPr>
          <c:marker>
            <c:symbol val="circle"/>
            <c:size val="5"/>
            <c:spPr>
              <a:solidFill>
                <a:schemeClr val="accent6"/>
              </a:solidFill>
              <a:ln w="9525">
                <a:solidFill>
                  <a:schemeClr val="accent6"/>
                </a:solidFill>
              </a:ln>
              <a:effectLst/>
            </c:spPr>
          </c:marker>
          <c:cat>
            <c:numRef>
              <c:f>'Pop-abv65shr'!$B$3:$I$3</c:f>
              <c:numCache>
                <c:formatCode>General</c:formatCode>
                <c:ptCount val="8"/>
                <c:pt idx="0">
                  <c:v>1980</c:v>
                </c:pt>
                <c:pt idx="1">
                  <c:v>1985</c:v>
                </c:pt>
                <c:pt idx="2">
                  <c:v>1990</c:v>
                </c:pt>
                <c:pt idx="3">
                  <c:v>1995</c:v>
                </c:pt>
                <c:pt idx="4">
                  <c:v>2000</c:v>
                </c:pt>
                <c:pt idx="5">
                  <c:v>2005</c:v>
                </c:pt>
                <c:pt idx="6">
                  <c:v>2010</c:v>
                </c:pt>
                <c:pt idx="7">
                  <c:v>2015</c:v>
                </c:pt>
              </c:numCache>
            </c:numRef>
          </c:cat>
          <c:val>
            <c:numRef>
              <c:f>'Pop-abv65shr'!$B$9:$I$9</c:f>
              <c:numCache>
                <c:formatCode>_(* #,##0.0_);_(* \(#,##0.0\);_(* "-"??_);_(@_)</c:formatCode>
                <c:ptCount val="8"/>
                <c:pt idx="0">
                  <c:v>3.2126613000000002</c:v>
                </c:pt>
                <c:pt idx="1">
                  <c:v>3.1671049</c:v>
                </c:pt>
                <c:pt idx="2">
                  <c:v>3.1419798999999999</c:v>
                </c:pt>
                <c:pt idx="3">
                  <c:v>3.0834595999999999</c:v>
                </c:pt>
                <c:pt idx="4">
                  <c:v>3.2290304999999999</c:v>
                </c:pt>
                <c:pt idx="5">
                  <c:v>3.4228964999999998</c:v>
                </c:pt>
                <c:pt idx="6">
                  <c:v>4.1541214999999996</c:v>
                </c:pt>
                <c:pt idx="7">
                  <c:v>4.5796451999999999</c:v>
                </c:pt>
              </c:numCache>
            </c:numRef>
          </c:val>
          <c:smooth val="0"/>
          <c:extLst xmlns:c16r2="http://schemas.microsoft.com/office/drawing/2015/06/chart">
            <c:ext xmlns:c16="http://schemas.microsoft.com/office/drawing/2014/chart" uri="{C3380CC4-5D6E-409C-BE32-E72D297353CC}">
              <c16:uniqueId val="{00000005-4EBA-4F38-A363-449A54531BE0}"/>
            </c:ext>
          </c:extLst>
        </c:ser>
        <c:ser>
          <c:idx val="6"/>
          <c:order val="6"/>
          <c:tx>
            <c:strRef>
              <c:f>'Pop-abv65shr'!$A$10</c:f>
              <c:strCache>
                <c:ptCount val="1"/>
                <c:pt idx="0">
                  <c:v>Republic  of Korea</c:v>
                </c:pt>
              </c:strCache>
            </c:strRef>
          </c:tx>
          <c:spPr>
            <a:ln w="22225" cap="rnd">
              <a:solidFill>
                <a:schemeClr val="accent1">
                  <a:lumMod val="60000"/>
                </a:schemeClr>
              </a:solidFill>
              <a:round/>
            </a:ln>
            <a:effectLst/>
          </c:spPr>
          <c:marker>
            <c:symbol val="square"/>
            <c:size val="6"/>
            <c:spPr>
              <a:solidFill>
                <a:schemeClr val="accent1">
                  <a:lumMod val="60000"/>
                </a:schemeClr>
              </a:solidFill>
              <a:ln w="12700">
                <a:solidFill>
                  <a:schemeClr val="accent1">
                    <a:lumMod val="60000"/>
                  </a:schemeClr>
                </a:solidFill>
              </a:ln>
              <a:effectLst/>
            </c:spPr>
          </c:marker>
          <c:cat>
            <c:numRef>
              <c:f>'Pop-abv65shr'!$B$3:$I$3</c:f>
              <c:numCache>
                <c:formatCode>General</c:formatCode>
                <c:ptCount val="8"/>
                <c:pt idx="0">
                  <c:v>1980</c:v>
                </c:pt>
                <c:pt idx="1">
                  <c:v>1985</c:v>
                </c:pt>
                <c:pt idx="2">
                  <c:v>1990</c:v>
                </c:pt>
                <c:pt idx="3">
                  <c:v>1995</c:v>
                </c:pt>
                <c:pt idx="4">
                  <c:v>2000</c:v>
                </c:pt>
                <c:pt idx="5">
                  <c:v>2005</c:v>
                </c:pt>
                <c:pt idx="6">
                  <c:v>2010</c:v>
                </c:pt>
                <c:pt idx="7">
                  <c:v>2015</c:v>
                </c:pt>
              </c:numCache>
            </c:numRef>
          </c:cat>
          <c:val>
            <c:numRef>
              <c:f>'Pop-abv65shr'!$B$10:$I$10</c:f>
              <c:numCache>
                <c:formatCode>_(* #,##0.0_);_(* \(#,##0.0\);_(* "-"??_);_(@_)</c:formatCode>
                <c:ptCount val="8"/>
                <c:pt idx="0">
                  <c:v>3.8617813000000001</c:v>
                </c:pt>
                <c:pt idx="1">
                  <c:v>4.3324394000000002</c:v>
                </c:pt>
                <c:pt idx="2">
                  <c:v>4.9800436000000001</c:v>
                </c:pt>
                <c:pt idx="3">
                  <c:v>5.9104637000000002</c:v>
                </c:pt>
                <c:pt idx="4">
                  <c:v>7.3370625</c:v>
                </c:pt>
                <c:pt idx="5">
                  <c:v>9.1940167000000006</c:v>
                </c:pt>
                <c:pt idx="6">
                  <c:v>11.088889</c:v>
                </c:pt>
                <c:pt idx="7">
                  <c:v>13.126918999999999</c:v>
                </c:pt>
              </c:numCache>
            </c:numRef>
          </c:val>
          <c:smooth val="0"/>
          <c:extLst xmlns:c16r2="http://schemas.microsoft.com/office/drawing/2015/06/chart">
            <c:ext xmlns:c16="http://schemas.microsoft.com/office/drawing/2014/chart" uri="{C3380CC4-5D6E-409C-BE32-E72D297353CC}">
              <c16:uniqueId val="{00000006-4EBA-4F38-A363-449A54531BE0}"/>
            </c:ext>
          </c:extLst>
        </c:ser>
        <c:ser>
          <c:idx val="7"/>
          <c:order val="7"/>
          <c:tx>
            <c:strRef>
              <c:f>'Pop-abv65shr'!$A$11</c:f>
              <c:strCache>
                <c:ptCount val="1"/>
                <c:pt idx="0">
                  <c:v>Singapore</c:v>
                </c:pt>
              </c:strCache>
            </c:strRef>
          </c:tx>
          <c:spPr>
            <a:ln w="22225" cap="rnd">
              <a:solidFill>
                <a:schemeClr val="accent2">
                  <a:lumMod val="60000"/>
                </a:schemeClr>
              </a:solidFill>
              <a:round/>
            </a:ln>
            <a:effectLst/>
          </c:spPr>
          <c:marker>
            <c:symbol val="triangle"/>
            <c:size val="6"/>
            <c:spPr>
              <a:solidFill>
                <a:schemeClr val="accent2">
                  <a:lumMod val="60000"/>
                </a:schemeClr>
              </a:solidFill>
              <a:ln w="9525">
                <a:solidFill>
                  <a:schemeClr val="accent2">
                    <a:lumMod val="60000"/>
                  </a:schemeClr>
                </a:solidFill>
              </a:ln>
              <a:effectLst/>
            </c:spPr>
          </c:marker>
          <c:cat>
            <c:numRef>
              <c:f>'Pop-abv65shr'!$B$3:$I$3</c:f>
              <c:numCache>
                <c:formatCode>General</c:formatCode>
                <c:ptCount val="8"/>
                <c:pt idx="0">
                  <c:v>1980</c:v>
                </c:pt>
                <c:pt idx="1">
                  <c:v>1985</c:v>
                </c:pt>
                <c:pt idx="2">
                  <c:v>1990</c:v>
                </c:pt>
                <c:pt idx="3">
                  <c:v>1995</c:v>
                </c:pt>
                <c:pt idx="4">
                  <c:v>2000</c:v>
                </c:pt>
                <c:pt idx="5">
                  <c:v>2005</c:v>
                </c:pt>
                <c:pt idx="6">
                  <c:v>2010</c:v>
                </c:pt>
                <c:pt idx="7">
                  <c:v>2015</c:v>
                </c:pt>
              </c:numCache>
            </c:numRef>
          </c:cat>
          <c:val>
            <c:numRef>
              <c:f>'Pop-abv65shr'!$B$11:$I$11</c:f>
              <c:numCache>
                <c:formatCode>_(* #,##0.0_);_(* \(#,##0.0\);_(* "-"??_);_(@_)</c:formatCode>
                <c:ptCount val="8"/>
                <c:pt idx="0">
                  <c:v>4.7202678000000002</c:v>
                </c:pt>
                <c:pt idx="1">
                  <c:v>5.2735069000000001</c:v>
                </c:pt>
                <c:pt idx="2">
                  <c:v>5.5924611999999998</c:v>
                </c:pt>
                <c:pt idx="3">
                  <c:v>6.3437311000000003</c:v>
                </c:pt>
                <c:pt idx="4">
                  <c:v>7.3371763999999997</c:v>
                </c:pt>
                <c:pt idx="5">
                  <c:v>8.2210310999999994</c:v>
                </c:pt>
                <c:pt idx="6">
                  <c:v>9.0111933999999998</c:v>
                </c:pt>
                <c:pt idx="7">
                  <c:v>11.680717</c:v>
                </c:pt>
              </c:numCache>
            </c:numRef>
          </c:val>
          <c:smooth val="0"/>
          <c:extLst xmlns:c16r2="http://schemas.microsoft.com/office/drawing/2015/06/chart">
            <c:ext xmlns:c16="http://schemas.microsoft.com/office/drawing/2014/chart" uri="{C3380CC4-5D6E-409C-BE32-E72D297353CC}">
              <c16:uniqueId val="{00000007-4EBA-4F38-A363-449A54531BE0}"/>
            </c:ext>
          </c:extLst>
        </c:ser>
        <c:ser>
          <c:idx val="8"/>
          <c:order val="8"/>
          <c:tx>
            <c:strRef>
              <c:f>'Pop-abv65shr'!$A$12</c:f>
              <c:strCache>
                <c:ptCount val="1"/>
                <c:pt idx="0">
                  <c:v>Thailand</c:v>
                </c:pt>
              </c:strCache>
            </c:strRef>
          </c:tx>
          <c:spPr>
            <a:ln w="28575" cap="rnd">
              <a:solidFill>
                <a:schemeClr val="accent3">
                  <a:lumMod val="60000"/>
                </a:schemeClr>
              </a:solidFill>
              <a:round/>
            </a:ln>
            <a:effectLst/>
          </c:spPr>
          <c:marker>
            <c:symbol val="x"/>
            <c:size val="6"/>
            <c:spPr>
              <a:noFill/>
              <a:ln w="9525">
                <a:solidFill>
                  <a:schemeClr val="accent3">
                    <a:lumMod val="60000"/>
                  </a:schemeClr>
                </a:solidFill>
              </a:ln>
              <a:effectLst/>
            </c:spPr>
          </c:marker>
          <c:cat>
            <c:numRef>
              <c:f>'Pop-abv65shr'!$B$3:$I$3</c:f>
              <c:numCache>
                <c:formatCode>General</c:formatCode>
                <c:ptCount val="8"/>
                <c:pt idx="0">
                  <c:v>1980</c:v>
                </c:pt>
                <c:pt idx="1">
                  <c:v>1985</c:v>
                </c:pt>
                <c:pt idx="2">
                  <c:v>1990</c:v>
                </c:pt>
                <c:pt idx="3">
                  <c:v>1995</c:v>
                </c:pt>
                <c:pt idx="4">
                  <c:v>2000</c:v>
                </c:pt>
                <c:pt idx="5">
                  <c:v>2005</c:v>
                </c:pt>
                <c:pt idx="6">
                  <c:v>2010</c:v>
                </c:pt>
                <c:pt idx="7">
                  <c:v>2015</c:v>
                </c:pt>
              </c:numCache>
            </c:numRef>
          </c:cat>
          <c:val>
            <c:numRef>
              <c:f>'Pop-abv65shr'!$B$12:$I$12</c:f>
              <c:numCache>
                <c:formatCode>_(* #,##0.0_);_(* \(#,##0.0\);_(* "-"??_);_(@_)</c:formatCode>
                <c:ptCount val="8"/>
                <c:pt idx="0">
                  <c:v>3.7464214999999998</c:v>
                </c:pt>
                <c:pt idx="1">
                  <c:v>3.9825374999999998</c:v>
                </c:pt>
                <c:pt idx="2">
                  <c:v>4.5178339000000003</c:v>
                </c:pt>
                <c:pt idx="3">
                  <c:v>5.4921069999999999</c:v>
                </c:pt>
                <c:pt idx="4">
                  <c:v>6.5654567999999998</c:v>
                </c:pt>
                <c:pt idx="5">
                  <c:v>7.7099827999999997</c:v>
                </c:pt>
                <c:pt idx="6">
                  <c:v>8.8987897999999994</c:v>
                </c:pt>
                <c:pt idx="7">
                  <c:v>10.471869999999999</c:v>
                </c:pt>
              </c:numCache>
            </c:numRef>
          </c:val>
          <c:smooth val="0"/>
          <c:extLst xmlns:c16r2="http://schemas.microsoft.com/office/drawing/2015/06/chart">
            <c:ext xmlns:c16="http://schemas.microsoft.com/office/drawing/2014/chart" uri="{C3380CC4-5D6E-409C-BE32-E72D297353CC}">
              <c16:uniqueId val="{00000008-4EBA-4F38-A363-449A54531BE0}"/>
            </c:ext>
          </c:extLst>
        </c:ser>
        <c:ser>
          <c:idx val="9"/>
          <c:order val="9"/>
          <c:tx>
            <c:strRef>
              <c:f>'Pop-abv65shr'!$A$13</c:f>
              <c:strCache>
                <c:ptCount val="1"/>
                <c:pt idx="0">
                  <c:v>Viet Nam</c:v>
                </c:pt>
              </c:strCache>
            </c:strRef>
          </c:tx>
          <c:spPr>
            <a:ln w="28575" cap="rnd">
              <a:solidFill>
                <a:schemeClr val="accent4">
                  <a:lumMod val="60000"/>
                </a:schemeClr>
              </a:solidFill>
              <a:round/>
            </a:ln>
            <a:effectLst/>
          </c:spPr>
          <c:marker>
            <c:symbol val="plus"/>
            <c:size val="6"/>
            <c:spPr>
              <a:noFill/>
              <a:ln w="9525">
                <a:solidFill>
                  <a:schemeClr val="accent4">
                    <a:lumMod val="60000"/>
                  </a:schemeClr>
                </a:solidFill>
              </a:ln>
              <a:effectLst/>
            </c:spPr>
          </c:marker>
          <c:cat>
            <c:numRef>
              <c:f>'Pop-abv65shr'!$B$3:$I$3</c:f>
              <c:numCache>
                <c:formatCode>General</c:formatCode>
                <c:ptCount val="8"/>
                <c:pt idx="0">
                  <c:v>1980</c:v>
                </c:pt>
                <c:pt idx="1">
                  <c:v>1985</c:v>
                </c:pt>
                <c:pt idx="2">
                  <c:v>1990</c:v>
                </c:pt>
                <c:pt idx="3">
                  <c:v>1995</c:v>
                </c:pt>
                <c:pt idx="4">
                  <c:v>2000</c:v>
                </c:pt>
                <c:pt idx="5">
                  <c:v>2005</c:v>
                </c:pt>
                <c:pt idx="6">
                  <c:v>2010</c:v>
                </c:pt>
                <c:pt idx="7">
                  <c:v>2015</c:v>
                </c:pt>
              </c:numCache>
            </c:numRef>
          </c:cat>
          <c:val>
            <c:numRef>
              <c:f>'Pop-abv65shr'!$B$13:$I$13</c:f>
              <c:numCache>
                <c:formatCode>_(* #,##0.0_);_(* \(#,##0.0\);_(* "-"??_);_(@_)</c:formatCode>
                <c:ptCount val="8"/>
                <c:pt idx="0">
                  <c:v>5.3300694999999996</c:v>
                </c:pt>
                <c:pt idx="1">
                  <c:v>5.4919699</c:v>
                </c:pt>
                <c:pt idx="2">
                  <c:v>5.7285247000000004</c:v>
                </c:pt>
                <c:pt idx="3">
                  <c:v>5.9317776999999996</c:v>
                </c:pt>
                <c:pt idx="4">
                  <c:v>6.4236057000000004</c:v>
                </c:pt>
                <c:pt idx="5">
                  <c:v>6.5821303999999996</c:v>
                </c:pt>
                <c:pt idx="6">
                  <c:v>6.5452214</c:v>
                </c:pt>
                <c:pt idx="7">
                  <c:v>6.7405068999999997</c:v>
                </c:pt>
              </c:numCache>
            </c:numRef>
          </c:val>
          <c:smooth val="0"/>
          <c:extLst xmlns:c16r2="http://schemas.microsoft.com/office/drawing/2015/06/chart">
            <c:ext xmlns:c16="http://schemas.microsoft.com/office/drawing/2014/chart" uri="{C3380CC4-5D6E-409C-BE32-E72D297353CC}">
              <c16:uniqueId val="{00000009-4EBA-4F38-A363-449A54531BE0}"/>
            </c:ext>
          </c:extLst>
        </c:ser>
        <c:dLbls>
          <c:showLegendKey val="0"/>
          <c:showVal val="0"/>
          <c:showCatName val="0"/>
          <c:showSerName val="0"/>
          <c:showPercent val="0"/>
          <c:showBubbleSize val="0"/>
        </c:dLbls>
        <c:smooth val="0"/>
        <c:axId val="289984496"/>
        <c:axId val="289984888"/>
      </c:lineChart>
      <c:catAx>
        <c:axId val="289984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89984888"/>
        <c:crosses val="autoZero"/>
        <c:auto val="1"/>
        <c:lblAlgn val="ctr"/>
        <c:lblOffset val="100"/>
        <c:noMultiLvlLbl val="0"/>
      </c:catAx>
      <c:valAx>
        <c:axId val="2899848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a:t>%</a:t>
                </a:r>
              </a:p>
            </c:rich>
          </c:tx>
          <c:layout>
            <c:manualLayout>
              <c:xMode val="edge"/>
              <c:yMode val="edge"/>
              <c:x val="3.12879083183909E-2"/>
              <c:y val="1.1799996804730088E-3"/>
            </c:manualLayout>
          </c:layout>
          <c:overlay val="0"/>
          <c:spPr>
            <a:noFill/>
            <a:ln>
              <a:noFill/>
            </a:ln>
            <a:effectLst/>
          </c:spPr>
          <c:txPr>
            <a:bodyPr rot="0" spcFirstLastPara="1" vertOverflow="ellipsis"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89984496"/>
        <c:crosses val="autoZero"/>
        <c:crossBetween val="between"/>
        <c:majorUnit val="6"/>
      </c:valAx>
      <c:spPr>
        <a:noFill/>
        <a:ln>
          <a:noFill/>
        </a:ln>
        <a:effectLst/>
      </c:spPr>
    </c:plotArea>
    <c:legend>
      <c:legendPos val="b"/>
      <c:layout>
        <c:manualLayout>
          <c:xMode val="edge"/>
          <c:yMode val="edge"/>
          <c:x val="1.8483277461604428E-2"/>
          <c:y val="0.84946066535480169"/>
          <c:w val="0.98054104623060734"/>
          <c:h val="0.1374994031921136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615712207494876E-2"/>
          <c:y val="0.11120385902055334"/>
          <c:w val="0.88887390411580447"/>
          <c:h val="0.59130831981270737"/>
        </c:manualLayout>
      </c:layout>
      <c:lineChart>
        <c:grouping val="standard"/>
        <c:varyColors val="0"/>
        <c:ser>
          <c:idx val="0"/>
          <c:order val="0"/>
          <c:tx>
            <c:strRef>
              <c:f>'Old pop'!$G$3</c:f>
              <c:strCache>
                <c:ptCount val="1"/>
                <c:pt idx="0">
                  <c:v>People's Rep. of China</c:v>
                </c:pt>
              </c:strCache>
            </c:strRef>
          </c:tx>
          <c:cat>
            <c:numRef>
              <c:f>'Old pop'!$H$2:$AB$2</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'Old pop'!$H$3:$AB$3</c:f>
              <c:numCache>
                <c:formatCode>General</c:formatCode>
                <c:ptCount val="21"/>
                <c:pt idx="0">
                  <c:v>4.5</c:v>
                </c:pt>
                <c:pt idx="1">
                  <c:v>4.5999999999999996</c:v>
                </c:pt>
                <c:pt idx="2">
                  <c:v>4.8</c:v>
                </c:pt>
                <c:pt idx="3">
                  <c:v>4.4000000000000004</c:v>
                </c:pt>
                <c:pt idx="4">
                  <c:v>4.3</c:v>
                </c:pt>
                <c:pt idx="5">
                  <c:v>4.4000000000000004</c:v>
                </c:pt>
                <c:pt idx="6">
                  <c:v>4.7</c:v>
                </c:pt>
                <c:pt idx="7">
                  <c:v>5.2</c:v>
                </c:pt>
                <c:pt idx="8">
                  <c:v>5.5</c:v>
                </c:pt>
                <c:pt idx="9">
                  <c:v>6</c:v>
                </c:pt>
                <c:pt idx="10">
                  <c:v>6.8</c:v>
                </c:pt>
                <c:pt idx="11">
                  <c:v>7.6</c:v>
                </c:pt>
                <c:pt idx="12">
                  <c:v>8.2000000000000011</c:v>
                </c:pt>
                <c:pt idx="13">
                  <c:v>9.4</c:v>
                </c:pt>
                <c:pt idx="14">
                  <c:v>11.7</c:v>
                </c:pt>
                <c:pt idx="15">
                  <c:v>13.4</c:v>
                </c:pt>
                <c:pt idx="16">
                  <c:v>15.9</c:v>
                </c:pt>
                <c:pt idx="17">
                  <c:v>19.2</c:v>
                </c:pt>
                <c:pt idx="18">
                  <c:v>21.8</c:v>
                </c:pt>
                <c:pt idx="19">
                  <c:v>22.4</c:v>
                </c:pt>
                <c:pt idx="20">
                  <c:v>23.3</c:v>
                </c:pt>
              </c:numCache>
            </c:numRef>
          </c:val>
          <c:smooth val="0"/>
          <c:extLst xmlns:c16r2="http://schemas.microsoft.com/office/drawing/2015/06/chart">
            <c:ext xmlns:c16="http://schemas.microsoft.com/office/drawing/2014/chart" uri="{C3380CC4-5D6E-409C-BE32-E72D297353CC}">
              <c16:uniqueId val="{00000000-23A0-4CA2-A568-28BDFAFACBEB}"/>
            </c:ext>
          </c:extLst>
        </c:ser>
        <c:ser>
          <c:idx val="1"/>
          <c:order val="1"/>
          <c:tx>
            <c:strRef>
              <c:f>'Old pop'!$G$4</c:f>
              <c:strCache>
                <c:ptCount val="1"/>
                <c:pt idx="0">
                  <c:v>Hong Kong, China</c:v>
                </c:pt>
              </c:strCache>
            </c:strRef>
          </c:tx>
          <c:cat>
            <c:numRef>
              <c:f>'Old pop'!$H$2:$AB$2</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'Old pop'!$H$4:$AB$4</c:f>
              <c:numCache>
                <c:formatCode>General</c:formatCode>
                <c:ptCount val="21"/>
                <c:pt idx="0">
                  <c:v>2.5</c:v>
                </c:pt>
                <c:pt idx="1">
                  <c:v>2.5</c:v>
                </c:pt>
                <c:pt idx="2">
                  <c:v>2.8</c:v>
                </c:pt>
                <c:pt idx="3">
                  <c:v>3.2</c:v>
                </c:pt>
                <c:pt idx="4">
                  <c:v>4</c:v>
                </c:pt>
                <c:pt idx="5">
                  <c:v>5.4</c:v>
                </c:pt>
                <c:pt idx="6">
                  <c:v>6.5</c:v>
                </c:pt>
                <c:pt idx="7">
                  <c:v>7.4</c:v>
                </c:pt>
                <c:pt idx="8">
                  <c:v>8.5</c:v>
                </c:pt>
                <c:pt idx="9">
                  <c:v>9.7000000000000011</c:v>
                </c:pt>
                <c:pt idx="10">
                  <c:v>11</c:v>
                </c:pt>
                <c:pt idx="11">
                  <c:v>12.2</c:v>
                </c:pt>
                <c:pt idx="12">
                  <c:v>12.9</c:v>
                </c:pt>
                <c:pt idx="13">
                  <c:v>14.9</c:v>
                </c:pt>
                <c:pt idx="14">
                  <c:v>18</c:v>
                </c:pt>
                <c:pt idx="15">
                  <c:v>22.1</c:v>
                </c:pt>
                <c:pt idx="16">
                  <c:v>26.3</c:v>
                </c:pt>
                <c:pt idx="17">
                  <c:v>28.8</c:v>
                </c:pt>
                <c:pt idx="18">
                  <c:v>30.6</c:v>
                </c:pt>
                <c:pt idx="19">
                  <c:v>31.7</c:v>
                </c:pt>
                <c:pt idx="20">
                  <c:v>32.6</c:v>
                </c:pt>
              </c:numCache>
            </c:numRef>
          </c:val>
          <c:smooth val="0"/>
          <c:extLst xmlns:c16r2="http://schemas.microsoft.com/office/drawing/2015/06/chart">
            <c:ext xmlns:c16="http://schemas.microsoft.com/office/drawing/2014/chart" uri="{C3380CC4-5D6E-409C-BE32-E72D297353CC}">
              <c16:uniqueId val="{00000001-23A0-4CA2-A568-28BDFAFACBEB}"/>
            </c:ext>
          </c:extLst>
        </c:ser>
        <c:ser>
          <c:idx val="2"/>
          <c:order val="2"/>
          <c:tx>
            <c:strRef>
              <c:f>'Old pop'!$G$5</c:f>
              <c:strCache>
                <c:ptCount val="1"/>
                <c:pt idx="0">
                  <c:v>India</c:v>
                </c:pt>
              </c:strCache>
            </c:strRef>
          </c:tx>
          <c:cat>
            <c:numRef>
              <c:f>'Old pop'!$H$2:$AB$2</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'Old pop'!$H$5:$AB$5</c:f>
              <c:numCache>
                <c:formatCode>General</c:formatCode>
                <c:ptCount val="21"/>
                <c:pt idx="0">
                  <c:v>3.1</c:v>
                </c:pt>
                <c:pt idx="1">
                  <c:v>3.1</c:v>
                </c:pt>
                <c:pt idx="2">
                  <c:v>3</c:v>
                </c:pt>
                <c:pt idx="3">
                  <c:v>3.2</c:v>
                </c:pt>
                <c:pt idx="4">
                  <c:v>3.3</c:v>
                </c:pt>
                <c:pt idx="5">
                  <c:v>3.4</c:v>
                </c:pt>
                <c:pt idx="6">
                  <c:v>3.6</c:v>
                </c:pt>
                <c:pt idx="7">
                  <c:v>3.7</c:v>
                </c:pt>
                <c:pt idx="8">
                  <c:v>3.8</c:v>
                </c:pt>
                <c:pt idx="9">
                  <c:v>4</c:v>
                </c:pt>
                <c:pt idx="10">
                  <c:v>4.3</c:v>
                </c:pt>
                <c:pt idx="11">
                  <c:v>4.5999999999999996</c:v>
                </c:pt>
                <c:pt idx="12">
                  <c:v>4.9000000000000004</c:v>
                </c:pt>
                <c:pt idx="13">
                  <c:v>5.4</c:v>
                </c:pt>
                <c:pt idx="14">
                  <c:v>6.3</c:v>
                </c:pt>
                <c:pt idx="15">
                  <c:v>7.3</c:v>
                </c:pt>
                <c:pt idx="16">
                  <c:v>8.4</c:v>
                </c:pt>
                <c:pt idx="17">
                  <c:v>9.5</c:v>
                </c:pt>
                <c:pt idx="18">
                  <c:v>10.7</c:v>
                </c:pt>
                <c:pt idx="19">
                  <c:v>12.1</c:v>
                </c:pt>
                <c:pt idx="20">
                  <c:v>13.7</c:v>
                </c:pt>
              </c:numCache>
            </c:numRef>
          </c:val>
          <c:smooth val="0"/>
          <c:extLst xmlns:c16r2="http://schemas.microsoft.com/office/drawing/2015/06/chart">
            <c:ext xmlns:c16="http://schemas.microsoft.com/office/drawing/2014/chart" uri="{C3380CC4-5D6E-409C-BE32-E72D297353CC}">
              <c16:uniqueId val="{00000002-23A0-4CA2-A568-28BDFAFACBEB}"/>
            </c:ext>
          </c:extLst>
        </c:ser>
        <c:ser>
          <c:idx val="3"/>
          <c:order val="3"/>
          <c:tx>
            <c:strRef>
              <c:f>'Old pop'!$G$6</c:f>
              <c:strCache>
                <c:ptCount val="1"/>
                <c:pt idx="0">
                  <c:v>Indonesia</c:v>
                </c:pt>
              </c:strCache>
            </c:strRef>
          </c:tx>
          <c:cat>
            <c:numRef>
              <c:f>'Old pop'!$H$2:$AB$2</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'Old pop'!$H$6:$AB$6</c:f>
              <c:numCache>
                <c:formatCode>General</c:formatCode>
                <c:ptCount val="21"/>
                <c:pt idx="0">
                  <c:v>4</c:v>
                </c:pt>
                <c:pt idx="1">
                  <c:v>3.7</c:v>
                </c:pt>
                <c:pt idx="2">
                  <c:v>3.4</c:v>
                </c:pt>
                <c:pt idx="3">
                  <c:v>3.1</c:v>
                </c:pt>
                <c:pt idx="4">
                  <c:v>3.1</c:v>
                </c:pt>
                <c:pt idx="5">
                  <c:v>3.3</c:v>
                </c:pt>
                <c:pt idx="6">
                  <c:v>3.5</c:v>
                </c:pt>
                <c:pt idx="7">
                  <c:v>3.6</c:v>
                </c:pt>
                <c:pt idx="8">
                  <c:v>3.8</c:v>
                </c:pt>
                <c:pt idx="9">
                  <c:v>4.3</c:v>
                </c:pt>
                <c:pt idx="10">
                  <c:v>4.9000000000000004</c:v>
                </c:pt>
                <c:pt idx="11">
                  <c:v>5.5</c:v>
                </c:pt>
                <c:pt idx="12">
                  <c:v>6.1</c:v>
                </c:pt>
                <c:pt idx="13">
                  <c:v>6.6</c:v>
                </c:pt>
                <c:pt idx="14">
                  <c:v>7.5</c:v>
                </c:pt>
                <c:pt idx="15">
                  <c:v>9</c:v>
                </c:pt>
                <c:pt idx="16">
                  <c:v>10.7</c:v>
                </c:pt>
                <c:pt idx="17">
                  <c:v>12.6</c:v>
                </c:pt>
                <c:pt idx="18">
                  <c:v>14.7</c:v>
                </c:pt>
                <c:pt idx="19">
                  <c:v>16.7</c:v>
                </c:pt>
                <c:pt idx="20">
                  <c:v>18.600000000000001</c:v>
                </c:pt>
              </c:numCache>
            </c:numRef>
          </c:val>
          <c:smooth val="0"/>
          <c:extLst xmlns:c16r2="http://schemas.microsoft.com/office/drawing/2015/06/chart">
            <c:ext xmlns:c16="http://schemas.microsoft.com/office/drawing/2014/chart" uri="{C3380CC4-5D6E-409C-BE32-E72D297353CC}">
              <c16:uniqueId val="{00000003-23A0-4CA2-A568-28BDFAFACBEB}"/>
            </c:ext>
          </c:extLst>
        </c:ser>
        <c:ser>
          <c:idx val="4"/>
          <c:order val="4"/>
          <c:tx>
            <c:strRef>
              <c:f>'Old pop'!$G$7</c:f>
              <c:strCache>
                <c:ptCount val="1"/>
                <c:pt idx="0">
                  <c:v>Rep. of Korea</c:v>
                </c:pt>
              </c:strCache>
            </c:strRef>
          </c:tx>
          <c:cat>
            <c:numRef>
              <c:f>'Old pop'!$H$2:$AB$2</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'Old pop'!$H$7:$AB$7</c:f>
              <c:numCache>
                <c:formatCode>General</c:formatCode>
                <c:ptCount val="21"/>
                <c:pt idx="0">
                  <c:v>2.9</c:v>
                </c:pt>
                <c:pt idx="1">
                  <c:v>3.4</c:v>
                </c:pt>
                <c:pt idx="2">
                  <c:v>3.7</c:v>
                </c:pt>
                <c:pt idx="3">
                  <c:v>3.4</c:v>
                </c:pt>
                <c:pt idx="4">
                  <c:v>3.3</c:v>
                </c:pt>
                <c:pt idx="5">
                  <c:v>3.5</c:v>
                </c:pt>
                <c:pt idx="6">
                  <c:v>3.9</c:v>
                </c:pt>
                <c:pt idx="7">
                  <c:v>4.3</c:v>
                </c:pt>
                <c:pt idx="8">
                  <c:v>5</c:v>
                </c:pt>
                <c:pt idx="9">
                  <c:v>5.9</c:v>
                </c:pt>
                <c:pt idx="10">
                  <c:v>7.3</c:v>
                </c:pt>
                <c:pt idx="11">
                  <c:v>9.3000000000000007</c:v>
                </c:pt>
                <c:pt idx="12">
                  <c:v>11</c:v>
                </c:pt>
                <c:pt idx="13">
                  <c:v>13</c:v>
                </c:pt>
                <c:pt idx="14">
                  <c:v>15.4</c:v>
                </c:pt>
                <c:pt idx="15">
                  <c:v>19.3</c:v>
                </c:pt>
                <c:pt idx="16">
                  <c:v>23.2</c:v>
                </c:pt>
                <c:pt idx="17">
                  <c:v>26.8</c:v>
                </c:pt>
                <c:pt idx="18">
                  <c:v>30.2</c:v>
                </c:pt>
                <c:pt idx="19">
                  <c:v>32.200000000000003</c:v>
                </c:pt>
                <c:pt idx="20">
                  <c:v>34.200000000000003</c:v>
                </c:pt>
              </c:numCache>
            </c:numRef>
          </c:val>
          <c:smooth val="0"/>
          <c:extLst xmlns:c16r2="http://schemas.microsoft.com/office/drawing/2015/06/chart">
            <c:ext xmlns:c16="http://schemas.microsoft.com/office/drawing/2014/chart" uri="{C3380CC4-5D6E-409C-BE32-E72D297353CC}">
              <c16:uniqueId val="{00000004-23A0-4CA2-A568-28BDFAFACBEB}"/>
            </c:ext>
          </c:extLst>
        </c:ser>
        <c:ser>
          <c:idx val="5"/>
          <c:order val="5"/>
          <c:tx>
            <c:strRef>
              <c:f>'Old pop'!$G$8</c:f>
              <c:strCache>
                <c:ptCount val="1"/>
                <c:pt idx="0">
                  <c:v>Malaysia</c:v>
                </c:pt>
              </c:strCache>
            </c:strRef>
          </c:tx>
          <c:cat>
            <c:numRef>
              <c:f>'Old pop'!$H$2:$AB$2</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'Old pop'!$H$8:$AB$8</c:f>
              <c:numCache>
                <c:formatCode>General</c:formatCode>
                <c:ptCount val="21"/>
                <c:pt idx="0">
                  <c:v>5.0999999999999996</c:v>
                </c:pt>
                <c:pt idx="1">
                  <c:v>4.3</c:v>
                </c:pt>
                <c:pt idx="2">
                  <c:v>3.4</c:v>
                </c:pt>
                <c:pt idx="3">
                  <c:v>3.2</c:v>
                </c:pt>
                <c:pt idx="4">
                  <c:v>3.4</c:v>
                </c:pt>
                <c:pt idx="5">
                  <c:v>3.7</c:v>
                </c:pt>
                <c:pt idx="6">
                  <c:v>3.7</c:v>
                </c:pt>
                <c:pt idx="7">
                  <c:v>3.7</c:v>
                </c:pt>
                <c:pt idx="8">
                  <c:v>3.7</c:v>
                </c:pt>
                <c:pt idx="9">
                  <c:v>3.7</c:v>
                </c:pt>
                <c:pt idx="10">
                  <c:v>3.9</c:v>
                </c:pt>
                <c:pt idx="11">
                  <c:v>4.4000000000000004</c:v>
                </c:pt>
                <c:pt idx="12">
                  <c:v>4.8</c:v>
                </c:pt>
                <c:pt idx="13">
                  <c:v>5.8</c:v>
                </c:pt>
                <c:pt idx="14">
                  <c:v>7.1</c:v>
                </c:pt>
                <c:pt idx="15">
                  <c:v>8.7000000000000011</c:v>
                </c:pt>
                <c:pt idx="16">
                  <c:v>10.4</c:v>
                </c:pt>
                <c:pt idx="17">
                  <c:v>11.9</c:v>
                </c:pt>
                <c:pt idx="18">
                  <c:v>13.2</c:v>
                </c:pt>
                <c:pt idx="19">
                  <c:v>14.6</c:v>
                </c:pt>
                <c:pt idx="20">
                  <c:v>16.3</c:v>
                </c:pt>
              </c:numCache>
            </c:numRef>
          </c:val>
          <c:smooth val="0"/>
          <c:extLst xmlns:c16r2="http://schemas.microsoft.com/office/drawing/2015/06/chart">
            <c:ext xmlns:c16="http://schemas.microsoft.com/office/drawing/2014/chart" uri="{C3380CC4-5D6E-409C-BE32-E72D297353CC}">
              <c16:uniqueId val="{00000005-23A0-4CA2-A568-28BDFAFACBEB}"/>
            </c:ext>
          </c:extLst>
        </c:ser>
        <c:ser>
          <c:idx val="6"/>
          <c:order val="6"/>
          <c:tx>
            <c:strRef>
              <c:f>'Old pop'!$G$9</c:f>
              <c:strCache>
                <c:ptCount val="1"/>
                <c:pt idx="0">
                  <c:v>Pakistan</c:v>
                </c:pt>
              </c:strCache>
            </c:strRef>
          </c:tx>
          <c:cat>
            <c:numRef>
              <c:f>'Old pop'!$H$2:$AB$2</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'Old pop'!$H$9:$AB$9</c:f>
              <c:numCache>
                <c:formatCode>General</c:formatCode>
                <c:ptCount val="21"/>
                <c:pt idx="0">
                  <c:v>7</c:v>
                </c:pt>
                <c:pt idx="1">
                  <c:v>6.5</c:v>
                </c:pt>
                <c:pt idx="2">
                  <c:v>6</c:v>
                </c:pt>
                <c:pt idx="3">
                  <c:v>5.6</c:v>
                </c:pt>
                <c:pt idx="4">
                  <c:v>5.3</c:v>
                </c:pt>
                <c:pt idx="5">
                  <c:v>5</c:v>
                </c:pt>
                <c:pt idx="6">
                  <c:v>4.5</c:v>
                </c:pt>
                <c:pt idx="7">
                  <c:v>4</c:v>
                </c:pt>
                <c:pt idx="8">
                  <c:v>3.7</c:v>
                </c:pt>
                <c:pt idx="9">
                  <c:v>3.6</c:v>
                </c:pt>
                <c:pt idx="10">
                  <c:v>3.7</c:v>
                </c:pt>
                <c:pt idx="11">
                  <c:v>3.8</c:v>
                </c:pt>
                <c:pt idx="12">
                  <c:v>4.0999999999999996</c:v>
                </c:pt>
                <c:pt idx="13">
                  <c:v>4.3</c:v>
                </c:pt>
                <c:pt idx="14">
                  <c:v>4.5999999999999996</c:v>
                </c:pt>
                <c:pt idx="15">
                  <c:v>5.0999999999999996</c:v>
                </c:pt>
                <c:pt idx="16">
                  <c:v>5.8</c:v>
                </c:pt>
                <c:pt idx="17">
                  <c:v>6.6</c:v>
                </c:pt>
                <c:pt idx="18">
                  <c:v>7.5</c:v>
                </c:pt>
                <c:pt idx="19">
                  <c:v>8.6</c:v>
                </c:pt>
                <c:pt idx="20">
                  <c:v>10</c:v>
                </c:pt>
              </c:numCache>
            </c:numRef>
          </c:val>
          <c:smooth val="0"/>
          <c:extLst xmlns:c16r2="http://schemas.microsoft.com/office/drawing/2015/06/chart">
            <c:ext xmlns:c16="http://schemas.microsoft.com/office/drawing/2014/chart" uri="{C3380CC4-5D6E-409C-BE32-E72D297353CC}">
              <c16:uniqueId val="{00000006-23A0-4CA2-A568-28BDFAFACBEB}"/>
            </c:ext>
          </c:extLst>
        </c:ser>
        <c:ser>
          <c:idx val="7"/>
          <c:order val="7"/>
          <c:tx>
            <c:strRef>
              <c:f>'Old pop'!$G$10</c:f>
              <c:strCache>
                <c:ptCount val="1"/>
                <c:pt idx="0">
                  <c:v>Philippines</c:v>
                </c:pt>
              </c:strCache>
            </c:strRef>
          </c:tx>
          <c:cat>
            <c:numRef>
              <c:f>'Old pop'!$H$2:$AB$2</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'Old pop'!$H$10:$AB$10</c:f>
              <c:numCache>
                <c:formatCode>General</c:formatCode>
                <c:ptCount val="21"/>
                <c:pt idx="0">
                  <c:v>3.6</c:v>
                </c:pt>
                <c:pt idx="1">
                  <c:v>3.3</c:v>
                </c:pt>
                <c:pt idx="2">
                  <c:v>3</c:v>
                </c:pt>
                <c:pt idx="3">
                  <c:v>2.9</c:v>
                </c:pt>
                <c:pt idx="4">
                  <c:v>2.9</c:v>
                </c:pt>
                <c:pt idx="5">
                  <c:v>3.1</c:v>
                </c:pt>
                <c:pt idx="6">
                  <c:v>3.2</c:v>
                </c:pt>
                <c:pt idx="7">
                  <c:v>3.2</c:v>
                </c:pt>
                <c:pt idx="8">
                  <c:v>3.2</c:v>
                </c:pt>
                <c:pt idx="9">
                  <c:v>3.2</c:v>
                </c:pt>
                <c:pt idx="10">
                  <c:v>3.5</c:v>
                </c:pt>
                <c:pt idx="11">
                  <c:v>3.9</c:v>
                </c:pt>
                <c:pt idx="12">
                  <c:v>4.3</c:v>
                </c:pt>
                <c:pt idx="13">
                  <c:v>4.8</c:v>
                </c:pt>
                <c:pt idx="14">
                  <c:v>5.7</c:v>
                </c:pt>
                <c:pt idx="15">
                  <c:v>6.6</c:v>
                </c:pt>
                <c:pt idx="16">
                  <c:v>7.6</c:v>
                </c:pt>
                <c:pt idx="17">
                  <c:v>8.7000000000000011</c:v>
                </c:pt>
                <c:pt idx="18">
                  <c:v>9.8000000000000007</c:v>
                </c:pt>
                <c:pt idx="19">
                  <c:v>11.2</c:v>
                </c:pt>
                <c:pt idx="20">
                  <c:v>12.7</c:v>
                </c:pt>
              </c:numCache>
            </c:numRef>
          </c:val>
          <c:smooth val="0"/>
          <c:extLst xmlns:c16r2="http://schemas.microsoft.com/office/drawing/2015/06/chart">
            <c:ext xmlns:c16="http://schemas.microsoft.com/office/drawing/2014/chart" uri="{C3380CC4-5D6E-409C-BE32-E72D297353CC}">
              <c16:uniqueId val="{00000007-23A0-4CA2-A568-28BDFAFACBEB}"/>
            </c:ext>
          </c:extLst>
        </c:ser>
        <c:ser>
          <c:idx val="8"/>
          <c:order val="8"/>
          <c:tx>
            <c:strRef>
              <c:f>'Old pop'!$G$11</c:f>
              <c:strCache>
                <c:ptCount val="1"/>
                <c:pt idx="0">
                  <c:v>Singapore</c:v>
                </c:pt>
              </c:strCache>
            </c:strRef>
          </c:tx>
          <c:cat>
            <c:numRef>
              <c:f>'Old pop'!$H$2:$AB$2</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'Old pop'!$H$11:$AB$11</c:f>
              <c:numCache>
                <c:formatCode>General</c:formatCode>
                <c:ptCount val="21"/>
                <c:pt idx="0">
                  <c:v>2.4</c:v>
                </c:pt>
                <c:pt idx="1">
                  <c:v>2.2000000000000002</c:v>
                </c:pt>
                <c:pt idx="2">
                  <c:v>2.1</c:v>
                </c:pt>
                <c:pt idx="3">
                  <c:v>2.7</c:v>
                </c:pt>
                <c:pt idx="4">
                  <c:v>3.4</c:v>
                </c:pt>
                <c:pt idx="5">
                  <c:v>4.0999999999999996</c:v>
                </c:pt>
                <c:pt idx="6">
                  <c:v>4.7</c:v>
                </c:pt>
                <c:pt idx="7">
                  <c:v>5.3</c:v>
                </c:pt>
                <c:pt idx="8">
                  <c:v>5.6</c:v>
                </c:pt>
                <c:pt idx="9">
                  <c:v>6.3</c:v>
                </c:pt>
                <c:pt idx="10">
                  <c:v>7.2</c:v>
                </c:pt>
                <c:pt idx="11">
                  <c:v>8.5</c:v>
                </c:pt>
                <c:pt idx="12">
                  <c:v>10.200000000000001</c:v>
                </c:pt>
                <c:pt idx="13">
                  <c:v>13.6</c:v>
                </c:pt>
                <c:pt idx="14">
                  <c:v>17.899999999999999</c:v>
                </c:pt>
                <c:pt idx="15">
                  <c:v>22.9</c:v>
                </c:pt>
                <c:pt idx="16">
                  <c:v>27.5</c:v>
                </c:pt>
                <c:pt idx="17">
                  <c:v>30.9</c:v>
                </c:pt>
                <c:pt idx="18">
                  <c:v>32.5</c:v>
                </c:pt>
                <c:pt idx="19">
                  <c:v>32.700000000000003</c:v>
                </c:pt>
                <c:pt idx="20">
                  <c:v>32.6</c:v>
                </c:pt>
              </c:numCache>
            </c:numRef>
          </c:val>
          <c:smooth val="0"/>
          <c:extLst xmlns:c16r2="http://schemas.microsoft.com/office/drawing/2015/06/chart">
            <c:ext xmlns:c16="http://schemas.microsoft.com/office/drawing/2014/chart" uri="{C3380CC4-5D6E-409C-BE32-E72D297353CC}">
              <c16:uniqueId val="{00000008-23A0-4CA2-A568-28BDFAFACBEB}"/>
            </c:ext>
          </c:extLst>
        </c:ser>
        <c:ser>
          <c:idx val="9"/>
          <c:order val="9"/>
          <c:tx>
            <c:strRef>
              <c:f>'Old pop'!$G$12</c:f>
              <c:strCache>
                <c:ptCount val="1"/>
                <c:pt idx="0">
                  <c:v>Thailand</c:v>
                </c:pt>
              </c:strCache>
            </c:strRef>
          </c:tx>
          <c:cat>
            <c:numRef>
              <c:f>'Old pop'!$H$2:$AB$2</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'Old pop'!$H$12:$AB$12</c:f>
              <c:numCache>
                <c:formatCode>General</c:formatCode>
                <c:ptCount val="21"/>
                <c:pt idx="0">
                  <c:v>3.2</c:v>
                </c:pt>
                <c:pt idx="1">
                  <c:v>3.2</c:v>
                </c:pt>
                <c:pt idx="2">
                  <c:v>3.2</c:v>
                </c:pt>
                <c:pt idx="3">
                  <c:v>3.3</c:v>
                </c:pt>
                <c:pt idx="4">
                  <c:v>3.4</c:v>
                </c:pt>
                <c:pt idx="5">
                  <c:v>3.6</c:v>
                </c:pt>
                <c:pt idx="6">
                  <c:v>3.9</c:v>
                </c:pt>
                <c:pt idx="7">
                  <c:v>4.0999999999999996</c:v>
                </c:pt>
                <c:pt idx="8">
                  <c:v>4.5999999999999996</c:v>
                </c:pt>
                <c:pt idx="9">
                  <c:v>5.4</c:v>
                </c:pt>
                <c:pt idx="10">
                  <c:v>6.3</c:v>
                </c:pt>
                <c:pt idx="11">
                  <c:v>7.1</c:v>
                </c:pt>
                <c:pt idx="12">
                  <c:v>7.7</c:v>
                </c:pt>
                <c:pt idx="13">
                  <c:v>8.8000000000000007</c:v>
                </c:pt>
                <c:pt idx="14">
                  <c:v>10.6</c:v>
                </c:pt>
                <c:pt idx="15">
                  <c:v>12.9</c:v>
                </c:pt>
                <c:pt idx="16">
                  <c:v>15.3</c:v>
                </c:pt>
                <c:pt idx="17">
                  <c:v>17.2</c:v>
                </c:pt>
                <c:pt idx="18">
                  <c:v>18.7</c:v>
                </c:pt>
                <c:pt idx="19">
                  <c:v>19.5</c:v>
                </c:pt>
                <c:pt idx="20">
                  <c:v>20.2</c:v>
                </c:pt>
              </c:numCache>
            </c:numRef>
          </c:val>
          <c:smooth val="0"/>
          <c:extLst xmlns:c16r2="http://schemas.microsoft.com/office/drawing/2015/06/chart">
            <c:ext xmlns:c16="http://schemas.microsoft.com/office/drawing/2014/chart" uri="{C3380CC4-5D6E-409C-BE32-E72D297353CC}">
              <c16:uniqueId val="{00000009-23A0-4CA2-A568-28BDFAFACBEB}"/>
            </c:ext>
          </c:extLst>
        </c:ser>
        <c:ser>
          <c:idx val="10"/>
          <c:order val="10"/>
          <c:tx>
            <c:strRef>
              <c:f>'Old pop'!$G$13</c:f>
              <c:strCache>
                <c:ptCount val="1"/>
                <c:pt idx="0">
                  <c:v>Viet Nam</c:v>
                </c:pt>
              </c:strCache>
            </c:strRef>
          </c:tx>
          <c:cat>
            <c:numRef>
              <c:f>'Old pop'!$H$2:$AB$2</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'Old pop'!$H$13:$AB$13</c:f>
              <c:numCache>
                <c:formatCode>General</c:formatCode>
                <c:ptCount val="21"/>
                <c:pt idx="0">
                  <c:v>4.2</c:v>
                </c:pt>
                <c:pt idx="1">
                  <c:v>4.4000000000000004</c:v>
                </c:pt>
                <c:pt idx="2">
                  <c:v>4.5</c:v>
                </c:pt>
                <c:pt idx="3">
                  <c:v>4.5999999999999996</c:v>
                </c:pt>
                <c:pt idx="4">
                  <c:v>4.9000000000000004</c:v>
                </c:pt>
                <c:pt idx="5">
                  <c:v>4.9000000000000004</c:v>
                </c:pt>
                <c:pt idx="6">
                  <c:v>4.8</c:v>
                </c:pt>
                <c:pt idx="7">
                  <c:v>4.5999999999999996</c:v>
                </c:pt>
                <c:pt idx="8">
                  <c:v>4.7</c:v>
                </c:pt>
                <c:pt idx="9">
                  <c:v>5</c:v>
                </c:pt>
                <c:pt idx="10">
                  <c:v>5.6</c:v>
                </c:pt>
                <c:pt idx="11">
                  <c:v>6.2</c:v>
                </c:pt>
                <c:pt idx="12">
                  <c:v>6.3</c:v>
                </c:pt>
                <c:pt idx="13">
                  <c:v>6.6</c:v>
                </c:pt>
                <c:pt idx="14">
                  <c:v>7.8</c:v>
                </c:pt>
                <c:pt idx="15">
                  <c:v>9.8000000000000007</c:v>
                </c:pt>
                <c:pt idx="16">
                  <c:v>12.4</c:v>
                </c:pt>
                <c:pt idx="17">
                  <c:v>15</c:v>
                </c:pt>
                <c:pt idx="18">
                  <c:v>17.2</c:v>
                </c:pt>
                <c:pt idx="19">
                  <c:v>18.899999999999999</c:v>
                </c:pt>
                <c:pt idx="20">
                  <c:v>20</c:v>
                </c:pt>
              </c:numCache>
            </c:numRef>
          </c:val>
          <c:smooth val="0"/>
          <c:extLst xmlns:c16r2="http://schemas.microsoft.com/office/drawing/2015/06/chart">
            <c:ext xmlns:c16="http://schemas.microsoft.com/office/drawing/2014/chart" uri="{C3380CC4-5D6E-409C-BE32-E72D297353CC}">
              <c16:uniqueId val="{0000000A-23A0-4CA2-A568-28BDFAFACBEB}"/>
            </c:ext>
          </c:extLst>
        </c:ser>
        <c:dLbls>
          <c:showLegendKey val="0"/>
          <c:showVal val="0"/>
          <c:showCatName val="0"/>
          <c:showSerName val="0"/>
          <c:showPercent val="0"/>
          <c:showBubbleSize val="0"/>
        </c:dLbls>
        <c:marker val="1"/>
        <c:smooth val="0"/>
        <c:axId val="289985672"/>
        <c:axId val="289986064"/>
      </c:lineChart>
      <c:catAx>
        <c:axId val="289985672"/>
        <c:scaling>
          <c:orientation val="minMax"/>
        </c:scaling>
        <c:delete val="0"/>
        <c:axPos val="b"/>
        <c:numFmt formatCode="General" sourceLinked="1"/>
        <c:majorTickMark val="in"/>
        <c:minorTickMark val="none"/>
        <c:tickLblPos val="nextTo"/>
        <c:crossAx val="289986064"/>
        <c:crosses val="autoZero"/>
        <c:auto val="1"/>
        <c:lblAlgn val="ctr"/>
        <c:lblOffset val="100"/>
        <c:tickLblSkip val="2"/>
        <c:noMultiLvlLbl val="0"/>
      </c:catAx>
      <c:valAx>
        <c:axId val="289986064"/>
        <c:scaling>
          <c:orientation val="minMax"/>
        </c:scaling>
        <c:delete val="0"/>
        <c:axPos val="l"/>
        <c:majorGridlines/>
        <c:title>
          <c:tx>
            <c:rich>
              <a:bodyPr rot="0" vert="horz"/>
              <a:lstStyle/>
              <a:p>
                <a:pPr>
                  <a:defRPr/>
                </a:pPr>
                <a:r>
                  <a:rPr lang="en-US"/>
                  <a:t>%</a:t>
                </a:r>
              </a:p>
            </c:rich>
          </c:tx>
          <c:layout>
            <c:manualLayout>
              <c:xMode val="edge"/>
              <c:yMode val="edge"/>
              <c:x val="2.3145464062329382E-2"/>
              <c:y val="2.337167412896932E-2"/>
            </c:manualLayout>
          </c:layout>
          <c:overlay val="0"/>
        </c:title>
        <c:numFmt formatCode="General" sourceLinked="1"/>
        <c:majorTickMark val="out"/>
        <c:minorTickMark val="none"/>
        <c:tickLblPos val="nextTo"/>
        <c:crossAx val="289985672"/>
        <c:crosses val="autoZero"/>
        <c:crossBetween val="between"/>
        <c:majorUnit val="10"/>
      </c:valAx>
    </c:plotArea>
    <c:legend>
      <c:legendPos val="b"/>
      <c:layout>
        <c:manualLayout>
          <c:xMode val="edge"/>
          <c:yMode val="edge"/>
          <c:x val="6.6063406349672824E-2"/>
          <c:y val="0.80136637332098148"/>
          <c:w val="0.86787318730065488"/>
          <c:h val="0.17901497606916791"/>
        </c:manualLayout>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615712207494876E-2"/>
          <c:y val="0.11120385902055299"/>
          <c:w val="0.88887390411580169"/>
          <c:h val="0.59130831981270393"/>
        </c:manualLayout>
      </c:layout>
      <c:lineChart>
        <c:grouping val="standard"/>
        <c:varyColors val="0"/>
        <c:ser>
          <c:idx val="0"/>
          <c:order val="0"/>
          <c:tx>
            <c:strRef>
              <c:f>'Old-working age'!$O$2</c:f>
              <c:strCache>
                <c:ptCount val="1"/>
                <c:pt idx="0">
                  <c:v>People's Rep. of China</c:v>
                </c:pt>
              </c:strCache>
            </c:strRef>
          </c:tx>
          <c:cat>
            <c:numRef>
              <c:f>'Old-working age'!$P$1:$AJ$1</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'Old-working age'!$P$2:$AJ$2</c:f>
              <c:numCache>
                <c:formatCode>0.0</c:formatCode>
                <c:ptCount val="21"/>
                <c:pt idx="0">
                  <c:v>7.2271678987272745</c:v>
                </c:pt>
                <c:pt idx="1">
                  <c:v>7.9126848463294248</c:v>
                </c:pt>
                <c:pt idx="2">
                  <c:v>8.5884573686498733</c:v>
                </c:pt>
                <c:pt idx="3">
                  <c:v>7.9329532945233892</c:v>
                </c:pt>
                <c:pt idx="4">
                  <c:v>7.7029551611836418</c:v>
                </c:pt>
                <c:pt idx="5">
                  <c:v>7.8359734237203424</c:v>
                </c:pt>
                <c:pt idx="6">
                  <c:v>7.9370035214151171</c:v>
                </c:pt>
                <c:pt idx="7">
                  <c:v>8.0358581342241209</c:v>
                </c:pt>
                <c:pt idx="8">
                  <c:v>8.3197046402885793</c:v>
                </c:pt>
                <c:pt idx="9">
                  <c:v>9.0650846361454889</c:v>
                </c:pt>
                <c:pt idx="10">
                  <c:v>10.066592129638337</c:v>
                </c:pt>
                <c:pt idx="11">
                  <c:v>10.744956066083168</c:v>
                </c:pt>
                <c:pt idx="12">
                  <c:v>11.448849947036019</c:v>
                </c:pt>
                <c:pt idx="13">
                  <c:v>13.214388045227118</c:v>
                </c:pt>
                <c:pt idx="14">
                  <c:v>16.751502957724419</c:v>
                </c:pt>
                <c:pt idx="15">
                  <c:v>19.486393161809929</c:v>
                </c:pt>
                <c:pt idx="16">
                  <c:v>23.662213055315689</c:v>
                </c:pt>
                <c:pt idx="17">
                  <c:v>29.59508931389259</c:v>
                </c:pt>
                <c:pt idx="18">
                  <c:v>34.563926895777811</c:v>
                </c:pt>
                <c:pt idx="19">
                  <c:v>36.017384521089845</c:v>
                </c:pt>
                <c:pt idx="20">
                  <c:v>37.992564201283741</c:v>
                </c:pt>
              </c:numCache>
            </c:numRef>
          </c:val>
          <c:smooth val="0"/>
          <c:extLst xmlns:c16r2="http://schemas.microsoft.com/office/drawing/2015/06/chart">
            <c:ext xmlns:c16="http://schemas.microsoft.com/office/drawing/2014/chart" uri="{C3380CC4-5D6E-409C-BE32-E72D297353CC}">
              <c16:uniqueId val="{00000000-0B7A-407C-AF09-E30058FF56FA}"/>
            </c:ext>
          </c:extLst>
        </c:ser>
        <c:ser>
          <c:idx val="1"/>
          <c:order val="1"/>
          <c:tx>
            <c:strRef>
              <c:f>'Old-working age'!$O$3</c:f>
              <c:strCache>
                <c:ptCount val="1"/>
                <c:pt idx="0">
                  <c:v>Hong Kong, China</c:v>
                </c:pt>
              </c:strCache>
            </c:strRef>
          </c:tx>
          <c:cat>
            <c:numRef>
              <c:f>'Old-working age'!$P$1:$AJ$1</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'Old-working age'!$P$3:$AJ$3</c:f>
              <c:numCache>
                <c:formatCode>0.0</c:formatCode>
                <c:ptCount val="21"/>
                <c:pt idx="0">
                  <c:v>3.7192003017729212</c:v>
                </c:pt>
                <c:pt idx="1">
                  <c:v>3.9895900685374559</c:v>
                </c:pt>
                <c:pt idx="2">
                  <c:v>4.9839445567427045</c:v>
                </c:pt>
                <c:pt idx="3">
                  <c:v>5.7688125481139245</c:v>
                </c:pt>
                <c:pt idx="4">
                  <c:v>6.7137760584568955</c:v>
                </c:pt>
                <c:pt idx="5">
                  <c:v>8.4096526326971528</c:v>
                </c:pt>
                <c:pt idx="6">
                  <c:v>9.4970474290630147</c:v>
                </c:pt>
                <c:pt idx="7">
                  <c:v>10.775633037253106</c:v>
                </c:pt>
                <c:pt idx="8">
                  <c:v>13.82156980527607</c:v>
                </c:pt>
                <c:pt idx="9">
                  <c:v>16.092500681607589</c:v>
                </c:pt>
                <c:pt idx="10">
                  <c:v>18.310710084669729</c:v>
                </c:pt>
                <c:pt idx="11">
                  <c:v>20.619096371217864</c:v>
                </c:pt>
                <c:pt idx="12">
                  <c:v>21.94357795065855</c:v>
                </c:pt>
                <c:pt idx="13">
                  <c:v>25.886444628873484</c:v>
                </c:pt>
                <c:pt idx="14">
                  <c:v>32.106734362443284</c:v>
                </c:pt>
                <c:pt idx="15">
                  <c:v>40.728877498823913</c:v>
                </c:pt>
                <c:pt idx="16">
                  <c:v>51.831589700056192</c:v>
                </c:pt>
                <c:pt idx="17">
                  <c:v>60.814962944228043</c:v>
                </c:pt>
                <c:pt idx="18">
                  <c:v>69.829676033103183</c:v>
                </c:pt>
                <c:pt idx="19">
                  <c:v>77.386275910465358</c:v>
                </c:pt>
                <c:pt idx="20">
                  <c:v>82.454567895369067</c:v>
                </c:pt>
              </c:numCache>
            </c:numRef>
          </c:val>
          <c:smooth val="0"/>
          <c:extLst xmlns:c16r2="http://schemas.microsoft.com/office/drawing/2015/06/chart">
            <c:ext xmlns:c16="http://schemas.microsoft.com/office/drawing/2014/chart" uri="{C3380CC4-5D6E-409C-BE32-E72D297353CC}">
              <c16:uniqueId val="{00000001-0B7A-407C-AF09-E30058FF56FA}"/>
            </c:ext>
          </c:extLst>
        </c:ser>
        <c:ser>
          <c:idx val="2"/>
          <c:order val="2"/>
          <c:tx>
            <c:strRef>
              <c:f>'Old-working age'!$O$4</c:f>
              <c:strCache>
                <c:ptCount val="1"/>
                <c:pt idx="0">
                  <c:v>India</c:v>
                </c:pt>
              </c:strCache>
            </c:strRef>
          </c:tx>
          <c:cat>
            <c:numRef>
              <c:f>'Old-working age'!$P$1:$AJ$1</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'Old-working age'!$P$4:$AJ$4</c:f>
              <c:numCache>
                <c:formatCode>0.0</c:formatCode>
                <c:ptCount val="21"/>
                <c:pt idx="0">
                  <c:v>5.2832376225068414</c:v>
                </c:pt>
                <c:pt idx="1">
                  <c:v>5.424585266492354</c:v>
                </c:pt>
                <c:pt idx="2">
                  <c:v>5.3579917766611871</c:v>
                </c:pt>
                <c:pt idx="3">
                  <c:v>5.7648984324346824</c:v>
                </c:pt>
                <c:pt idx="4">
                  <c:v>5.8351255868921283</c:v>
                </c:pt>
                <c:pt idx="5">
                  <c:v>6.0882529280771021</c:v>
                </c:pt>
                <c:pt idx="6">
                  <c:v>6.3062880201987843</c:v>
                </c:pt>
                <c:pt idx="7">
                  <c:v>6.4362873189108445</c:v>
                </c:pt>
                <c:pt idx="8">
                  <c:v>7.2952922561040854</c:v>
                </c:pt>
                <c:pt idx="9">
                  <c:v>7.4807661746772594</c:v>
                </c:pt>
                <c:pt idx="10">
                  <c:v>7.8301851661304438</c:v>
                </c:pt>
                <c:pt idx="11">
                  <c:v>8.2803208893812617</c:v>
                </c:pt>
                <c:pt idx="12">
                  <c:v>8.6927608630299797</c:v>
                </c:pt>
                <c:pt idx="13">
                  <c:v>9.3545279417089748</c:v>
                </c:pt>
                <c:pt idx="14">
                  <c:v>10.805689480465658</c:v>
                </c:pt>
                <c:pt idx="15">
                  <c:v>12.316973016968857</c:v>
                </c:pt>
                <c:pt idx="16">
                  <c:v>13.953058940782828</c:v>
                </c:pt>
                <c:pt idx="17">
                  <c:v>15.942185627397746</c:v>
                </c:pt>
                <c:pt idx="18">
                  <c:v>18.164024515515653</c:v>
                </c:pt>
                <c:pt idx="19">
                  <c:v>20.883809081709089</c:v>
                </c:pt>
                <c:pt idx="20">
                  <c:v>24.083215909202078</c:v>
                </c:pt>
              </c:numCache>
            </c:numRef>
          </c:val>
          <c:smooth val="0"/>
          <c:extLst xmlns:c16r2="http://schemas.microsoft.com/office/drawing/2015/06/chart">
            <c:ext xmlns:c16="http://schemas.microsoft.com/office/drawing/2014/chart" uri="{C3380CC4-5D6E-409C-BE32-E72D297353CC}">
              <c16:uniqueId val="{00000002-0B7A-407C-AF09-E30058FF56FA}"/>
            </c:ext>
          </c:extLst>
        </c:ser>
        <c:ser>
          <c:idx val="3"/>
          <c:order val="3"/>
          <c:tx>
            <c:strRef>
              <c:f>'Old-working age'!$O$5</c:f>
              <c:strCache>
                <c:ptCount val="1"/>
                <c:pt idx="0">
                  <c:v>Indonesia</c:v>
                </c:pt>
              </c:strCache>
            </c:strRef>
          </c:tx>
          <c:cat>
            <c:numRef>
              <c:f>'Old-working age'!$P$1:$AJ$1</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'Old-working age'!$P$5:$AJ$5</c:f>
              <c:numCache>
                <c:formatCode>0.0</c:formatCode>
                <c:ptCount val="21"/>
                <c:pt idx="0">
                  <c:v>6.9629629629629628</c:v>
                </c:pt>
                <c:pt idx="1">
                  <c:v>6.362014603385302</c:v>
                </c:pt>
                <c:pt idx="2">
                  <c:v>5.9251953569531866</c:v>
                </c:pt>
                <c:pt idx="3">
                  <c:v>5.6337291416017194</c:v>
                </c:pt>
                <c:pt idx="4">
                  <c:v>5.6822283248332734</c:v>
                </c:pt>
                <c:pt idx="5">
                  <c:v>5.9434890456328242</c:v>
                </c:pt>
                <c:pt idx="6">
                  <c:v>6.1569524180208228</c:v>
                </c:pt>
                <c:pt idx="7">
                  <c:v>6.1520159748480783</c:v>
                </c:pt>
                <c:pt idx="8">
                  <c:v>6.3095782721950755</c:v>
                </c:pt>
                <c:pt idx="9">
                  <c:v>6.8264929569251827</c:v>
                </c:pt>
                <c:pt idx="10">
                  <c:v>7.5237773016051985</c:v>
                </c:pt>
                <c:pt idx="11">
                  <c:v>8.3531214622967109</c:v>
                </c:pt>
                <c:pt idx="12">
                  <c:v>9.0390457612484401</c:v>
                </c:pt>
                <c:pt idx="13">
                  <c:v>9.5975602463673066</c:v>
                </c:pt>
                <c:pt idx="14">
                  <c:v>10.790480550233704</c:v>
                </c:pt>
                <c:pt idx="15">
                  <c:v>12.831706852964414</c:v>
                </c:pt>
                <c:pt idx="16">
                  <c:v>15.438671096345498</c:v>
                </c:pt>
                <c:pt idx="17">
                  <c:v>18.597734908191889</c:v>
                </c:pt>
                <c:pt idx="18">
                  <c:v>22.023282800718512</c:v>
                </c:pt>
                <c:pt idx="19">
                  <c:v>25.566893424036291</c:v>
                </c:pt>
                <c:pt idx="20">
                  <c:v>29.09223121838972</c:v>
                </c:pt>
              </c:numCache>
            </c:numRef>
          </c:val>
          <c:smooth val="0"/>
          <c:extLst xmlns:c16r2="http://schemas.microsoft.com/office/drawing/2015/06/chart">
            <c:ext xmlns:c16="http://schemas.microsoft.com/office/drawing/2014/chart" uri="{C3380CC4-5D6E-409C-BE32-E72D297353CC}">
              <c16:uniqueId val="{00000003-0B7A-407C-AF09-E30058FF56FA}"/>
            </c:ext>
          </c:extLst>
        </c:ser>
        <c:ser>
          <c:idx val="4"/>
          <c:order val="4"/>
          <c:tx>
            <c:strRef>
              <c:f>'Old-working age'!$O$6</c:f>
              <c:strCache>
                <c:ptCount val="1"/>
                <c:pt idx="0">
                  <c:v>Rep. of Korea</c:v>
                </c:pt>
              </c:strCache>
            </c:strRef>
          </c:tx>
          <c:cat>
            <c:numRef>
              <c:f>'Old-working age'!$P$1:$AJ$1</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'Old-working age'!$P$6:$AJ$6</c:f>
              <c:numCache>
                <c:formatCode>0.0</c:formatCode>
                <c:ptCount val="21"/>
                <c:pt idx="0">
                  <c:v>5.2491187958464334</c:v>
                </c:pt>
                <c:pt idx="1">
                  <c:v>6.0130828581013045</c:v>
                </c:pt>
                <c:pt idx="2">
                  <c:v>6.7117960535791514</c:v>
                </c:pt>
                <c:pt idx="3">
                  <c:v>6.2795585916973398</c:v>
                </c:pt>
                <c:pt idx="4">
                  <c:v>6.0565432818420479</c:v>
                </c:pt>
                <c:pt idx="5">
                  <c:v>5.9563758389261743</c:v>
                </c:pt>
                <c:pt idx="6">
                  <c:v>6.2046771079167566</c:v>
                </c:pt>
                <c:pt idx="7">
                  <c:v>6.5848886213124445</c:v>
                </c:pt>
                <c:pt idx="8">
                  <c:v>7.1847654809400874</c:v>
                </c:pt>
                <c:pt idx="9">
                  <c:v>8.2729962853365233</c:v>
                </c:pt>
                <c:pt idx="10">
                  <c:v>10.211732245681382</c:v>
                </c:pt>
                <c:pt idx="11">
                  <c:v>12.998561911190668</c:v>
                </c:pt>
                <c:pt idx="12">
                  <c:v>15.157697866190597</c:v>
                </c:pt>
                <c:pt idx="13">
                  <c:v>17.751825631306094</c:v>
                </c:pt>
                <c:pt idx="14">
                  <c:v>21.660424469413233</c:v>
                </c:pt>
                <c:pt idx="15">
                  <c:v>28.496435708533419</c:v>
                </c:pt>
                <c:pt idx="16">
                  <c:v>36.114807070898877</c:v>
                </c:pt>
                <c:pt idx="17">
                  <c:v>44.042978680134233</c:v>
                </c:pt>
                <c:pt idx="18">
                  <c:v>51.992126271279119</c:v>
                </c:pt>
                <c:pt idx="19">
                  <c:v>57.322467986030254</c:v>
                </c:pt>
                <c:pt idx="20">
                  <c:v>62.866435928443352</c:v>
                </c:pt>
              </c:numCache>
            </c:numRef>
          </c:val>
          <c:smooth val="0"/>
          <c:extLst xmlns:c16r2="http://schemas.microsoft.com/office/drawing/2015/06/chart">
            <c:ext xmlns:c16="http://schemas.microsoft.com/office/drawing/2014/chart" uri="{C3380CC4-5D6E-409C-BE32-E72D297353CC}">
              <c16:uniqueId val="{00000004-0B7A-407C-AF09-E30058FF56FA}"/>
            </c:ext>
          </c:extLst>
        </c:ser>
        <c:ser>
          <c:idx val="5"/>
          <c:order val="5"/>
          <c:tx>
            <c:strRef>
              <c:f>'Old-working age'!$O$7</c:f>
              <c:strCache>
                <c:ptCount val="1"/>
                <c:pt idx="0">
                  <c:v>Malaysia</c:v>
                </c:pt>
              </c:strCache>
            </c:strRef>
          </c:tx>
          <c:cat>
            <c:numRef>
              <c:f>'Old-working age'!$P$1:$AJ$1</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'Old-working age'!$P$7:$AJ$7</c:f>
              <c:numCache>
                <c:formatCode>0.0</c:formatCode>
                <c:ptCount val="21"/>
                <c:pt idx="0">
                  <c:v>9.3579648697758948</c:v>
                </c:pt>
                <c:pt idx="1">
                  <c:v>8.004297609454742</c:v>
                </c:pt>
                <c:pt idx="2">
                  <c:v>6.6554943739525845</c:v>
                </c:pt>
                <c:pt idx="3">
                  <c:v>6.3617463617463619</c:v>
                </c:pt>
                <c:pt idx="4">
                  <c:v>6.5579581708613945</c:v>
                </c:pt>
                <c:pt idx="5">
                  <c:v>6.88149375094115</c:v>
                </c:pt>
                <c:pt idx="6">
                  <c:v>6.4092762487257895</c:v>
                </c:pt>
                <c:pt idx="7">
                  <c:v>6.4791228264481111</c:v>
                </c:pt>
                <c:pt idx="8">
                  <c:v>6.2136832239925024</c:v>
                </c:pt>
                <c:pt idx="9">
                  <c:v>6.2076202776880756</c:v>
                </c:pt>
                <c:pt idx="10">
                  <c:v>6.1784269354728112</c:v>
                </c:pt>
                <c:pt idx="11">
                  <c:v>6.7766790026087742</c:v>
                </c:pt>
                <c:pt idx="12">
                  <c:v>7.3403447901984169</c:v>
                </c:pt>
                <c:pt idx="13">
                  <c:v>8.6695151033386342</c:v>
                </c:pt>
                <c:pt idx="14">
                  <c:v>10.526802218114648</c:v>
                </c:pt>
                <c:pt idx="15">
                  <c:v>12.88673308862087</c:v>
                </c:pt>
                <c:pt idx="16">
                  <c:v>15.40969899665552</c:v>
                </c:pt>
                <c:pt idx="17">
                  <c:v>17.544213028239927</c:v>
                </c:pt>
                <c:pt idx="18">
                  <c:v>19.662480376765988</c:v>
                </c:pt>
                <c:pt idx="19">
                  <c:v>21.910763996288278</c:v>
                </c:pt>
                <c:pt idx="20">
                  <c:v>24.950861371256831</c:v>
                </c:pt>
              </c:numCache>
            </c:numRef>
          </c:val>
          <c:smooth val="0"/>
          <c:extLst xmlns:c16r2="http://schemas.microsoft.com/office/drawing/2015/06/chart">
            <c:ext xmlns:c16="http://schemas.microsoft.com/office/drawing/2014/chart" uri="{C3380CC4-5D6E-409C-BE32-E72D297353CC}">
              <c16:uniqueId val="{00000005-0B7A-407C-AF09-E30058FF56FA}"/>
            </c:ext>
          </c:extLst>
        </c:ser>
        <c:ser>
          <c:idx val="6"/>
          <c:order val="6"/>
          <c:tx>
            <c:strRef>
              <c:f>'Old-working age'!$O$8</c:f>
              <c:strCache>
                <c:ptCount val="1"/>
                <c:pt idx="0">
                  <c:v>Pakistan</c:v>
                </c:pt>
              </c:strCache>
            </c:strRef>
          </c:tx>
          <c:cat>
            <c:numRef>
              <c:f>'Old-working age'!$P$1:$AJ$1</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'Old-working age'!$P$8:$AJ$8</c:f>
              <c:numCache>
                <c:formatCode>0.0</c:formatCode>
                <c:ptCount val="21"/>
                <c:pt idx="0">
                  <c:v>12.101755438579897</c:v>
                </c:pt>
                <c:pt idx="1">
                  <c:v>11.374014602136706</c:v>
                </c:pt>
                <c:pt idx="2">
                  <c:v>10.599974538541979</c:v>
                </c:pt>
                <c:pt idx="3">
                  <c:v>10.132856313131549</c:v>
                </c:pt>
                <c:pt idx="4">
                  <c:v>9.8972527035644973</c:v>
                </c:pt>
                <c:pt idx="5">
                  <c:v>9.5574461470704968</c:v>
                </c:pt>
                <c:pt idx="6">
                  <c:v>8.6996022723074624</c:v>
                </c:pt>
                <c:pt idx="7">
                  <c:v>7.6287820141680243</c:v>
                </c:pt>
                <c:pt idx="8">
                  <c:v>8.1378974467194443</c:v>
                </c:pt>
                <c:pt idx="9">
                  <c:v>7.8456445731830291</c:v>
                </c:pt>
                <c:pt idx="10">
                  <c:v>7.6121842044599486</c:v>
                </c:pt>
                <c:pt idx="11">
                  <c:v>7.5650978147578085</c:v>
                </c:pt>
                <c:pt idx="12">
                  <c:v>7.8727766609858305</c:v>
                </c:pt>
                <c:pt idx="13">
                  <c:v>8.1521526581098325</c:v>
                </c:pt>
                <c:pt idx="14">
                  <c:v>8.6605605909247547</c:v>
                </c:pt>
                <c:pt idx="15">
                  <c:v>9.4286067328933996</c:v>
                </c:pt>
                <c:pt idx="16">
                  <c:v>10.35158238361298</c:v>
                </c:pt>
                <c:pt idx="17">
                  <c:v>11.584445370139555</c:v>
                </c:pt>
                <c:pt idx="18">
                  <c:v>13.174745782201848</c:v>
                </c:pt>
                <c:pt idx="19">
                  <c:v>15.151426607300566</c:v>
                </c:pt>
                <c:pt idx="20">
                  <c:v>17.70219804894662</c:v>
                </c:pt>
              </c:numCache>
            </c:numRef>
          </c:val>
          <c:smooth val="0"/>
          <c:extLst xmlns:c16r2="http://schemas.microsoft.com/office/drawing/2015/06/chart">
            <c:ext xmlns:c16="http://schemas.microsoft.com/office/drawing/2014/chart" uri="{C3380CC4-5D6E-409C-BE32-E72D297353CC}">
              <c16:uniqueId val="{00000006-0B7A-407C-AF09-E30058FF56FA}"/>
            </c:ext>
          </c:extLst>
        </c:ser>
        <c:ser>
          <c:idx val="7"/>
          <c:order val="7"/>
          <c:tx>
            <c:strRef>
              <c:f>'Old-working age'!$O$9</c:f>
              <c:strCache>
                <c:ptCount val="1"/>
                <c:pt idx="0">
                  <c:v>Philippines</c:v>
                </c:pt>
              </c:strCache>
            </c:strRef>
          </c:tx>
          <c:cat>
            <c:numRef>
              <c:f>'Old-working age'!$P$1:$AJ$1</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'Old-working age'!$P$9:$AJ$9</c:f>
              <c:numCache>
                <c:formatCode>0.0</c:formatCode>
                <c:ptCount val="21"/>
                <c:pt idx="0">
                  <c:v>6.7979549327778646</c:v>
                </c:pt>
                <c:pt idx="1">
                  <c:v>6.3322779536743914</c:v>
                </c:pt>
                <c:pt idx="2">
                  <c:v>5.9516922186867234</c:v>
                </c:pt>
                <c:pt idx="3">
                  <c:v>5.795114656031874</c:v>
                </c:pt>
                <c:pt idx="4">
                  <c:v>5.6588819613230346</c:v>
                </c:pt>
                <c:pt idx="5">
                  <c:v>5.8478476671780317</c:v>
                </c:pt>
                <c:pt idx="6">
                  <c:v>5.9458831726860986</c:v>
                </c:pt>
                <c:pt idx="7">
                  <c:v>5.7984414212125426</c:v>
                </c:pt>
                <c:pt idx="8">
                  <c:v>5.7595063280290262</c:v>
                </c:pt>
                <c:pt idx="9">
                  <c:v>5.6593420297807597</c:v>
                </c:pt>
                <c:pt idx="10">
                  <c:v>5.9673036465638152</c:v>
                </c:pt>
                <c:pt idx="11">
                  <c:v>6.3619864071671275</c:v>
                </c:pt>
                <c:pt idx="12">
                  <c:v>6.9048967612378362</c:v>
                </c:pt>
                <c:pt idx="13">
                  <c:v>7.5487439359762734</c:v>
                </c:pt>
                <c:pt idx="14">
                  <c:v>8.7827317763623505</c:v>
                </c:pt>
                <c:pt idx="15">
                  <c:v>10.118853048469548</c:v>
                </c:pt>
                <c:pt idx="16">
                  <c:v>11.577199643515518</c:v>
                </c:pt>
                <c:pt idx="17">
                  <c:v>13.120171327906398</c:v>
                </c:pt>
                <c:pt idx="18">
                  <c:v>14.781482538358556</c:v>
                </c:pt>
                <c:pt idx="19">
                  <c:v>16.830110350962659</c:v>
                </c:pt>
                <c:pt idx="20">
                  <c:v>19.148474772300126</c:v>
                </c:pt>
              </c:numCache>
            </c:numRef>
          </c:val>
          <c:smooth val="0"/>
          <c:extLst xmlns:c16r2="http://schemas.microsoft.com/office/drawing/2015/06/chart">
            <c:ext xmlns:c16="http://schemas.microsoft.com/office/drawing/2014/chart" uri="{C3380CC4-5D6E-409C-BE32-E72D297353CC}">
              <c16:uniqueId val="{00000007-0B7A-407C-AF09-E30058FF56FA}"/>
            </c:ext>
          </c:extLst>
        </c:ser>
        <c:ser>
          <c:idx val="8"/>
          <c:order val="8"/>
          <c:tx>
            <c:strRef>
              <c:f>'Old-working age'!$O$10</c:f>
              <c:strCache>
                <c:ptCount val="1"/>
                <c:pt idx="0">
                  <c:v>Singapore</c:v>
                </c:pt>
              </c:strCache>
            </c:strRef>
          </c:tx>
          <c:cat>
            <c:numRef>
              <c:f>'Old-working age'!$P$1:$AJ$1</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'Old-working age'!$P$10:$AJ$10</c:f>
              <c:numCache>
                <c:formatCode>0.0</c:formatCode>
                <c:ptCount val="21"/>
                <c:pt idx="0">
                  <c:v>4.1095890410958855</c:v>
                </c:pt>
                <c:pt idx="1">
                  <c:v>3.9348710990501967</c:v>
                </c:pt>
                <c:pt idx="2">
                  <c:v>3.8031319910514663</c:v>
                </c:pt>
                <c:pt idx="3">
                  <c:v>4.9554013875123903</c:v>
                </c:pt>
                <c:pt idx="4">
                  <c:v>5.8333333333333544</c:v>
                </c:pt>
                <c:pt idx="5">
                  <c:v>6.5171688857743524</c:v>
                </c:pt>
                <c:pt idx="6">
                  <c:v>6.9216757741347914</c:v>
                </c:pt>
                <c:pt idx="7">
                  <c:v>7.4947589098532497</c:v>
                </c:pt>
                <c:pt idx="8">
                  <c:v>7.6818181818181834</c:v>
                </c:pt>
                <c:pt idx="9">
                  <c:v>8.7655810213108154</c:v>
                </c:pt>
                <c:pt idx="10">
                  <c:v>10.122591943957969</c:v>
                </c:pt>
                <c:pt idx="11">
                  <c:v>11.827956989247324</c:v>
                </c:pt>
                <c:pt idx="12">
                  <c:v>13.760445682451254</c:v>
                </c:pt>
                <c:pt idx="13">
                  <c:v>18.430951101558335</c:v>
                </c:pt>
                <c:pt idx="14">
                  <c:v>25.547045951859953</c:v>
                </c:pt>
                <c:pt idx="15">
                  <c:v>35.438292964244525</c:v>
                </c:pt>
                <c:pt idx="16">
                  <c:v>46.21771217712201</c:v>
                </c:pt>
                <c:pt idx="17">
                  <c:v>54.839753965684594</c:v>
                </c:pt>
                <c:pt idx="18">
                  <c:v>58.626410086264102</c:v>
                </c:pt>
                <c:pt idx="19">
                  <c:v>58.274824473420033</c:v>
                </c:pt>
                <c:pt idx="20">
                  <c:v>57.935967302452305</c:v>
                </c:pt>
              </c:numCache>
            </c:numRef>
          </c:val>
          <c:smooth val="0"/>
          <c:extLst xmlns:c16r2="http://schemas.microsoft.com/office/drawing/2015/06/chart">
            <c:ext xmlns:c16="http://schemas.microsoft.com/office/drawing/2014/chart" uri="{C3380CC4-5D6E-409C-BE32-E72D297353CC}">
              <c16:uniqueId val="{00000008-0B7A-407C-AF09-E30058FF56FA}"/>
            </c:ext>
          </c:extLst>
        </c:ser>
        <c:ser>
          <c:idx val="9"/>
          <c:order val="9"/>
          <c:tx>
            <c:strRef>
              <c:f>'Old-working age'!$O$11</c:f>
              <c:strCache>
                <c:ptCount val="1"/>
                <c:pt idx="0">
                  <c:v>Thailand</c:v>
                </c:pt>
              </c:strCache>
            </c:strRef>
          </c:tx>
          <c:cat>
            <c:numRef>
              <c:f>'Old-working age'!$P$1:$AJ$1</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'Old-working age'!$P$11:$AJ$11</c:f>
              <c:numCache>
                <c:formatCode>0.0</c:formatCode>
                <c:ptCount val="21"/>
                <c:pt idx="0">
                  <c:v>5.9434968017057566</c:v>
                </c:pt>
                <c:pt idx="1">
                  <c:v>5.9086013232805259</c:v>
                </c:pt>
                <c:pt idx="2">
                  <c:v>5.9923819888450556</c:v>
                </c:pt>
                <c:pt idx="3">
                  <c:v>6.3479717602010295</c:v>
                </c:pt>
                <c:pt idx="4">
                  <c:v>6.5574614948745964</c:v>
                </c:pt>
                <c:pt idx="5">
                  <c:v>6.7587784915955424</c:v>
                </c:pt>
                <c:pt idx="6">
                  <c:v>6.8423606704244282</c:v>
                </c:pt>
                <c:pt idx="7">
                  <c:v>6.6938876515713845</c:v>
                </c:pt>
                <c:pt idx="8">
                  <c:v>7.0867417186361124</c:v>
                </c:pt>
                <c:pt idx="9">
                  <c:v>8.0614867536575723</c:v>
                </c:pt>
                <c:pt idx="10">
                  <c:v>9.2660657848530619</c:v>
                </c:pt>
                <c:pt idx="11">
                  <c:v>10.153032470629084</c:v>
                </c:pt>
                <c:pt idx="12">
                  <c:v>10.880871961706625</c:v>
                </c:pt>
                <c:pt idx="13">
                  <c:v>12.457666646387281</c:v>
                </c:pt>
                <c:pt idx="14">
                  <c:v>15.332741075755132</c:v>
                </c:pt>
                <c:pt idx="15">
                  <c:v>19.090779767106302</c:v>
                </c:pt>
                <c:pt idx="16">
                  <c:v>23.062836920291289</c:v>
                </c:pt>
                <c:pt idx="17">
                  <c:v>26.618178778188831</c:v>
                </c:pt>
                <c:pt idx="18">
                  <c:v>29.346326136339439</c:v>
                </c:pt>
                <c:pt idx="19">
                  <c:v>31.017572537801389</c:v>
                </c:pt>
                <c:pt idx="20">
                  <c:v>32.391384991380441</c:v>
                </c:pt>
              </c:numCache>
            </c:numRef>
          </c:val>
          <c:smooth val="0"/>
          <c:extLst xmlns:c16r2="http://schemas.microsoft.com/office/drawing/2015/06/chart">
            <c:ext xmlns:c16="http://schemas.microsoft.com/office/drawing/2014/chart" uri="{C3380CC4-5D6E-409C-BE32-E72D297353CC}">
              <c16:uniqueId val="{00000009-0B7A-407C-AF09-E30058FF56FA}"/>
            </c:ext>
          </c:extLst>
        </c:ser>
        <c:ser>
          <c:idx val="10"/>
          <c:order val="10"/>
          <c:tx>
            <c:strRef>
              <c:f>'Old-working age'!$O$12</c:f>
              <c:strCache>
                <c:ptCount val="1"/>
                <c:pt idx="0">
                  <c:v>Viet Nam</c:v>
                </c:pt>
              </c:strCache>
            </c:strRef>
          </c:tx>
          <c:cat>
            <c:numRef>
              <c:f>'Old-working age'!$P$1:$AJ$1</c:f>
              <c:numCache>
                <c:formatCode>General</c:formatCode>
                <c:ptCount val="21"/>
                <c:pt idx="0">
                  <c:v>1950</c:v>
                </c:pt>
                <c:pt idx="1">
                  <c:v>1955</c:v>
                </c:pt>
                <c:pt idx="2">
                  <c:v>1960</c:v>
                </c:pt>
                <c:pt idx="3">
                  <c:v>1965</c:v>
                </c:pt>
                <c:pt idx="4">
                  <c:v>1970</c:v>
                </c:pt>
                <c:pt idx="5">
                  <c:v>1975</c:v>
                </c:pt>
                <c:pt idx="6">
                  <c:v>1980</c:v>
                </c:pt>
                <c:pt idx="7">
                  <c:v>1985</c:v>
                </c:pt>
                <c:pt idx="8">
                  <c:v>1990</c:v>
                </c:pt>
                <c:pt idx="9">
                  <c:v>1995</c:v>
                </c:pt>
                <c:pt idx="10">
                  <c:v>2000</c:v>
                </c:pt>
                <c:pt idx="11">
                  <c:v>2005</c:v>
                </c:pt>
                <c:pt idx="12">
                  <c:v>2010</c:v>
                </c:pt>
                <c:pt idx="13">
                  <c:v>2015</c:v>
                </c:pt>
                <c:pt idx="14">
                  <c:v>2020</c:v>
                </c:pt>
                <c:pt idx="15">
                  <c:v>2025</c:v>
                </c:pt>
                <c:pt idx="16">
                  <c:v>2030</c:v>
                </c:pt>
                <c:pt idx="17">
                  <c:v>2035</c:v>
                </c:pt>
                <c:pt idx="18">
                  <c:v>2040</c:v>
                </c:pt>
                <c:pt idx="19">
                  <c:v>2045</c:v>
                </c:pt>
                <c:pt idx="20">
                  <c:v>2050</c:v>
                </c:pt>
              </c:numCache>
            </c:numRef>
          </c:cat>
          <c:val>
            <c:numRef>
              <c:f>'Old-working age'!$P$12:$AJ$12</c:f>
              <c:numCache>
                <c:formatCode>0.0</c:formatCode>
                <c:ptCount val="21"/>
                <c:pt idx="0">
                  <c:v>6.5727163804416104</c:v>
                </c:pt>
                <c:pt idx="1">
                  <c:v>7.1745683748972295</c:v>
                </c:pt>
                <c:pt idx="2">
                  <c:v>8.0279601779284029</c:v>
                </c:pt>
                <c:pt idx="3">
                  <c:v>8.9130434782608692</c:v>
                </c:pt>
                <c:pt idx="4">
                  <c:v>9.5886654478976219</c:v>
                </c:pt>
                <c:pt idx="5">
                  <c:v>9.3298081160116961</c:v>
                </c:pt>
                <c:pt idx="6">
                  <c:v>9.0458178703968031</c:v>
                </c:pt>
                <c:pt idx="7">
                  <c:v>8.4731235459777157</c:v>
                </c:pt>
                <c:pt idx="8">
                  <c:v>8.3538149898717098</c:v>
                </c:pt>
                <c:pt idx="9">
                  <c:v>8.7150837988826826</c:v>
                </c:pt>
                <c:pt idx="10">
                  <c:v>9.254504081334419</c:v>
                </c:pt>
                <c:pt idx="11">
                  <c:v>9.5260872764736266</c:v>
                </c:pt>
                <c:pt idx="12">
                  <c:v>9.2537997903563944</c:v>
                </c:pt>
                <c:pt idx="13">
                  <c:v>9.382693535150965</c:v>
                </c:pt>
                <c:pt idx="14">
                  <c:v>11.035102466738167</c:v>
                </c:pt>
                <c:pt idx="15">
                  <c:v>14.148050810337271</c:v>
                </c:pt>
                <c:pt idx="16">
                  <c:v>18.314034793309837</c:v>
                </c:pt>
                <c:pt idx="17">
                  <c:v>22.641641082891432</c:v>
                </c:pt>
                <c:pt idx="18">
                  <c:v>26.526760248308229</c:v>
                </c:pt>
                <c:pt idx="19">
                  <c:v>29.467547063781826</c:v>
                </c:pt>
                <c:pt idx="20">
                  <c:v>31.668791613542989</c:v>
                </c:pt>
              </c:numCache>
            </c:numRef>
          </c:val>
          <c:smooth val="0"/>
          <c:extLst xmlns:c16r2="http://schemas.microsoft.com/office/drawing/2015/06/chart">
            <c:ext xmlns:c16="http://schemas.microsoft.com/office/drawing/2014/chart" uri="{C3380CC4-5D6E-409C-BE32-E72D297353CC}">
              <c16:uniqueId val="{0000000A-0B7A-407C-AF09-E30058FF56FA}"/>
            </c:ext>
          </c:extLst>
        </c:ser>
        <c:dLbls>
          <c:showLegendKey val="0"/>
          <c:showVal val="0"/>
          <c:showCatName val="0"/>
          <c:showSerName val="0"/>
          <c:showPercent val="0"/>
          <c:showBubbleSize val="0"/>
        </c:dLbls>
        <c:marker val="1"/>
        <c:smooth val="0"/>
        <c:axId val="289986848"/>
        <c:axId val="289987240"/>
      </c:lineChart>
      <c:catAx>
        <c:axId val="289986848"/>
        <c:scaling>
          <c:orientation val="minMax"/>
        </c:scaling>
        <c:delete val="0"/>
        <c:axPos val="b"/>
        <c:numFmt formatCode="General" sourceLinked="1"/>
        <c:majorTickMark val="in"/>
        <c:minorTickMark val="none"/>
        <c:tickLblPos val="nextTo"/>
        <c:crossAx val="289987240"/>
        <c:crosses val="autoZero"/>
        <c:auto val="1"/>
        <c:lblAlgn val="ctr"/>
        <c:lblOffset val="100"/>
        <c:tickLblSkip val="2"/>
        <c:noMultiLvlLbl val="0"/>
      </c:catAx>
      <c:valAx>
        <c:axId val="289987240"/>
        <c:scaling>
          <c:orientation val="minMax"/>
        </c:scaling>
        <c:delete val="0"/>
        <c:axPos val="l"/>
        <c:majorGridlines/>
        <c:title>
          <c:tx>
            <c:rich>
              <a:bodyPr rot="0" vert="horz"/>
              <a:lstStyle/>
              <a:p>
                <a:pPr>
                  <a:defRPr/>
                </a:pPr>
                <a:r>
                  <a:rPr lang="en-US"/>
                  <a:t>%</a:t>
                </a:r>
              </a:p>
            </c:rich>
          </c:tx>
          <c:layout>
            <c:manualLayout>
              <c:xMode val="edge"/>
              <c:yMode val="edge"/>
              <c:x val="2.3145418788463563E-2"/>
              <c:y val="2.3371674128969212E-2"/>
            </c:manualLayout>
          </c:layout>
          <c:overlay val="0"/>
        </c:title>
        <c:numFmt formatCode="0" sourceLinked="0"/>
        <c:majorTickMark val="out"/>
        <c:minorTickMark val="none"/>
        <c:tickLblPos val="nextTo"/>
        <c:crossAx val="289986848"/>
        <c:crosses val="autoZero"/>
        <c:crossBetween val="between"/>
        <c:majorUnit val="10"/>
      </c:valAx>
    </c:plotArea>
    <c:legend>
      <c:legendPos val="b"/>
      <c:layout>
        <c:manualLayout>
          <c:xMode val="edge"/>
          <c:yMode val="edge"/>
          <c:x val="6.6063366010872565E-2"/>
          <c:y val="0.80136637332098148"/>
          <c:w val="0.86787311842430281"/>
          <c:h val="0.17901497606916791"/>
        </c:manualLayout>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366305774278223E-2"/>
          <c:y val="0.15190313474966724"/>
          <c:w val="0.91371702755905515"/>
          <c:h val="0.59787576552931054"/>
        </c:manualLayout>
      </c:layout>
      <c:lineChart>
        <c:grouping val="standard"/>
        <c:varyColors val="0"/>
        <c:ser>
          <c:idx val="0"/>
          <c:order val="0"/>
          <c:tx>
            <c:strRef>
              <c:f>'Fig_Old-dep'!$A$4</c:f>
              <c:strCache>
                <c:ptCount val="1"/>
                <c:pt idx="0">
                  <c:v>China, People's Rep. of</c:v>
                </c:pt>
              </c:strCache>
            </c:strRef>
          </c:tx>
          <c:spPr>
            <a:ln w="57150">
              <a:solidFill>
                <a:srgbClr val="663300"/>
              </a:solidFill>
            </a:ln>
          </c:spPr>
          <c:marker>
            <c:symbol val="none"/>
          </c:marker>
          <c:cat>
            <c:numRef>
              <c:f>'Fig_Old-dep'!$N$3:$V$3</c:f>
              <c:numCache>
                <c:formatCode>General</c:formatCode>
                <c:ptCount val="9"/>
                <c:pt idx="0">
                  <c:v>2010</c:v>
                </c:pt>
                <c:pt idx="1">
                  <c:v>2015</c:v>
                </c:pt>
                <c:pt idx="2">
                  <c:v>2020</c:v>
                </c:pt>
                <c:pt idx="3">
                  <c:v>2025</c:v>
                </c:pt>
                <c:pt idx="4">
                  <c:v>2030</c:v>
                </c:pt>
                <c:pt idx="5">
                  <c:v>2035</c:v>
                </c:pt>
                <c:pt idx="6">
                  <c:v>2040</c:v>
                </c:pt>
                <c:pt idx="7">
                  <c:v>2045</c:v>
                </c:pt>
                <c:pt idx="8">
                  <c:v>2050</c:v>
                </c:pt>
              </c:numCache>
            </c:numRef>
          </c:cat>
          <c:val>
            <c:numRef>
              <c:f>'Fig_Old-dep'!$N$4:$V$4</c:f>
              <c:numCache>
                <c:formatCode>General</c:formatCode>
                <c:ptCount val="9"/>
                <c:pt idx="0">
                  <c:v>11.4</c:v>
                </c:pt>
                <c:pt idx="1">
                  <c:v>13.2</c:v>
                </c:pt>
                <c:pt idx="2">
                  <c:v>16.8</c:v>
                </c:pt>
                <c:pt idx="3">
                  <c:v>19.5</c:v>
                </c:pt>
                <c:pt idx="4">
                  <c:v>23.7</c:v>
                </c:pt>
                <c:pt idx="5">
                  <c:v>29.6</c:v>
                </c:pt>
                <c:pt idx="6">
                  <c:v>34.6</c:v>
                </c:pt>
                <c:pt idx="7">
                  <c:v>36</c:v>
                </c:pt>
                <c:pt idx="8">
                  <c:v>38</c:v>
                </c:pt>
              </c:numCache>
            </c:numRef>
          </c:val>
          <c:smooth val="0"/>
          <c:extLst xmlns:c16r2="http://schemas.microsoft.com/office/drawing/2015/06/chart">
            <c:ext xmlns:c16="http://schemas.microsoft.com/office/drawing/2014/chart" uri="{C3380CC4-5D6E-409C-BE32-E72D297353CC}">
              <c16:uniqueId val="{00000000-12AB-4B29-93EF-088D01756B7B}"/>
            </c:ext>
          </c:extLst>
        </c:ser>
        <c:ser>
          <c:idx val="1"/>
          <c:order val="1"/>
          <c:tx>
            <c:strRef>
              <c:f>'Fig_Old-dep'!$A$5</c:f>
              <c:strCache>
                <c:ptCount val="1"/>
                <c:pt idx="0">
                  <c:v>India</c:v>
                </c:pt>
              </c:strCache>
            </c:strRef>
          </c:tx>
          <c:spPr>
            <a:ln w="60325">
              <a:solidFill>
                <a:srgbClr val="7030A0"/>
              </a:solidFill>
            </a:ln>
          </c:spPr>
          <c:marker>
            <c:symbol val="none"/>
          </c:marker>
          <c:cat>
            <c:numRef>
              <c:f>'Fig_Old-dep'!$N$3:$V$3</c:f>
              <c:numCache>
                <c:formatCode>General</c:formatCode>
                <c:ptCount val="9"/>
                <c:pt idx="0">
                  <c:v>2010</c:v>
                </c:pt>
                <c:pt idx="1">
                  <c:v>2015</c:v>
                </c:pt>
                <c:pt idx="2">
                  <c:v>2020</c:v>
                </c:pt>
                <c:pt idx="3">
                  <c:v>2025</c:v>
                </c:pt>
                <c:pt idx="4">
                  <c:v>2030</c:v>
                </c:pt>
                <c:pt idx="5">
                  <c:v>2035</c:v>
                </c:pt>
                <c:pt idx="6">
                  <c:v>2040</c:v>
                </c:pt>
                <c:pt idx="7">
                  <c:v>2045</c:v>
                </c:pt>
                <c:pt idx="8">
                  <c:v>2050</c:v>
                </c:pt>
              </c:numCache>
            </c:numRef>
          </c:cat>
          <c:val>
            <c:numRef>
              <c:f>'Fig_Old-dep'!$N$5:$V$5</c:f>
              <c:numCache>
                <c:formatCode>General</c:formatCode>
                <c:ptCount val="9"/>
                <c:pt idx="0">
                  <c:v>7.7</c:v>
                </c:pt>
                <c:pt idx="1">
                  <c:v>8.2000000000000011</c:v>
                </c:pt>
                <c:pt idx="2">
                  <c:v>9.4</c:v>
                </c:pt>
                <c:pt idx="3">
                  <c:v>10.8</c:v>
                </c:pt>
                <c:pt idx="4">
                  <c:v>12.2</c:v>
                </c:pt>
                <c:pt idx="5">
                  <c:v>13.7</c:v>
                </c:pt>
                <c:pt idx="6">
                  <c:v>15.4</c:v>
                </c:pt>
                <c:pt idx="7">
                  <c:v>17.600000000000001</c:v>
                </c:pt>
                <c:pt idx="8">
                  <c:v>20.2</c:v>
                </c:pt>
              </c:numCache>
            </c:numRef>
          </c:val>
          <c:smooth val="0"/>
          <c:extLst xmlns:c16r2="http://schemas.microsoft.com/office/drawing/2015/06/chart">
            <c:ext xmlns:c16="http://schemas.microsoft.com/office/drawing/2014/chart" uri="{C3380CC4-5D6E-409C-BE32-E72D297353CC}">
              <c16:uniqueId val="{00000001-12AB-4B29-93EF-088D01756B7B}"/>
            </c:ext>
          </c:extLst>
        </c:ser>
        <c:ser>
          <c:idx val="2"/>
          <c:order val="2"/>
          <c:tx>
            <c:strRef>
              <c:f>'Fig_Old-dep'!$A$6</c:f>
              <c:strCache>
                <c:ptCount val="1"/>
                <c:pt idx="0">
                  <c:v>Rep. of Korea</c:v>
                </c:pt>
              </c:strCache>
            </c:strRef>
          </c:tx>
          <c:spPr>
            <a:ln w="57150"/>
          </c:spPr>
          <c:marker>
            <c:symbol val="none"/>
          </c:marker>
          <c:cat>
            <c:numRef>
              <c:f>'Fig_Old-dep'!$N$3:$V$3</c:f>
              <c:numCache>
                <c:formatCode>General</c:formatCode>
                <c:ptCount val="9"/>
                <c:pt idx="0">
                  <c:v>2010</c:v>
                </c:pt>
                <c:pt idx="1">
                  <c:v>2015</c:v>
                </c:pt>
                <c:pt idx="2">
                  <c:v>2020</c:v>
                </c:pt>
                <c:pt idx="3">
                  <c:v>2025</c:v>
                </c:pt>
                <c:pt idx="4">
                  <c:v>2030</c:v>
                </c:pt>
                <c:pt idx="5">
                  <c:v>2035</c:v>
                </c:pt>
                <c:pt idx="6">
                  <c:v>2040</c:v>
                </c:pt>
                <c:pt idx="7">
                  <c:v>2045</c:v>
                </c:pt>
                <c:pt idx="8">
                  <c:v>2050</c:v>
                </c:pt>
              </c:numCache>
            </c:numRef>
          </c:cat>
          <c:val>
            <c:numRef>
              <c:f>'Fig_Old-dep'!$N$6:$V$6</c:f>
              <c:numCache>
                <c:formatCode>General</c:formatCode>
                <c:ptCount val="9"/>
                <c:pt idx="0">
                  <c:v>15.2</c:v>
                </c:pt>
                <c:pt idx="1">
                  <c:v>17.8</c:v>
                </c:pt>
                <c:pt idx="2">
                  <c:v>21.7</c:v>
                </c:pt>
                <c:pt idx="3">
                  <c:v>28.5</c:v>
                </c:pt>
                <c:pt idx="4">
                  <c:v>36.1</c:v>
                </c:pt>
                <c:pt idx="5">
                  <c:v>44</c:v>
                </c:pt>
                <c:pt idx="6">
                  <c:v>52</c:v>
                </c:pt>
                <c:pt idx="7">
                  <c:v>57.3</c:v>
                </c:pt>
                <c:pt idx="8">
                  <c:v>62.9</c:v>
                </c:pt>
              </c:numCache>
            </c:numRef>
          </c:val>
          <c:smooth val="0"/>
          <c:extLst xmlns:c16r2="http://schemas.microsoft.com/office/drawing/2015/06/chart">
            <c:ext xmlns:c16="http://schemas.microsoft.com/office/drawing/2014/chart" uri="{C3380CC4-5D6E-409C-BE32-E72D297353CC}">
              <c16:uniqueId val="{00000002-12AB-4B29-93EF-088D01756B7B}"/>
            </c:ext>
          </c:extLst>
        </c:ser>
        <c:ser>
          <c:idx val="3"/>
          <c:order val="3"/>
          <c:tx>
            <c:strRef>
              <c:f>'Fig_Old-dep'!$A$7</c:f>
              <c:strCache>
                <c:ptCount val="1"/>
                <c:pt idx="0">
                  <c:v>Philippines</c:v>
                </c:pt>
              </c:strCache>
            </c:strRef>
          </c:tx>
          <c:spPr>
            <a:ln w="53975">
              <a:solidFill>
                <a:srgbClr val="FFCC00"/>
              </a:solidFill>
            </a:ln>
          </c:spPr>
          <c:marker>
            <c:symbol val="none"/>
          </c:marker>
          <c:cat>
            <c:numRef>
              <c:f>'Fig_Old-dep'!$N$3:$V$3</c:f>
              <c:numCache>
                <c:formatCode>General</c:formatCode>
                <c:ptCount val="9"/>
                <c:pt idx="0">
                  <c:v>2010</c:v>
                </c:pt>
                <c:pt idx="1">
                  <c:v>2015</c:v>
                </c:pt>
                <c:pt idx="2">
                  <c:v>2020</c:v>
                </c:pt>
                <c:pt idx="3">
                  <c:v>2025</c:v>
                </c:pt>
                <c:pt idx="4">
                  <c:v>2030</c:v>
                </c:pt>
                <c:pt idx="5">
                  <c:v>2035</c:v>
                </c:pt>
                <c:pt idx="6">
                  <c:v>2040</c:v>
                </c:pt>
                <c:pt idx="7">
                  <c:v>2045</c:v>
                </c:pt>
                <c:pt idx="8">
                  <c:v>2050</c:v>
                </c:pt>
              </c:numCache>
            </c:numRef>
          </c:cat>
          <c:val>
            <c:numRef>
              <c:f>'Fig_Old-dep'!$N$7:$V$7</c:f>
              <c:numCache>
                <c:formatCode>General</c:formatCode>
                <c:ptCount val="9"/>
                <c:pt idx="0">
                  <c:v>6.9</c:v>
                </c:pt>
                <c:pt idx="1">
                  <c:v>7.5</c:v>
                </c:pt>
                <c:pt idx="2">
                  <c:v>8.8000000000000007</c:v>
                </c:pt>
                <c:pt idx="3">
                  <c:v>10.1</c:v>
                </c:pt>
                <c:pt idx="4">
                  <c:v>11.6</c:v>
                </c:pt>
                <c:pt idx="5">
                  <c:v>13.1</c:v>
                </c:pt>
                <c:pt idx="6">
                  <c:v>14.8</c:v>
                </c:pt>
                <c:pt idx="7">
                  <c:v>16.8</c:v>
                </c:pt>
                <c:pt idx="8">
                  <c:v>19.100000000000001</c:v>
                </c:pt>
              </c:numCache>
            </c:numRef>
          </c:val>
          <c:smooth val="0"/>
          <c:extLst xmlns:c16r2="http://schemas.microsoft.com/office/drawing/2015/06/chart">
            <c:ext xmlns:c16="http://schemas.microsoft.com/office/drawing/2014/chart" uri="{C3380CC4-5D6E-409C-BE32-E72D297353CC}">
              <c16:uniqueId val="{00000003-12AB-4B29-93EF-088D01756B7B}"/>
            </c:ext>
          </c:extLst>
        </c:ser>
        <c:ser>
          <c:idx val="4"/>
          <c:order val="4"/>
          <c:tx>
            <c:strRef>
              <c:f>'Fig_Old-dep'!$A$8</c:f>
              <c:strCache>
                <c:ptCount val="1"/>
                <c:pt idx="0">
                  <c:v>Singapore</c:v>
                </c:pt>
              </c:strCache>
            </c:strRef>
          </c:tx>
          <c:spPr>
            <a:ln w="57150"/>
          </c:spPr>
          <c:marker>
            <c:symbol val="none"/>
          </c:marker>
          <c:cat>
            <c:numRef>
              <c:f>'Fig_Old-dep'!$N$3:$V$3</c:f>
              <c:numCache>
                <c:formatCode>General</c:formatCode>
                <c:ptCount val="9"/>
                <c:pt idx="0">
                  <c:v>2010</c:v>
                </c:pt>
                <c:pt idx="1">
                  <c:v>2015</c:v>
                </c:pt>
                <c:pt idx="2">
                  <c:v>2020</c:v>
                </c:pt>
                <c:pt idx="3">
                  <c:v>2025</c:v>
                </c:pt>
                <c:pt idx="4">
                  <c:v>2030</c:v>
                </c:pt>
                <c:pt idx="5">
                  <c:v>2035</c:v>
                </c:pt>
                <c:pt idx="6">
                  <c:v>2040</c:v>
                </c:pt>
                <c:pt idx="7">
                  <c:v>2045</c:v>
                </c:pt>
                <c:pt idx="8">
                  <c:v>2050</c:v>
                </c:pt>
              </c:numCache>
            </c:numRef>
          </c:cat>
          <c:val>
            <c:numRef>
              <c:f>'Fig_Old-dep'!$N$8:$V$8</c:f>
              <c:numCache>
                <c:formatCode>General</c:formatCode>
                <c:ptCount val="9"/>
                <c:pt idx="0">
                  <c:v>13.8</c:v>
                </c:pt>
                <c:pt idx="1">
                  <c:v>18.399999999999999</c:v>
                </c:pt>
                <c:pt idx="2">
                  <c:v>25.5</c:v>
                </c:pt>
                <c:pt idx="3">
                  <c:v>35.4</c:v>
                </c:pt>
                <c:pt idx="4">
                  <c:v>46.2</c:v>
                </c:pt>
                <c:pt idx="5">
                  <c:v>54.8</c:v>
                </c:pt>
                <c:pt idx="6">
                  <c:v>58.6</c:v>
                </c:pt>
                <c:pt idx="7">
                  <c:v>58.3</c:v>
                </c:pt>
                <c:pt idx="8">
                  <c:v>58</c:v>
                </c:pt>
              </c:numCache>
            </c:numRef>
          </c:val>
          <c:smooth val="0"/>
          <c:extLst xmlns:c16r2="http://schemas.microsoft.com/office/drawing/2015/06/chart">
            <c:ext xmlns:c16="http://schemas.microsoft.com/office/drawing/2014/chart" uri="{C3380CC4-5D6E-409C-BE32-E72D297353CC}">
              <c16:uniqueId val="{00000004-12AB-4B29-93EF-088D01756B7B}"/>
            </c:ext>
          </c:extLst>
        </c:ser>
        <c:ser>
          <c:idx val="5"/>
          <c:order val="5"/>
          <c:tx>
            <c:strRef>
              <c:f>'Fig_Old-dep'!$A$9</c:f>
              <c:strCache>
                <c:ptCount val="1"/>
                <c:pt idx="0">
                  <c:v>Thailand</c:v>
                </c:pt>
              </c:strCache>
            </c:strRef>
          </c:tx>
          <c:spPr>
            <a:ln w="57150">
              <a:solidFill>
                <a:srgbClr val="FF0000"/>
              </a:solidFill>
            </a:ln>
          </c:spPr>
          <c:marker>
            <c:symbol val="none"/>
          </c:marker>
          <c:cat>
            <c:numRef>
              <c:f>'Fig_Old-dep'!$N$3:$V$3</c:f>
              <c:numCache>
                <c:formatCode>General</c:formatCode>
                <c:ptCount val="9"/>
                <c:pt idx="0">
                  <c:v>2010</c:v>
                </c:pt>
                <c:pt idx="1">
                  <c:v>2015</c:v>
                </c:pt>
                <c:pt idx="2">
                  <c:v>2020</c:v>
                </c:pt>
                <c:pt idx="3">
                  <c:v>2025</c:v>
                </c:pt>
                <c:pt idx="4">
                  <c:v>2030</c:v>
                </c:pt>
                <c:pt idx="5">
                  <c:v>2035</c:v>
                </c:pt>
                <c:pt idx="6">
                  <c:v>2040</c:v>
                </c:pt>
                <c:pt idx="7">
                  <c:v>2045</c:v>
                </c:pt>
                <c:pt idx="8">
                  <c:v>2050</c:v>
                </c:pt>
              </c:numCache>
            </c:numRef>
          </c:cat>
          <c:val>
            <c:numRef>
              <c:f>'Fig_Old-dep'!$N$9:$V$9</c:f>
              <c:numCache>
                <c:formatCode>General</c:formatCode>
                <c:ptCount val="9"/>
                <c:pt idx="0">
                  <c:v>10.9</c:v>
                </c:pt>
                <c:pt idx="1">
                  <c:v>12.5</c:v>
                </c:pt>
                <c:pt idx="2">
                  <c:v>15.3</c:v>
                </c:pt>
                <c:pt idx="3">
                  <c:v>19.100000000000001</c:v>
                </c:pt>
                <c:pt idx="4">
                  <c:v>23.1</c:v>
                </c:pt>
                <c:pt idx="5">
                  <c:v>26.6</c:v>
                </c:pt>
                <c:pt idx="6">
                  <c:v>29.3</c:v>
                </c:pt>
                <c:pt idx="7">
                  <c:v>31</c:v>
                </c:pt>
                <c:pt idx="8">
                  <c:v>32.4</c:v>
                </c:pt>
              </c:numCache>
            </c:numRef>
          </c:val>
          <c:smooth val="0"/>
          <c:extLst xmlns:c16r2="http://schemas.microsoft.com/office/drawing/2015/06/chart">
            <c:ext xmlns:c16="http://schemas.microsoft.com/office/drawing/2014/chart" uri="{C3380CC4-5D6E-409C-BE32-E72D297353CC}">
              <c16:uniqueId val="{00000005-12AB-4B29-93EF-088D01756B7B}"/>
            </c:ext>
          </c:extLst>
        </c:ser>
        <c:dLbls>
          <c:showLegendKey val="0"/>
          <c:showVal val="0"/>
          <c:showCatName val="0"/>
          <c:showSerName val="0"/>
          <c:showPercent val="0"/>
          <c:showBubbleSize val="0"/>
        </c:dLbls>
        <c:smooth val="0"/>
        <c:axId val="289988024"/>
        <c:axId val="288829616"/>
      </c:lineChart>
      <c:catAx>
        <c:axId val="289988024"/>
        <c:scaling>
          <c:orientation val="minMax"/>
        </c:scaling>
        <c:delete val="0"/>
        <c:axPos val="b"/>
        <c:numFmt formatCode="General" sourceLinked="1"/>
        <c:majorTickMark val="in"/>
        <c:minorTickMark val="none"/>
        <c:tickLblPos val="nextTo"/>
        <c:txPr>
          <a:bodyPr/>
          <a:lstStyle/>
          <a:p>
            <a:pPr>
              <a:defRPr b="1"/>
            </a:pPr>
            <a:endParaRPr lang="en-US"/>
          </a:p>
        </c:txPr>
        <c:crossAx val="288829616"/>
        <c:crosses val="autoZero"/>
        <c:auto val="1"/>
        <c:lblAlgn val="ctr"/>
        <c:lblOffset val="100"/>
        <c:noMultiLvlLbl val="0"/>
      </c:catAx>
      <c:valAx>
        <c:axId val="288829616"/>
        <c:scaling>
          <c:orientation val="minMax"/>
        </c:scaling>
        <c:delete val="0"/>
        <c:axPos val="l"/>
        <c:title>
          <c:tx>
            <c:rich>
              <a:bodyPr rot="0" vert="horz"/>
              <a:lstStyle/>
              <a:p>
                <a:pPr>
                  <a:defRPr b="0"/>
                </a:pPr>
                <a:r>
                  <a:rPr lang="en-US" b="0"/>
                  <a:t>%</a:t>
                </a:r>
              </a:p>
            </c:rich>
          </c:tx>
          <c:layout>
            <c:manualLayout>
              <c:xMode val="edge"/>
              <c:yMode val="edge"/>
              <c:x val="5.3190749804923415E-2"/>
              <c:y val="7.8010201554994871E-2"/>
            </c:manualLayout>
          </c:layout>
          <c:overlay val="0"/>
        </c:title>
        <c:numFmt formatCode="General" sourceLinked="1"/>
        <c:majorTickMark val="cross"/>
        <c:minorTickMark val="none"/>
        <c:tickLblPos val="nextTo"/>
        <c:txPr>
          <a:bodyPr/>
          <a:lstStyle/>
          <a:p>
            <a:pPr>
              <a:defRPr b="1"/>
            </a:pPr>
            <a:endParaRPr lang="en-US"/>
          </a:p>
        </c:txPr>
        <c:crossAx val="289988024"/>
        <c:crosses val="autoZero"/>
        <c:crossBetween val="midCat"/>
        <c:majorUnit val="20"/>
      </c:valAx>
    </c:plotArea>
    <c:legend>
      <c:legendPos val="b"/>
      <c:layout>
        <c:manualLayout>
          <c:xMode val="edge"/>
          <c:yMode val="edge"/>
          <c:x val="7.9984984984985713E-2"/>
          <c:y val="0.86739216560193733"/>
          <c:w val="0.87456456456456455"/>
          <c:h val="0.11373990986975685"/>
        </c:manualLayout>
      </c:layout>
      <c:overlay val="0"/>
      <c:txPr>
        <a:bodyPr/>
        <a:lstStyle/>
        <a:p>
          <a:pPr>
            <a:defRPr b="1"/>
          </a:pPr>
          <a:endParaRPr lang="en-US"/>
        </a:p>
      </c:txPr>
    </c:legend>
    <c:plotVisOnly val="1"/>
    <c:dispBlanksAs val="gap"/>
    <c:showDLblsOverMax val="0"/>
  </c:chart>
  <c:txPr>
    <a:bodyPr/>
    <a:lstStyle/>
    <a:p>
      <a:pPr>
        <a:defRPr sz="16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915309446254071"/>
          <c:y val="6.2068965517242433E-2"/>
          <c:w val="0.79153094462540718"/>
          <c:h val="0.78620689655172415"/>
        </c:manualLayout>
      </c:layout>
      <c:lineChart>
        <c:grouping val="standard"/>
        <c:varyColors val="0"/>
        <c:ser>
          <c:idx val="0"/>
          <c:order val="0"/>
          <c:spPr>
            <a:ln w="38100">
              <a:solidFill>
                <a:srgbClr val="FF00FF"/>
              </a:solidFill>
              <a:prstDash val="solid"/>
            </a:ln>
          </c:spPr>
          <c:marker>
            <c:symbol val="none"/>
          </c:marker>
          <c:cat>
            <c:strRef>
              <c:f>Sheet1!$A$2:$A$92</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Sheet1!$G$2:$G$92</c:f>
              <c:numCache>
                <c:formatCode>#,##0</c:formatCode>
                <c:ptCount val="91"/>
                <c:pt idx="0">
                  <c:v>0</c:v>
                </c:pt>
                <c:pt idx="1">
                  <c:v>0</c:v>
                </c:pt>
                <c:pt idx="2">
                  <c:v>0</c:v>
                </c:pt>
                <c:pt idx="3">
                  <c:v>0</c:v>
                </c:pt>
                <c:pt idx="4">
                  <c:v>0</c:v>
                </c:pt>
                <c:pt idx="5">
                  <c:v>0</c:v>
                </c:pt>
                <c:pt idx="6">
                  <c:v>0</c:v>
                </c:pt>
                <c:pt idx="7">
                  <c:v>0</c:v>
                </c:pt>
                <c:pt idx="8">
                  <c:v>0</c:v>
                </c:pt>
                <c:pt idx="9">
                  <c:v>0</c:v>
                </c:pt>
                <c:pt idx="10">
                  <c:v>0</c:v>
                </c:pt>
                <c:pt idx="11">
                  <c:v>0</c:v>
                </c:pt>
                <c:pt idx="12">
                  <c:v>0</c:v>
                </c:pt>
                <c:pt idx="13">
                  <c:v>920.04973212042842</c:v>
                </c:pt>
                <c:pt idx="14">
                  <c:v>1549.5884040883898</c:v>
                </c:pt>
                <c:pt idx="15">
                  <c:v>2497.6362754521597</c:v>
                </c:pt>
                <c:pt idx="16">
                  <c:v>3833.7626125816205</c:v>
                </c:pt>
                <c:pt idx="17">
                  <c:v>5641.1099055773484</c:v>
                </c:pt>
                <c:pt idx="18">
                  <c:v>7973.2939550624005</c:v>
                </c:pt>
                <c:pt idx="19">
                  <c:v>10874.610942418974</c:v>
                </c:pt>
                <c:pt idx="20">
                  <c:v>14269.070117451167</c:v>
                </c:pt>
                <c:pt idx="21">
                  <c:v>18035.780146177356</c:v>
                </c:pt>
                <c:pt idx="22">
                  <c:v>22064.622847665756</c:v>
                </c:pt>
                <c:pt idx="23">
                  <c:v>25992.814962928696</c:v>
                </c:pt>
                <c:pt idx="24">
                  <c:v>29642.25183468352</c:v>
                </c:pt>
                <c:pt idx="25">
                  <c:v>32756.916327718485</c:v>
                </c:pt>
                <c:pt idx="26">
                  <c:v>35426.162988435834</c:v>
                </c:pt>
                <c:pt idx="27">
                  <c:v>37494.625124609884</c:v>
                </c:pt>
                <c:pt idx="28">
                  <c:v>39266.261477850574</c:v>
                </c:pt>
                <c:pt idx="29">
                  <c:v>40736.574396158612</c:v>
                </c:pt>
                <c:pt idx="30">
                  <c:v>42224.345041901521</c:v>
                </c:pt>
                <c:pt idx="31">
                  <c:v>43883.026819707069</c:v>
                </c:pt>
                <c:pt idx="32">
                  <c:v>45590.415555175096</c:v>
                </c:pt>
                <c:pt idx="33">
                  <c:v>47310.214164331184</c:v>
                </c:pt>
                <c:pt idx="34">
                  <c:v>48874.912541044243</c:v>
                </c:pt>
                <c:pt idx="35">
                  <c:v>50446.136044849285</c:v>
                </c:pt>
                <c:pt idx="36">
                  <c:v>51615.113803546439</c:v>
                </c:pt>
                <c:pt idx="37">
                  <c:v>52781.672621988255</c:v>
                </c:pt>
                <c:pt idx="38">
                  <c:v>53697.618404922083</c:v>
                </c:pt>
                <c:pt idx="39">
                  <c:v>54645.22088562882</c:v>
                </c:pt>
                <c:pt idx="40">
                  <c:v>55254.242891633185</c:v>
                </c:pt>
                <c:pt idx="41">
                  <c:v>55799.056167447743</c:v>
                </c:pt>
                <c:pt idx="42">
                  <c:v>55906.280102439065</c:v>
                </c:pt>
                <c:pt idx="43">
                  <c:v>55788.139308272766</c:v>
                </c:pt>
                <c:pt idx="44">
                  <c:v>55456.468578243643</c:v>
                </c:pt>
                <c:pt idx="45">
                  <c:v>54958.205019801426</c:v>
                </c:pt>
                <c:pt idx="46">
                  <c:v>54171.819610604383</c:v>
                </c:pt>
                <c:pt idx="47">
                  <c:v>53613.963471135576</c:v>
                </c:pt>
                <c:pt idx="48">
                  <c:v>53106.497344550575</c:v>
                </c:pt>
                <c:pt idx="49">
                  <c:v>52534.270975616324</c:v>
                </c:pt>
                <c:pt idx="50">
                  <c:v>51936.541002877384</c:v>
                </c:pt>
                <c:pt idx="51">
                  <c:v>51564.240388653576</c:v>
                </c:pt>
                <c:pt idx="52">
                  <c:v>50521.350402149612</c:v>
                </c:pt>
                <c:pt idx="53">
                  <c:v>49125.110628519171</c:v>
                </c:pt>
                <c:pt idx="54">
                  <c:v>47444.969040079544</c:v>
                </c:pt>
                <c:pt idx="55">
                  <c:v>45694.754849080593</c:v>
                </c:pt>
                <c:pt idx="56">
                  <c:v>43370.75798443587</c:v>
                </c:pt>
                <c:pt idx="57">
                  <c:v>41497.796901068134</c:v>
                </c:pt>
                <c:pt idx="58">
                  <c:v>39705.778177812186</c:v>
                </c:pt>
                <c:pt idx="59">
                  <c:v>37880.029458673824</c:v>
                </c:pt>
                <c:pt idx="60">
                  <c:v>35776.497232208043</c:v>
                </c:pt>
                <c:pt idx="61">
                  <c:v>33811.426427887185</c:v>
                </c:pt>
                <c:pt idx="62">
                  <c:v>31581.285730757339</c:v>
                </c:pt>
                <c:pt idx="63">
                  <c:v>29161.392050392486</c:v>
                </c:pt>
                <c:pt idx="64">
                  <c:v>26655.64503461096</c:v>
                </c:pt>
                <c:pt idx="65">
                  <c:v>24370.36285846564</c:v>
                </c:pt>
                <c:pt idx="66">
                  <c:v>22114.683250341212</c:v>
                </c:pt>
                <c:pt idx="67">
                  <c:v>20115.637503349044</c:v>
                </c:pt>
                <c:pt idx="68">
                  <c:v>18468.468253627161</c:v>
                </c:pt>
                <c:pt idx="69">
                  <c:v>17135.037997515417</c:v>
                </c:pt>
                <c:pt idx="70">
                  <c:v>15867.609029205631</c:v>
                </c:pt>
                <c:pt idx="71">
                  <c:v>14779.954536705642</c:v>
                </c:pt>
                <c:pt idx="72">
                  <c:v>13690.402394648851</c:v>
                </c:pt>
                <c:pt idx="73">
                  <c:v>12425.747621779426</c:v>
                </c:pt>
                <c:pt idx="74">
                  <c:v>11199.724080681677</c:v>
                </c:pt>
                <c:pt idx="75">
                  <c:v>10127.833487396056</c:v>
                </c:pt>
                <c:pt idx="76">
                  <c:v>8990.796816278933</c:v>
                </c:pt>
                <c:pt idx="77">
                  <c:v>7932.3743212748914</c:v>
                </c:pt>
                <c:pt idx="78">
                  <c:v>7078.859606997672</c:v>
                </c:pt>
                <c:pt idx="79">
                  <c:v>6191.5488420610072</c:v>
                </c:pt>
                <c:pt idx="80">
                  <c:v>5171.2898989743735</c:v>
                </c:pt>
                <c:pt idx="81">
                  <c:v>4334.8399247703192</c:v>
                </c:pt>
                <c:pt idx="82">
                  <c:v>3574.6669876633887</c:v>
                </c:pt>
                <c:pt idx="83">
                  <c:v>2979.1382027138907</c:v>
                </c:pt>
                <c:pt idx="84">
                  <c:v>2657.5251167909337</c:v>
                </c:pt>
                <c:pt idx="85">
                  <c:v>2554.2257456949587</c:v>
                </c:pt>
                <c:pt idx="86">
                  <c:v>2380.0029124406001</c:v>
                </c:pt>
                <c:pt idx="87">
                  <c:v>2160.8271478838828</c:v>
                </c:pt>
                <c:pt idx="88">
                  <c:v>1798.1663568425038</c:v>
                </c:pt>
                <c:pt idx="89">
                  <c:v>1231.3945970603809</c:v>
                </c:pt>
                <c:pt idx="90">
                  <c:v>664.62552672349238</c:v>
                </c:pt>
              </c:numCache>
            </c:numRef>
          </c:val>
          <c:smooth val="0"/>
          <c:extLst xmlns:c16r2="http://schemas.microsoft.com/office/drawing/2015/06/chart">
            <c:ext xmlns:c16="http://schemas.microsoft.com/office/drawing/2014/chart" uri="{C3380CC4-5D6E-409C-BE32-E72D297353CC}">
              <c16:uniqueId val="{00000000-6A21-4489-B8F8-875570E40AFE}"/>
            </c:ext>
          </c:extLst>
        </c:ser>
        <c:ser>
          <c:idx val="1"/>
          <c:order val="1"/>
          <c:spPr>
            <a:ln w="38100">
              <a:solidFill>
                <a:srgbClr val="000080"/>
              </a:solidFill>
              <a:prstDash val="solid"/>
            </a:ln>
          </c:spPr>
          <c:marker>
            <c:symbol val="none"/>
          </c:marker>
          <c:cat>
            <c:strRef>
              <c:f>Sheet1!$A$2:$A$92</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Sheet1!$H$2:$H$92</c:f>
              <c:numCache>
                <c:formatCode>General</c:formatCode>
                <c:ptCount val="91"/>
                <c:pt idx="0">
                  <c:v>16796.941477453645</c:v>
                </c:pt>
                <c:pt idx="1">
                  <c:v>16070.020387701446</c:v>
                </c:pt>
                <c:pt idx="2">
                  <c:v>15921.598239709911</c:v>
                </c:pt>
                <c:pt idx="3">
                  <c:v>15882.704026974252</c:v>
                </c:pt>
                <c:pt idx="4">
                  <c:v>16014.783631136708</c:v>
                </c:pt>
                <c:pt idx="5">
                  <c:v>16376.743437210531</c:v>
                </c:pt>
                <c:pt idx="6">
                  <c:v>21495.884913819245</c:v>
                </c:pt>
                <c:pt idx="7">
                  <c:v>23758.341401257421</c:v>
                </c:pt>
                <c:pt idx="8">
                  <c:v>25039.696352643172</c:v>
                </c:pt>
                <c:pt idx="9">
                  <c:v>24959.772254505206</c:v>
                </c:pt>
                <c:pt idx="10">
                  <c:v>26754.894103052025</c:v>
                </c:pt>
                <c:pt idx="11">
                  <c:v>27147.094328752923</c:v>
                </c:pt>
                <c:pt idx="12">
                  <c:v>27529.522113112725</c:v>
                </c:pt>
                <c:pt idx="13">
                  <c:v>28970.312996783214</c:v>
                </c:pt>
                <c:pt idx="14">
                  <c:v>29640.519735850216</c:v>
                </c:pt>
                <c:pt idx="15">
                  <c:v>31251.531133797471</c:v>
                </c:pt>
                <c:pt idx="16">
                  <c:v>32504.600767924356</c:v>
                </c:pt>
                <c:pt idx="17">
                  <c:v>35245.721894935174</c:v>
                </c:pt>
                <c:pt idx="18">
                  <c:v>37289.399645113124</c:v>
                </c:pt>
                <c:pt idx="19">
                  <c:v>37819.306008316213</c:v>
                </c:pt>
                <c:pt idx="20">
                  <c:v>38671.632923816804</c:v>
                </c:pt>
                <c:pt idx="21">
                  <c:v>37353.112031737466</c:v>
                </c:pt>
                <c:pt idx="22">
                  <c:v>36990.217450195276</c:v>
                </c:pt>
                <c:pt idx="23">
                  <c:v>36758.701533246043</c:v>
                </c:pt>
                <c:pt idx="24">
                  <c:v>36683.262513245601</c:v>
                </c:pt>
                <c:pt idx="25">
                  <c:v>35872.353764761174</c:v>
                </c:pt>
                <c:pt idx="26">
                  <c:v>36117.868892359213</c:v>
                </c:pt>
                <c:pt idx="27">
                  <c:v>36177.906998209015</c:v>
                </c:pt>
                <c:pt idx="28">
                  <c:v>36043.383429699497</c:v>
                </c:pt>
                <c:pt idx="29">
                  <c:v>35839.650551868093</c:v>
                </c:pt>
                <c:pt idx="30">
                  <c:v>35632.651368981184</c:v>
                </c:pt>
                <c:pt idx="31">
                  <c:v>35366.281845111575</c:v>
                </c:pt>
                <c:pt idx="32">
                  <c:v>35131.032894897013</c:v>
                </c:pt>
                <c:pt idx="33">
                  <c:v>34918.465882780984</c:v>
                </c:pt>
                <c:pt idx="34">
                  <c:v>34741.580023177012</c:v>
                </c:pt>
                <c:pt idx="35">
                  <c:v>34615.637600008129</c:v>
                </c:pt>
                <c:pt idx="36">
                  <c:v>34493.211779662175</c:v>
                </c:pt>
                <c:pt idx="37">
                  <c:v>34411.895043868324</c:v>
                </c:pt>
                <c:pt idx="38">
                  <c:v>34335.784819281267</c:v>
                </c:pt>
                <c:pt idx="39">
                  <c:v>34277.451726396612</c:v>
                </c:pt>
                <c:pt idx="40">
                  <c:v>34272.816235613012</c:v>
                </c:pt>
                <c:pt idx="41">
                  <c:v>34330.447787820754</c:v>
                </c:pt>
                <c:pt idx="42">
                  <c:v>34424.023214910405</c:v>
                </c:pt>
                <c:pt idx="43">
                  <c:v>34558.707292114224</c:v>
                </c:pt>
                <c:pt idx="44">
                  <c:v>34738.555653259893</c:v>
                </c:pt>
                <c:pt idx="45">
                  <c:v>34874.339724883575</c:v>
                </c:pt>
                <c:pt idx="46">
                  <c:v>34980.500123995364</c:v>
                </c:pt>
                <c:pt idx="47">
                  <c:v>35061.063895283507</c:v>
                </c:pt>
                <c:pt idx="48">
                  <c:v>35149.810065552781</c:v>
                </c:pt>
                <c:pt idx="49">
                  <c:v>35207.883729981026</c:v>
                </c:pt>
                <c:pt idx="50">
                  <c:v>35279.983463771176</c:v>
                </c:pt>
                <c:pt idx="51">
                  <c:v>35359.090794984724</c:v>
                </c:pt>
                <c:pt idx="52">
                  <c:v>35436.170794520527</c:v>
                </c:pt>
                <c:pt idx="53">
                  <c:v>35516.098513708203</c:v>
                </c:pt>
                <c:pt idx="54">
                  <c:v>35619.375285039401</c:v>
                </c:pt>
                <c:pt idx="55">
                  <c:v>35721.391490538976</c:v>
                </c:pt>
                <c:pt idx="56">
                  <c:v>35820.54046717436</c:v>
                </c:pt>
                <c:pt idx="57">
                  <c:v>35929.272528055022</c:v>
                </c:pt>
                <c:pt idx="58">
                  <c:v>36044.373564821595</c:v>
                </c:pt>
                <c:pt idx="59">
                  <c:v>36128.752757270493</c:v>
                </c:pt>
                <c:pt idx="60">
                  <c:v>36235.880827787492</c:v>
                </c:pt>
                <c:pt idx="61">
                  <c:v>36351.649894154019</c:v>
                </c:pt>
                <c:pt idx="62">
                  <c:v>36465.90455302695</c:v>
                </c:pt>
                <c:pt idx="63">
                  <c:v>36578.559848785153</c:v>
                </c:pt>
                <c:pt idx="64">
                  <c:v>36703.004547495213</c:v>
                </c:pt>
                <c:pt idx="65">
                  <c:v>36790.216669012836</c:v>
                </c:pt>
                <c:pt idx="66">
                  <c:v>36881.639744321576</c:v>
                </c:pt>
                <c:pt idx="67">
                  <c:v>36956.434957994643</c:v>
                </c:pt>
                <c:pt idx="68">
                  <c:v>37017.184506421661</c:v>
                </c:pt>
                <c:pt idx="69">
                  <c:v>37059.890687395062</c:v>
                </c:pt>
                <c:pt idx="70">
                  <c:v>37099.733692929127</c:v>
                </c:pt>
                <c:pt idx="71">
                  <c:v>37128.799342902974</c:v>
                </c:pt>
                <c:pt idx="72">
                  <c:v>37167.806422663576</c:v>
                </c:pt>
                <c:pt idx="73">
                  <c:v>37193.076375759389</c:v>
                </c:pt>
                <c:pt idx="74">
                  <c:v>37281.141231994603</c:v>
                </c:pt>
                <c:pt idx="75">
                  <c:v>37377.950292405643</c:v>
                </c:pt>
                <c:pt idx="76">
                  <c:v>37474.78847725474</c:v>
                </c:pt>
                <c:pt idx="77">
                  <c:v>37563.144951004389</c:v>
                </c:pt>
                <c:pt idx="78">
                  <c:v>37656.000131476212</c:v>
                </c:pt>
                <c:pt idx="79">
                  <c:v>37644.681809638401</c:v>
                </c:pt>
                <c:pt idx="80">
                  <c:v>37612.305109578629</c:v>
                </c:pt>
                <c:pt idx="81">
                  <c:v>37537.950737960229</c:v>
                </c:pt>
                <c:pt idx="82">
                  <c:v>37434.467616267131</c:v>
                </c:pt>
                <c:pt idx="83">
                  <c:v>37305.877547389013</c:v>
                </c:pt>
                <c:pt idx="84">
                  <c:v>37204.877735193542</c:v>
                </c:pt>
                <c:pt idx="85">
                  <c:v>37101.70320764232</c:v>
                </c:pt>
                <c:pt idx="86">
                  <c:v>36997.666519629012</c:v>
                </c:pt>
                <c:pt idx="87">
                  <c:v>36893.488117469613</c:v>
                </c:pt>
                <c:pt idx="88">
                  <c:v>36788.861100809998</c:v>
                </c:pt>
                <c:pt idx="89">
                  <c:v>36683.864819952643</c:v>
                </c:pt>
                <c:pt idx="90">
                  <c:v>36578.86853909502</c:v>
                </c:pt>
              </c:numCache>
            </c:numRef>
          </c:val>
          <c:smooth val="0"/>
          <c:extLst xmlns:c16r2="http://schemas.microsoft.com/office/drawing/2015/06/chart">
            <c:ext xmlns:c16="http://schemas.microsoft.com/office/drawing/2014/chart" uri="{C3380CC4-5D6E-409C-BE32-E72D297353CC}">
              <c16:uniqueId val="{00000001-6A21-4489-B8F8-875570E40AFE}"/>
            </c:ext>
          </c:extLst>
        </c:ser>
        <c:dLbls>
          <c:showLegendKey val="0"/>
          <c:showVal val="0"/>
          <c:showCatName val="0"/>
          <c:showSerName val="0"/>
          <c:showPercent val="0"/>
          <c:showBubbleSize val="0"/>
        </c:dLbls>
        <c:smooth val="0"/>
        <c:axId val="288830400"/>
        <c:axId val="288830792"/>
      </c:lineChart>
      <c:catAx>
        <c:axId val="288830400"/>
        <c:scaling>
          <c:orientation val="minMax"/>
        </c:scaling>
        <c:delete val="0"/>
        <c:axPos val="b"/>
        <c:title>
          <c:tx>
            <c:rich>
              <a:bodyPr/>
              <a:lstStyle/>
              <a:p>
                <a:pPr>
                  <a:defRPr sz="500" b="1" i="0" u="none" strike="noStrike" baseline="0">
                    <a:solidFill>
                      <a:srgbClr val="000000"/>
                    </a:solidFill>
                    <a:latin typeface="Arial"/>
                    <a:ea typeface="Arial"/>
                    <a:cs typeface="Arial"/>
                  </a:defRPr>
                </a:pPr>
                <a:r>
                  <a:rPr lang="en-US"/>
                  <a:t>Age</a:t>
                </a:r>
              </a:p>
            </c:rich>
          </c:tx>
          <c:layout>
            <c:manualLayout>
              <c:xMode val="edge"/>
              <c:yMode val="edge"/>
              <c:x val="0.53745928338762217"/>
              <c:y val="0.9103448275862069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500" b="0" i="0" u="none" strike="noStrike" baseline="0">
                <a:solidFill>
                  <a:srgbClr val="000000"/>
                </a:solidFill>
                <a:latin typeface="Arial"/>
                <a:ea typeface="Arial"/>
                <a:cs typeface="Arial"/>
              </a:defRPr>
            </a:pPr>
            <a:endParaRPr lang="en-US"/>
          </a:p>
        </c:txPr>
        <c:crossAx val="288830792"/>
        <c:crosses val="autoZero"/>
        <c:auto val="1"/>
        <c:lblAlgn val="ctr"/>
        <c:lblOffset val="100"/>
        <c:tickLblSkip val="10"/>
        <c:tickMarkSkip val="10"/>
        <c:noMultiLvlLbl val="0"/>
      </c:catAx>
      <c:valAx>
        <c:axId val="288830792"/>
        <c:scaling>
          <c:orientation val="minMax"/>
        </c:scaling>
        <c:delete val="0"/>
        <c:axPos val="l"/>
        <c:title>
          <c:tx>
            <c:rich>
              <a:bodyPr/>
              <a:lstStyle/>
              <a:p>
                <a:pPr>
                  <a:defRPr sz="500" b="1" i="0" u="none" strike="noStrike" baseline="0">
                    <a:solidFill>
                      <a:srgbClr val="000000"/>
                    </a:solidFill>
                    <a:latin typeface="Arial"/>
                    <a:ea typeface="Arial"/>
                    <a:cs typeface="Arial"/>
                  </a:defRPr>
                </a:pPr>
                <a:r>
                  <a:rPr lang="en-US"/>
                  <a:t>1000 Peso</a:t>
                </a:r>
              </a:p>
            </c:rich>
          </c:tx>
          <c:layout>
            <c:manualLayout>
              <c:xMode val="edge"/>
              <c:yMode val="edge"/>
              <c:x val="3.5830618892508256E-2"/>
              <c:y val="0.37241379310346079"/>
            </c:manualLayout>
          </c:layout>
          <c:overlay val="0"/>
          <c:spPr>
            <a:noFill/>
            <a:ln w="25400">
              <a:noFill/>
            </a:ln>
          </c:spPr>
        </c:title>
        <c:numFmt formatCode="#,##0" sourceLinked="1"/>
        <c:majorTickMark val="out"/>
        <c:minorTickMark val="none"/>
        <c:tickLblPos val="nextTo"/>
        <c:spPr>
          <a:ln w="3175">
            <a:solidFill>
              <a:srgbClr val="000000"/>
            </a:solidFill>
            <a:prstDash val="solid"/>
          </a:ln>
        </c:spPr>
        <c:txPr>
          <a:bodyPr rot="0" vert="horz"/>
          <a:lstStyle/>
          <a:p>
            <a:pPr>
              <a:defRPr sz="500" b="0" i="0" u="none" strike="noStrike" baseline="0">
                <a:solidFill>
                  <a:srgbClr val="000000"/>
                </a:solidFill>
                <a:latin typeface="Arial"/>
                <a:ea typeface="Arial"/>
                <a:cs typeface="Arial"/>
              </a:defRPr>
            </a:pPr>
            <a:endParaRPr lang="en-US"/>
          </a:p>
        </c:txPr>
        <c:crossAx val="288830400"/>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960912052117648"/>
          <c:y val="6.2283737024223108E-2"/>
          <c:w val="0.8110749185667897"/>
          <c:h val="0.78546712802766194"/>
        </c:manualLayout>
      </c:layout>
      <c:lineChart>
        <c:grouping val="standard"/>
        <c:varyColors val="0"/>
        <c:ser>
          <c:idx val="0"/>
          <c:order val="0"/>
          <c:spPr>
            <a:ln w="38101">
              <a:solidFill>
                <a:srgbClr val="FF00FF"/>
              </a:solidFill>
              <a:prstDash val="solid"/>
            </a:ln>
          </c:spPr>
          <c:marker>
            <c:symbol val="none"/>
          </c:marker>
          <c:cat>
            <c:strRef>
              <c:f>Sheet1!$A$2:$A$92</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Sheet1!$B$2:$B$92</c:f>
              <c:numCache>
                <c:formatCode>General</c:formatCode>
                <c:ptCount val="9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0.72629615301637973</c:v>
                </c:pt>
                <c:pt idx="17">
                  <c:v>4.5640895000886745</c:v>
                </c:pt>
                <c:pt idx="18">
                  <c:v>88.609155197044018</c:v>
                </c:pt>
                <c:pt idx="19">
                  <c:v>341.77624097705899</c:v>
                </c:pt>
                <c:pt idx="20">
                  <c:v>599.25527245366254</c:v>
                </c:pt>
                <c:pt idx="21">
                  <c:v>916.4825979619344</c:v>
                </c:pt>
                <c:pt idx="22">
                  <c:v>1241.9333237422561</c:v>
                </c:pt>
                <c:pt idx="23">
                  <c:v>1576.0601578555979</c:v>
                </c:pt>
                <c:pt idx="24">
                  <c:v>1889.7385013494361</c:v>
                </c:pt>
                <c:pt idx="25">
                  <c:v>2152.2875339853572</c:v>
                </c:pt>
                <c:pt idx="26">
                  <c:v>2377.3041066993351</c:v>
                </c:pt>
                <c:pt idx="27">
                  <c:v>2540.1746897883163</c:v>
                </c:pt>
                <c:pt idx="28">
                  <c:v>2650.1540190927963</c:v>
                </c:pt>
                <c:pt idx="29">
                  <c:v>2751.5787892439189</c:v>
                </c:pt>
                <c:pt idx="30">
                  <c:v>2848.9046368656195</c:v>
                </c:pt>
                <c:pt idx="31">
                  <c:v>2897.1313976744796</c:v>
                </c:pt>
                <c:pt idx="32">
                  <c:v>2970.9435262425145</c:v>
                </c:pt>
                <c:pt idx="33">
                  <c:v>3083.0461686514218</c:v>
                </c:pt>
                <c:pt idx="34">
                  <c:v>3176.9460457495993</c:v>
                </c:pt>
                <c:pt idx="35">
                  <c:v>3340.9310453536582</c:v>
                </c:pt>
                <c:pt idx="36">
                  <c:v>3466.3913419993755</c:v>
                </c:pt>
                <c:pt idx="37">
                  <c:v>3611.4615517220968</c:v>
                </c:pt>
                <c:pt idx="38">
                  <c:v>3710.5109954881564</c:v>
                </c:pt>
                <c:pt idx="39">
                  <c:v>3866.224845584909</c:v>
                </c:pt>
                <c:pt idx="40">
                  <c:v>3971.186781516632</c:v>
                </c:pt>
                <c:pt idx="41">
                  <c:v>4076.7422966944318</c:v>
                </c:pt>
                <c:pt idx="42">
                  <c:v>4179.8108497065659</c:v>
                </c:pt>
                <c:pt idx="43">
                  <c:v>4369.3181804524629</c:v>
                </c:pt>
                <c:pt idx="44">
                  <c:v>4449.2684427511294</c:v>
                </c:pt>
                <c:pt idx="45">
                  <c:v>4539.181688847154</c:v>
                </c:pt>
                <c:pt idx="46">
                  <c:v>4667.2460017570265</c:v>
                </c:pt>
                <c:pt idx="47">
                  <c:v>4766.1575495447732</c:v>
                </c:pt>
                <c:pt idx="48">
                  <c:v>4751.1312940952212</c:v>
                </c:pt>
                <c:pt idx="49">
                  <c:v>4697.0100358256759</c:v>
                </c:pt>
                <c:pt idx="50">
                  <c:v>4650.0224616961032</c:v>
                </c:pt>
                <c:pt idx="51">
                  <c:v>4569.3184752427815</c:v>
                </c:pt>
                <c:pt idx="52">
                  <c:v>4492.0350026298029</c:v>
                </c:pt>
                <c:pt idx="53">
                  <c:v>4436.8021031475682</c:v>
                </c:pt>
                <c:pt idx="54">
                  <c:v>4438.3131621542334</c:v>
                </c:pt>
                <c:pt idx="55">
                  <c:v>4336.8014792846334</c:v>
                </c:pt>
                <c:pt idx="56">
                  <c:v>4225.1245343134533</c:v>
                </c:pt>
                <c:pt idx="57">
                  <c:v>4072.7358306485571</c:v>
                </c:pt>
                <c:pt idx="58">
                  <c:v>3698.7732975726012</c:v>
                </c:pt>
                <c:pt idx="59">
                  <c:v>3273.1143341607308</c:v>
                </c:pt>
                <c:pt idx="60">
                  <c:v>2807.9513886038162</c:v>
                </c:pt>
                <c:pt idx="61">
                  <c:v>2321.8128219266537</c:v>
                </c:pt>
                <c:pt idx="62">
                  <c:v>1818.6117440348496</c:v>
                </c:pt>
                <c:pt idx="63">
                  <c:v>1447.9025630591261</c:v>
                </c:pt>
                <c:pt idx="64">
                  <c:v>1189.6883013959928</c:v>
                </c:pt>
                <c:pt idx="65">
                  <c:v>995.40053734255423</c:v>
                </c:pt>
                <c:pt idx="66">
                  <c:v>816.23574299907852</c:v>
                </c:pt>
                <c:pt idx="67">
                  <c:v>673.3154368529174</c:v>
                </c:pt>
                <c:pt idx="68">
                  <c:v>582.5867171453641</c:v>
                </c:pt>
                <c:pt idx="69">
                  <c:v>512.94340372115551</c:v>
                </c:pt>
                <c:pt idx="70">
                  <c:v>514.66953378265066</c:v>
                </c:pt>
                <c:pt idx="71">
                  <c:v>468.72165611579783</c:v>
                </c:pt>
                <c:pt idx="72">
                  <c:v>434.86064562438952</c:v>
                </c:pt>
                <c:pt idx="73">
                  <c:v>428.17139756021129</c:v>
                </c:pt>
                <c:pt idx="74">
                  <c:v>380.7791974456386</c:v>
                </c:pt>
                <c:pt idx="75">
                  <c:v>306.91795592566899</c:v>
                </c:pt>
                <c:pt idx="76">
                  <c:v>280.60170281039456</c:v>
                </c:pt>
                <c:pt idx="77">
                  <c:v>236.20747728586616</c:v>
                </c:pt>
                <c:pt idx="78">
                  <c:v>174.70376745399258</c:v>
                </c:pt>
                <c:pt idx="79">
                  <c:v>152.31376233917649</c:v>
                </c:pt>
                <c:pt idx="80">
                  <c:v>122.79074668058678</c:v>
                </c:pt>
                <c:pt idx="81">
                  <c:v>105.93400089568516</c:v>
                </c:pt>
                <c:pt idx="82">
                  <c:v>113.00421192634172</c:v>
                </c:pt>
                <c:pt idx="83">
                  <c:v>112.46639828893252</c:v>
                </c:pt>
                <c:pt idx="84">
                  <c:v>88.784424932489458</c:v>
                </c:pt>
                <c:pt idx="85">
                  <c:v>72.430132349384849</c:v>
                </c:pt>
                <c:pt idx="86">
                  <c:v>50.104484588141894</c:v>
                </c:pt>
                <c:pt idx="87">
                  <c:v>24.362186423359184</c:v>
                </c:pt>
                <c:pt idx="88">
                  <c:v>11.558916584902756</c:v>
                </c:pt>
                <c:pt idx="89">
                  <c:v>12.009000936984776</c:v>
                </c:pt>
                <c:pt idx="90">
                  <c:v>12.459085289067092</c:v>
                </c:pt>
              </c:numCache>
            </c:numRef>
          </c:val>
          <c:smooth val="0"/>
          <c:extLst xmlns:c16r2="http://schemas.microsoft.com/office/drawing/2015/06/chart">
            <c:ext xmlns:c16="http://schemas.microsoft.com/office/drawing/2014/chart" uri="{C3380CC4-5D6E-409C-BE32-E72D297353CC}">
              <c16:uniqueId val="{00000000-8113-48E3-B67D-AA4CF5BE330A}"/>
            </c:ext>
          </c:extLst>
        </c:ser>
        <c:ser>
          <c:idx val="1"/>
          <c:order val="1"/>
          <c:spPr>
            <a:ln w="38101">
              <a:solidFill>
                <a:srgbClr val="000080"/>
              </a:solidFill>
              <a:prstDash val="solid"/>
            </a:ln>
          </c:spPr>
          <c:marker>
            <c:symbol val="none"/>
          </c:marker>
          <c:cat>
            <c:strRef>
              <c:f>Sheet1!$A$2:$A$92</c:f>
              <c:strCache>
                <c:ptCount val="9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pt idx="71">
                  <c:v>71</c:v>
                </c:pt>
                <c:pt idx="72">
                  <c:v>72</c:v>
                </c:pt>
                <c:pt idx="73">
                  <c:v>73</c:v>
                </c:pt>
                <c:pt idx="74">
                  <c:v>74</c:v>
                </c:pt>
                <c:pt idx="75">
                  <c:v>75</c:v>
                </c:pt>
                <c:pt idx="76">
                  <c:v>76</c:v>
                </c:pt>
                <c:pt idx="77">
                  <c:v>77</c:v>
                </c:pt>
                <c:pt idx="78">
                  <c:v>78</c:v>
                </c:pt>
                <c:pt idx="79">
                  <c:v>79</c:v>
                </c:pt>
                <c:pt idx="80">
                  <c:v>80</c:v>
                </c:pt>
                <c:pt idx="81">
                  <c:v>81</c:v>
                </c:pt>
                <c:pt idx="82">
                  <c:v>82</c:v>
                </c:pt>
                <c:pt idx="83">
                  <c:v>83</c:v>
                </c:pt>
                <c:pt idx="84">
                  <c:v>84</c:v>
                </c:pt>
                <c:pt idx="85">
                  <c:v>85</c:v>
                </c:pt>
                <c:pt idx="86">
                  <c:v>86</c:v>
                </c:pt>
                <c:pt idx="87">
                  <c:v>87</c:v>
                </c:pt>
                <c:pt idx="88">
                  <c:v>88</c:v>
                </c:pt>
                <c:pt idx="89">
                  <c:v>89</c:v>
                </c:pt>
                <c:pt idx="90">
                  <c:v>90+</c:v>
                </c:pt>
              </c:strCache>
            </c:strRef>
          </c:cat>
          <c:val>
            <c:numRef>
              <c:f>Sheet1!$C$2:$C$92</c:f>
              <c:numCache>
                <c:formatCode>General</c:formatCode>
                <c:ptCount val="91"/>
                <c:pt idx="0">
                  <c:v>1439.2244809159374</c:v>
                </c:pt>
                <c:pt idx="1">
                  <c:v>1190.9267619455222</c:v>
                </c:pt>
                <c:pt idx="2">
                  <c:v>1218.8333570105249</c:v>
                </c:pt>
                <c:pt idx="3">
                  <c:v>1330.4810834904461</c:v>
                </c:pt>
                <c:pt idx="4">
                  <c:v>1454.1315950564024</c:v>
                </c:pt>
                <c:pt idx="5">
                  <c:v>1486.8629918042625</c:v>
                </c:pt>
                <c:pt idx="6">
                  <c:v>2273.4361554789052</c:v>
                </c:pt>
                <c:pt idx="7">
                  <c:v>2214.1720383737302</c:v>
                </c:pt>
                <c:pt idx="8">
                  <c:v>2240.5744559923546</c:v>
                </c:pt>
                <c:pt idx="9">
                  <c:v>2326.3828073647887</c:v>
                </c:pt>
                <c:pt idx="10">
                  <c:v>2373.4206657294362</c:v>
                </c:pt>
                <c:pt idx="11">
                  <c:v>2467.0776925363448</c:v>
                </c:pt>
                <c:pt idx="12">
                  <c:v>2607.9567364997852</c:v>
                </c:pt>
                <c:pt idx="13">
                  <c:v>2715.4438499439093</c:v>
                </c:pt>
                <c:pt idx="14">
                  <c:v>2834.1645310555259</c:v>
                </c:pt>
                <c:pt idx="15">
                  <c:v>2882.3976949258881</c:v>
                </c:pt>
                <c:pt idx="16">
                  <c:v>2901.2177910471278</c:v>
                </c:pt>
                <c:pt idx="17">
                  <c:v>3113.7401918348805</c:v>
                </c:pt>
                <c:pt idx="18">
                  <c:v>2653.73881774245</c:v>
                </c:pt>
                <c:pt idx="19">
                  <c:v>2681.8360471555852</c:v>
                </c:pt>
                <c:pt idx="20">
                  <c:v>2677.0447737071031</c:v>
                </c:pt>
                <c:pt idx="21">
                  <c:v>2740.3115371368599</c:v>
                </c:pt>
                <c:pt idx="22">
                  <c:v>2421.2194856061437</c:v>
                </c:pt>
                <c:pt idx="23">
                  <c:v>2329.7987409461234</c:v>
                </c:pt>
                <c:pt idx="24">
                  <c:v>2272.6689021138227</c:v>
                </c:pt>
                <c:pt idx="25">
                  <c:v>2328.5034866041319</c:v>
                </c:pt>
                <c:pt idx="26">
                  <c:v>2363.7842199919087</c:v>
                </c:pt>
                <c:pt idx="27">
                  <c:v>2376.6372527027279</c:v>
                </c:pt>
                <c:pt idx="28">
                  <c:v>2371.2376067899918</c:v>
                </c:pt>
                <c:pt idx="29">
                  <c:v>2387.2814849657657</c:v>
                </c:pt>
                <c:pt idx="30">
                  <c:v>2369.0604036070054</c:v>
                </c:pt>
                <c:pt idx="31">
                  <c:v>2373.1087281534587</c:v>
                </c:pt>
                <c:pt idx="32">
                  <c:v>2397.156061993323</c:v>
                </c:pt>
                <c:pt idx="33">
                  <c:v>2408.4728936638157</c:v>
                </c:pt>
                <c:pt idx="34">
                  <c:v>2395.2493396870823</c:v>
                </c:pt>
                <c:pt idx="35">
                  <c:v>2400.5339679506792</c:v>
                </c:pt>
                <c:pt idx="36">
                  <c:v>2384.9412711546538</c:v>
                </c:pt>
                <c:pt idx="37">
                  <c:v>2346.8730929906005</c:v>
                </c:pt>
                <c:pt idx="38">
                  <c:v>2360.8928560596682</c:v>
                </c:pt>
                <c:pt idx="39">
                  <c:v>2353.2276015135999</c:v>
                </c:pt>
                <c:pt idx="40">
                  <c:v>2343.1565122408879</c:v>
                </c:pt>
                <c:pt idx="41">
                  <c:v>2331.3918731693361</c:v>
                </c:pt>
                <c:pt idx="42">
                  <c:v>2322.9425919381324</c:v>
                </c:pt>
                <c:pt idx="43">
                  <c:v>2312.5168104895592</c:v>
                </c:pt>
                <c:pt idx="44">
                  <c:v>2327.2048724669626</c:v>
                </c:pt>
                <c:pt idx="45">
                  <c:v>2365.3590216896209</c:v>
                </c:pt>
                <c:pt idx="46">
                  <c:v>2384.1123388574765</c:v>
                </c:pt>
                <c:pt idx="47">
                  <c:v>2425.493043122266</c:v>
                </c:pt>
                <c:pt idx="48">
                  <c:v>2439.9577259189882</c:v>
                </c:pt>
                <c:pt idx="49">
                  <c:v>2461.5587085979596</c:v>
                </c:pt>
                <c:pt idx="50">
                  <c:v>2477.2309560681751</c:v>
                </c:pt>
                <c:pt idx="51">
                  <c:v>2542.3085146274102</c:v>
                </c:pt>
                <c:pt idx="52">
                  <c:v>2580.9038576063872</c:v>
                </c:pt>
                <c:pt idx="53">
                  <c:v>2655.2245386702862</c:v>
                </c:pt>
                <c:pt idx="54">
                  <c:v>2737.1074299064367</c:v>
                </c:pt>
                <c:pt idx="55">
                  <c:v>2803.6207254031087</c:v>
                </c:pt>
                <c:pt idx="56">
                  <c:v>2862.0599395177892</c:v>
                </c:pt>
                <c:pt idx="57">
                  <c:v>2921.5477626930929</c:v>
                </c:pt>
                <c:pt idx="58">
                  <c:v>2956.274624935279</c:v>
                </c:pt>
                <c:pt idx="59">
                  <c:v>3001.4108723066402</c:v>
                </c:pt>
                <c:pt idx="60">
                  <c:v>3039.1217881566999</c:v>
                </c:pt>
                <c:pt idx="61">
                  <c:v>3061.5292760365542</c:v>
                </c:pt>
                <c:pt idx="62">
                  <c:v>3086.1721153444869</c:v>
                </c:pt>
                <c:pt idx="63">
                  <c:v>3124.9167211061131</c:v>
                </c:pt>
                <c:pt idx="64">
                  <c:v>3128.5473200623842</c:v>
                </c:pt>
                <c:pt idx="65">
                  <c:v>3127.5591029643574</c:v>
                </c:pt>
                <c:pt idx="66">
                  <c:v>3156.7704958848808</c:v>
                </c:pt>
                <c:pt idx="67">
                  <c:v>3160.5122958602551</c:v>
                </c:pt>
                <c:pt idx="68">
                  <c:v>3182.6930748791174</c:v>
                </c:pt>
                <c:pt idx="69">
                  <c:v>3202.0540749640095</c:v>
                </c:pt>
                <c:pt idx="70">
                  <c:v>3235.6924322095829</c:v>
                </c:pt>
                <c:pt idx="71">
                  <c:v>3226.8080386206543</c:v>
                </c:pt>
                <c:pt idx="72">
                  <c:v>3268.960770669109</c:v>
                </c:pt>
                <c:pt idx="73">
                  <c:v>3268.6251380930021</c:v>
                </c:pt>
                <c:pt idx="74">
                  <c:v>3296.9625924225902</c:v>
                </c:pt>
                <c:pt idx="75">
                  <c:v>3322.0509414626799</c:v>
                </c:pt>
                <c:pt idx="76">
                  <c:v>3348.6403147410101</c:v>
                </c:pt>
                <c:pt idx="77">
                  <c:v>3368.7723808703822</c:v>
                </c:pt>
                <c:pt idx="78">
                  <c:v>3383.2212548453422</c:v>
                </c:pt>
                <c:pt idx="79">
                  <c:v>3382.3574593184171</c:v>
                </c:pt>
                <c:pt idx="80">
                  <c:v>3388.3461917332902</c:v>
                </c:pt>
                <c:pt idx="81">
                  <c:v>3377.192716931278</c:v>
                </c:pt>
                <c:pt idx="82">
                  <c:v>3421.2950799440155</c:v>
                </c:pt>
                <c:pt idx="83">
                  <c:v>3500.2357100831496</c:v>
                </c:pt>
                <c:pt idx="84">
                  <c:v>3533.7943751451348</c:v>
                </c:pt>
                <c:pt idx="85">
                  <c:v>3578.3218941162268</c:v>
                </c:pt>
                <c:pt idx="86">
                  <c:v>3626.8089772405528</c:v>
                </c:pt>
                <c:pt idx="87">
                  <c:v>3801.8020993269547</c:v>
                </c:pt>
                <c:pt idx="88">
                  <c:v>3893.2571421674461</c:v>
                </c:pt>
                <c:pt idx="89">
                  <c:v>3985.2389982147888</c:v>
                </c:pt>
                <c:pt idx="90">
                  <c:v>4077.2208542621247</c:v>
                </c:pt>
              </c:numCache>
            </c:numRef>
          </c:val>
          <c:smooth val="0"/>
          <c:extLst xmlns:c16r2="http://schemas.microsoft.com/office/drawing/2015/06/chart">
            <c:ext xmlns:c16="http://schemas.microsoft.com/office/drawing/2014/chart" uri="{C3380CC4-5D6E-409C-BE32-E72D297353CC}">
              <c16:uniqueId val="{00000001-8113-48E3-B67D-AA4CF5BE330A}"/>
            </c:ext>
          </c:extLst>
        </c:ser>
        <c:dLbls>
          <c:showLegendKey val="0"/>
          <c:showVal val="0"/>
          <c:showCatName val="0"/>
          <c:showSerName val="0"/>
          <c:showPercent val="0"/>
          <c:showBubbleSize val="0"/>
        </c:dLbls>
        <c:smooth val="0"/>
        <c:axId val="288831576"/>
        <c:axId val="288831968"/>
      </c:lineChart>
      <c:catAx>
        <c:axId val="288831576"/>
        <c:scaling>
          <c:orientation val="minMax"/>
        </c:scaling>
        <c:delete val="0"/>
        <c:axPos val="b"/>
        <c:title>
          <c:tx>
            <c:rich>
              <a:bodyPr/>
              <a:lstStyle/>
              <a:p>
                <a:pPr>
                  <a:defRPr sz="500" b="1" i="0" u="none" strike="noStrike" baseline="0">
                    <a:solidFill>
                      <a:srgbClr val="000000"/>
                    </a:solidFill>
                    <a:latin typeface="Arial"/>
                    <a:ea typeface="Arial"/>
                    <a:cs typeface="Arial"/>
                  </a:defRPr>
                </a:pPr>
                <a:r>
                  <a:rPr lang="en-US"/>
                  <a:t>Age</a:t>
                </a:r>
              </a:p>
            </c:rich>
          </c:tx>
          <c:layout>
            <c:manualLayout>
              <c:xMode val="edge"/>
              <c:yMode val="edge"/>
              <c:x val="0.52768741363160065"/>
              <c:y val="0.91003457326454884"/>
            </c:manualLayout>
          </c:layout>
          <c:overlay val="0"/>
          <c:spPr>
            <a:noFill/>
            <a:ln w="25401">
              <a:noFill/>
            </a:ln>
          </c:spPr>
        </c:title>
        <c:numFmt formatCode="General" sourceLinked="1"/>
        <c:majorTickMark val="out"/>
        <c:minorTickMark val="none"/>
        <c:tickLblPos val="nextTo"/>
        <c:spPr>
          <a:ln w="3175">
            <a:solidFill>
              <a:srgbClr val="000000"/>
            </a:solidFill>
            <a:prstDash val="solid"/>
          </a:ln>
        </c:spPr>
        <c:txPr>
          <a:bodyPr rot="0" vert="horz"/>
          <a:lstStyle/>
          <a:p>
            <a:pPr>
              <a:defRPr sz="500" b="0" i="0" u="none" strike="noStrike" baseline="0">
                <a:solidFill>
                  <a:srgbClr val="000000"/>
                </a:solidFill>
                <a:latin typeface="Arial"/>
                <a:ea typeface="Arial"/>
                <a:cs typeface="Arial"/>
              </a:defRPr>
            </a:pPr>
            <a:endParaRPr lang="en-US"/>
          </a:p>
        </c:txPr>
        <c:crossAx val="288831968"/>
        <c:crosses val="autoZero"/>
        <c:auto val="1"/>
        <c:lblAlgn val="ctr"/>
        <c:lblOffset val="100"/>
        <c:tickLblSkip val="10"/>
        <c:tickMarkSkip val="10"/>
        <c:noMultiLvlLbl val="0"/>
      </c:catAx>
      <c:valAx>
        <c:axId val="288831968"/>
        <c:scaling>
          <c:orientation val="minMax"/>
        </c:scaling>
        <c:delete val="0"/>
        <c:axPos val="l"/>
        <c:title>
          <c:tx>
            <c:rich>
              <a:bodyPr/>
              <a:lstStyle/>
              <a:p>
                <a:pPr>
                  <a:defRPr sz="500" b="1" i="0" u="none" strike="noStrike" baseline="0">
                    <a:solidFill>
                      <a:srgbClr val="000000"/>
                    </a:solidFill>
                    <a:latin typeface="Arial"/>
                    <a:ea typeface="Arial"/>
                    <a:cs typeface="Arial"/>
                  </a:defRPr>
                </a:pPr>
                <a:r>
                  <a:rPr lang="en-US"/>
                  <a:t>1000 Yen</a:t>
                </a:r>
              </a:p>
            </c:rich>
          </c:tx>
          <c:layout>
            <c:manualLayout>
              <c:xMode val="edge"/>
              <c:yMode val="edge"/>
              <c:x val="3.5830574181760846E-2"/>
              <c:y val="0.38062268078559902"/>
            </c:manualLayout>
          </c:layout>
          <c:overlay val="0"/>
          <c:spPr>
            <a:noFill/>
            <a:ln w="25401">
              <a:noFill/>
            </a:ln>
          </c:spPr>
        </c:title>
        <c:numFmt formatCode="General" sourceLinked="1"/>
        <c:majorTickMark val="out"/>
        <c:minorTickMark val="none"/>
        <c:tickLblPos val="nextTo"/>
        <c:spPr>
          <a:ln w="3175">
            <a:solidFill>
              <a:srgbClr val="000000"/>
            </a:solidFill>
            <a:prstDash val="solid"/>
          </a:ln>
        </c:spPr>
        <c:txPr>
          <a:bodyPr rot="0" vert="horz"/>
          <a:lstStyle/>
          <a:p>
            <a:pPr>
              <a:defRPr sz="500" b="0" i="0" u="none" strike="noStrike" baseline="0">
                <a:solidFill>
                  <a:srgbClr val="000000"/>
                </a:solidFill>
                <a:latin typeface="Arial"/>
                <a:ea typeface="Arial"/>
                <a:cs typeface="Arial"/>
              </a:defRPr>
            </a:pPr>
            <a:endParaRPr lang="en-US"/>
          </a:p>
        </c:txPr>
        <c:crossAx val="288831576"/>
        <c:crosses val="autoZero"/>
        <c:crossBetween val="between"/>
      </c:valAx>
      <c:spPr>
        <a:noFill/>
        <a:ln w="25401">
          <a:noFill/>
        </a:ln>
      </c:spPr>
    </c:plotArea>
    <c:plotVisOnly val="1"/>
    <c:dispBlanksAs val="gap"/>
    <c:showDLblsOverMax val="0"/>
  </c:chart>
  <c:spPr>
    <a:solidFill>
      <a:srgbClr val="FFFFFF"/>
    </a:solidFill>
    <a:ln w="3175">
      <a:solidFill>
        <a:srgbClr val="000000"/>
      </a:solid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drawing1.xml><?xml version="1.0" encoding="utf-8"?>
<c:userShapes xmlns:c="http://schemas.openxmlformats.org/drawingml/2006/chart">
  <cdr:relSizeAnchor xmlns:cdr="http://schemas.openxmlformats.org/drawingml/2006/chartDrawing">
    <cdr:from>
      <cdr:x>0.62075</cdr:x>
      <cdr:y>0.0555</cdr:y>
    </cdr:from>
    <cdr:to>
      <cdr:x>0.84</cdr:x>
      <cdr:y>0.11425</cdr:y>
    </cdr:to>
    <cdr:sp macro="" textlink="">
      <cdr:nvSpPr>
        <cdr:cNvPr id="28673" name="Text Box 1"/>
        <cdr:cNvSpPr txBox="1">
          <a:spLocks xmlns:a="http://schemas.openxmlformats.org/drawingml/2006/main" noChangeArrowheads="1"/>
        </cdr:cNvSpPr>
      </cdr:nvSpPr>
      <cdr:spPr bwMode="auto">
        <a:xfrm xmlns:a="http://schemas.openxmlformats.org/drawingml/2006/main">
          <a:off x="1815182" y="153305"/>
          <a:ext cx="641125" cy="162282"/>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18288" tIns="18288" rIns="18288" bIns="18288" anchor="ctr" upright="1"/>
        <a:lstStyle xmlns:a="http://schemas.openxmlformats.org/drawingml/2006/main"/>
        <a:p xmlns:a="http://schemas.openxmlformats.org/drawingml/2006/main">
          <a:pPr algn="ctr" rtl="0">
            <a:defRPr sz="1000"/>
          </a:pPr>
          <a:r>
            <a:rPr lang="en-US" sz="550" b="0" i="0" u="none" strike="noStrike" baseline="0">
              <a:solidFill>
                <a:srgbClr val="000000"/>
              </a:solidFill>
              <a:latin typeface="Arial"/>
              <a:cs typeface="Arial"/>
            </a:rPr>
            <a:t>Labor Income</a:t>
          </a:r>
        </a:p>
      </cdr:txBody>
    </cdr:sp>
  </cdr:relSizeAnchor>
  <cdr:relSizeAnchor xmlns:cdr="http://schemas.openxmlformats.org/drawingml/2006/chartDrawing">
    <cdr:from>
      <cdr:x>0.22975</cdr:x>
      <cdr:y>0.2535</cdr:y>
    </cdr:from>
    <cdr:to>
      <cdr:x>0.4165</cdr:x>
      <cdr:y>0.314</cdr:y>
    </cdr:to>
    <cdr:sp macro="" textlink="">
      <cdr:nvSpPr>
        <cdr:cNvPr id="28674" name="Text Box 2"/>
        <cdr:cNvSpPr txBox="1">
          <a:spLocks xmlns:a="http://schemas.openxmlformats.org/drawingml/2006/main" noChangeArrowheads="1"/>
        </cdr:cNvSpPr>
      </cdr:nvSpPr>
      <cdr:spPr bwMode="auto">
        <a:xfrm xmlns:a="http://schemas.openxmlformats.org/drawingml/2006/main">
          <a:off x="671829" y="700230"/>
          <a:ext cx="546090" cy="167117"/>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18288" tIns="18288" rIns="18288" bIns="18288" anchor="ctr" upright="1"/>
        <a:lstStyle xmlns:a="http://schemas.openxmlformats.org/drawingml/2006/main"/>
        <a:p xmlns:a="http://schemas.openxmlformats.org/drawingml/2006/main">
          <a:pPr algn="ctr" rtl="0">
            <a:defRPr sz="1000"/>
          </a:pPr>
          <a:r>
            <a:rPr lang="en-US" sz="550" b="0" i="0" u="none" strike="noStrike" baseline="0">
              <a:solidFill>
                <a:srgbClr val="000000"/>
              </a:solidFill>
              <a:latin typeface="Arial"/>
              <a:cs typeface="Arial"/>
            </a:rPr>
            <a:t>Consumption</a:t>
          </a:r>
        </a:p>
      </cdr:txBody>
    </cdr:sp>
  </cdr:relSizeAnchor>
  <cdr:relSizeAnchor xmlns:cdr="http://schemas.openxmlformats.org/drawingml/2006/chartDrawing">
    <cdr:from>
      <cdr:x>0.22975</cdr:x>
      <cdr:y>0.07175</cdr:y>
    </cdr:from>
    <cdr:to>
      <cdr:x>0.47675</cdr:x>
      <cdr:y>0.1175</cdr:y>
    </cdr:to>
    <cdr:sp macro="" textlink="">
      <cdr:nvSpPr>
        <cdr:cNvPr id="28675" name="Text Box 3"/>
        <cdr:cNvSpPr txBox="1">
          <a:spLocks xmlns:a="http://schemas.openxmlformats.org/drawingml/2006/main" noChangeArrowheads="1"/>
        </cdr:cNvSpPr>
      </cdr:nvSpPr>
      <cdr:spPr bwMode="auto">
        <a:xfrm xmlns:a="http://schemas.openxmlformats.org/drawingml/2006/main">
          <a:off x="671829" y="198191"/>
          <a:ext cx="722271" cy="126373"/>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18288" tIns="18288" rIns="18288" bIns="18288" anchor="ctr" upright="1"/>
        <a:lstStyle xmlns:a="http://schemas.openxmlformats.org/drawingml/2006/main"/>
        <a:p xmlns:a="http://schemas.openxmlformats.org/drawingml/2006/main">
          <a:pPr algn="ctr" rtl="0">
            <a:defRPr sz="1000"/>
          </a:pPr>
          <a:r>
            <a:rPr lang="en-US" sz="525" b="0" i="0" u="none" strike="noStrike" baseline="0">
              <a:solidFill>
                <a:srgbClr val="000000"/>
              </a:solidFill>
              <a:latin typeface="Arial"/>
              <a:cs typeface="Arial"/>
            </a:rPr>
            <a:t>Philippines, per capita</a:t>
          </a:r>
        </a:p>
      </cdr:txBody>
    </cdr:sp>
  </cdr:relSizeAnchor>
</c:userShapes>
</file>

<file path=ppt/drawings/drawing2.xml><?xml version="1.0" encoding="utf-8"?>
<c:userShapes xmlns:c="http://schemas.openxmlformats.org/drawingml/2006/chart">
  <cdr:relSizeAnchor xmlns:cdr="http://schemas.openxmlformats.org/drawingml/2006/chartDrawing">
    <cdr:from>
      <cdr:x>0.52125</cdr:x>
      <cdr:y>0.14975</cdr:y>
    </cdr:from>
    <cdr:to>
      <cdr:x>0.67775</cdr:x>
      <cdr:y>0.208</cdr:y>
    </cdr:to>
    <cdr:sp macro="" textlink="">
      <cdr:nvSpPr>
        <cdr:cNvPr id="31745" name="Text Box 1"/>
        <cdr:cNvSpPr txBox="1">
          <a:spLocks xmlns:a="http://schemas.openxmlformats.org/drawingml/2006/main" noChangeArrowheads="1"/>
        </cdr:cNvSpPr>
      </cdr:nvSpPr>
      <cdr:spPr bwMode="auto">
        <a:xfrm xmlns:a="http://schemas.openxmlformats.org/drawingml/2006/main">
          <a:off x="1524226" y="412221"/>
          <a:ext cx="457634" cy="160346"/>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18288" tIns="18288" rIns="18288" bIns="18288" anchor="ctr" upright="1"/>
        <a:lstStyle xmlns:a="http://schemas.openxmlformats.org/drawingml/2006/main"/>
        <a:p xmlns:a="http://schemas.openxmlformats.org/drawingml/2006/main">
          <a:pPr algn="ctr" rtl="0">
            <a:defRPr sz="1000"/>
          </a:pPr>
          <a:r>
            <a:rPr lang="en-US" sz="550" b="0" i="0" u="none" strike="noStrike" baseline="0">
              <a:solidFill>
                <a:srgbClr val="000000"/>
              </a:solidFill>
              <a:latin typeface="Arial"/>
              <a:cs typeface="Arial"/>
            </a:rPr>
            <a:t>Labor Income</a:t>
          </a:r>
        </a:p>
      </cdr:txBody>
    </cdr:sp>
  </cdr:relSizeAnchor>
  <cdr:relSizeAnchor xmlns:cdr="http://schemas.openxmlformats.org/drawingml/2006/chartDrawing">
    <cdr:from>
      <cdr:x>0.24625</cdr:x>
      <cdr:y>0.36275</cdr:y>
    </cdr:from>
    <cdr:to>
      <cdr:x>0.4465</cdr:x>
      <cdr:y>0.4225</cdr:y>
    </cdr:to>
    <cdr:sp macro="" textlink="">
      <cdr:nvSpPr>
        <cdr:cNvPr id="31746" name="Text Box 2"/>
        <cdr:cNvSpPr txBox="1">
          <a:spLocks xmlns:a="http://schemas.openxmlformats.org/drawingml/2006/main" noChangeArrowheads="1"/>
        </cdr:cNvSpPr>
      </cdr:nvSpPr>
      <cdr:spPr bwMode="auto">
        <a:xfrm xmlns:a="http://schemas.openxmlformats.org/drawingml/2006/main">
          <a:off x="720078" y="998551"/>
          <a:ext cx="585566" cy="164475"/>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18288" tIns="18288" rIns="18288" bIns="18288" anchor="ctr" upright="1"/>
        <a:lstStyle xmlns:a="http://schemas.openxmlformats.org/drawingml/2006/main"/>
        <a:p xmlns:a="http://schemas.openxmlformats.org/drawingml/2006/main">
          <a:pPr algn="ctr" rtl="0">
            <a:defRPr sz="1000"/>
          </a:pPr>
          <a:r>
            <a:rPr lang="en-US" sz="550" b="0" i="0" u="none" strike="noStrike" baseline="0">
              <a:solidFill>
                <a:srgbClr val="000000"/>
              </a:solidFill>
              <a:latin typeface="Arial"/>
              <a:cs typeface="Arial"/>
            </a:rPr>
            <a:t>Consumption</a:t>
          </a:r>
        </a:p>
      </cdr:txBody>
    </cdr:sp>
  </cdr:relSizeAnchor>
  <cdr:relSizeAnchor xmlns:cdr="http://schemas.openxmlformats.org/drawingml/2006/chartDrawing">
    <cdr:from>
      <cdr:x>0.20075</cdr:x>
      <cdr:y>0.069</cdr:y>
    </cdr:from>
    <cdr:to>
      <cdr:x>0.397</cdr:x>
      <cdr:y>0.1145</cdr:y>
    </cdr:to>
    <cdr:sp macro="" textlink="">
      <cdr:nvSpPr>
        <cdr:cNvPr id="31747" name="Text Box 3"/>
        <cdr:cNvSpPr txBox="1">
          <a:spLocks xmlns:a="http://schemas.openxmlformats.org/drawingml/2006/main" noChangeArrowheads="1"/>
        </cdr:cNvSpPr>
      </cdr:nvSpPr>
      <cdr:spPr bwMode="auto">
        <a:xfrm xmlns:a="http://schemas.openxmlformats.org/drawingml/2006/main">
          <a:off x="587028" y="189938"/>
          <a:ext cx="573869" cy="125249"/>
        </a:xfrm>
        <a:prstGeom xmlns:a="http://schemas.openxmlformats.org/drawingml/2006/main" prst="rect">
          <a:avLst/>
        </a:prstGeom>
        <a:noFill xmlns:a="http://schemas.openxmlformats.org/drawingml/2006/main"/>
        <a:ln xmlns:a="http://schemas.openxmlformats.org/drawingml/2006/main" w="1">
          <a:noFill/>
          <a:miter lim="800000"/>
          <a:headEnd/>
          <a:tailEnd/>
        </a:ln>
        <a:effectLst xmlns:a="http://schemas.openxmlformats.org/drawingml/2006/main"/>
      </cdr:spPr>
      <cdr:txBody>
        <a:bodyPr xmlns:a="http://schemas.openxmlformats.org/drawingml/2006/main" vertOverflow="clip" wrap="square" lIns="18288" tIns="18288" rIns="18288" bIns="18288" anchor="ctr" upright="1"/>
        <a:lstStyle xmlns:a="http://schemas.openxmlformats.org/drawingml/2006/main"/>
        <a:p xmlns:a="http://schemas.openxmlformats.org/drawingml/2006/main">
          <a:pPr algn="ctr" rtl="0">
            <a:defRPr sz="1000"/>
          </a:pPr>
          <a:r>
            <a:rPr lang="en-US" sz="525" b="0" i="0" u="none" strike="noStrike" baseline="0">
              <a:solidFill>
                <a:srgbClr val="000000"/>
              </a:solidFill>
              <a:latin typeface="Arial"/>
              <a:cs typeface="Arial"/>
            </a:rPr>
            <a:t>Japan, per capita</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65BFD6-2AAB-4714-A08A-7AFCAEF89DF9}" type="datetimeFigureOut">
              <a:rPr lang="en-PH" smtClean="0"/>
              <a:t>9/13/2017</a:t>
            </a:fld>
            <a:endParaRPr lang="en-P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B7F6AE-7691-4821-9078-2DEFE549A22B}" type="slidenum">
              <a:rPr lang="en-PH" smtClean="0"/>
              <a:t>‹#›</a:t>
            </a:fld>
            <a:endParaRPr lang="en-PH"/>
          </a:p>
        </p:txBody>
      </p:sp>
    </p:spTree>
    <p:extLst>
      <p:ext uri="{BB962C8B-B14F-4D97-AF65-F5344CB8AC3E}">
        <p14:creationId xmlns:p14="http://schemas.microsoft.com/office/powerpoint/2010/main" val="427637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82980">
              <a:spcBef>
                <a:spcPts val="981"/>
              </a:spcBef>
              <a:buClr>
                <a:srgbClr val="007085"/>
              </a:buClr>
              <a:buSzPct val="100000"/>
              <a:defRPr sz="1400"/>
            </a:pPr>
            <a:endParaRPr lang="en-US" dirty="0"/>
          </a:p>
        </p:txBody>
      </p:sp>
      <p:sp>
        <p:nvSpPr>
          <p:cNvPr id="4" name="Slide Number Placeholder 3"/>
          <p:cNvSpPr>
            <a:spLocks noGrp="1"/>
          </p:cNvSpPr>
          <p:nvPr>
            <p:ph type="sldNum" sz="quarter" idx="10"/>
          </p:nvPr>
        </p:nvSpPr>
        <p:spPr/>
        <p:txBody>
          <a:bodyPr/>
          <a:lstStyle/>
          <a:p>
            <a:fld id="{E6E76522-989A-4A55-9ACA-F2C2FD501FAE}" type="slidenum">
              <a:rPr lang="en-GB" smtClean="0"/>
              <a:t>2</a:t>
            </a:fld>
            <a:endParaRPr lang="en-GB"/>
          </a:p>
        </p:txBody>
      </p:sp>
    </p:spTree>
    <p:extLst>
      <p:ext uri="{BB962C8B-B14F-4D97-AF65-F5344CB8AC3E}">
        <p14:creationId xmlns:p14="http://schemas.microsoft.com/office/powerpoint/2010/main" val="3806015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p:spPr>
        <p:txBody>
          <a:bodyPr/>
          <a:lstStyle/>
          <a:p>
            <a:endParaRPr lang="en-US">
              <a:latin typeface="Times New Roman" pitchFamily="18" charset="0"/>
            </a:endParaRPr>
          </a:p>
        </p:txBody>
      </p:sp>
      <p:sp>
        <p:nvSpPr>
          <p:cNvPr id="38916" name="Slide Number Placeholder 3"/>
          <p:cNvSpPr>
            <a:spLocks noGrp="1"/>
          </p:cNvSpPr>
          <p:nvPr>
            <p:ph type="sldNum" sz="quarter" idx="5"/>
          </p:nvPr>
        </p:nvSpPr>
        <p:spPr>
          <a:noFill/>
        </p:spPr>
        <p:txBody>
          <a:bodyPr/>
          <a:lstStyle/>
          <a:p>
            <a:fld id="{8788BCD6-7B6B-4CF4-AEF5-009A5DE1E39F}" type="slidenum">
              <a:rPr lang="en-US"/>
              <a:pPr/>
              <a:t>17</a:t>
            </a:fld>
            <a:endParaRPr lang="en-US"/>
          </a:p>
        </p:txBody>
      </p:sp>
    </p:spTree>
    <p:extLst>
      <p:ext uri="{BB962C8B-B14F-4D97-AF65-F5344CB8AC3E}">
        <p14:creationId xmlns:p14="http://schemas.microsoft.com/office/powerpoint/2010/main" val="2765979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dirty="0"/>
              <a:t>This chart and the next shows the demographic dividend, or more precisely the contribution of demographic factors on average annual output growth, for developing Asia as a whole and 4 major Asian economies.</a:t>
            </a:r>
          </a:p>
          <a:p>
            <a:r>
              <a:rPr lang="en-US" dirty="0"/>
              <a:t>The chart compares the recent past – that is, 1981-2010 – with the medium-term future.</a:t>
            </a:r>
          </a:p>
          <a:p>
            <a:r>
              <a:rPr lang="en-US" dirty="0"/>
              <a:t>For the region as a whole, the demographic dividend has declined visibly – from close to 1 percentage point per year in the past to a little more than 0.5% in the future. </a:t>
            </a:r>
          </a:p>
          <a:p>
            <a:r>
              <a:rPr lang="en-US" dirty="0"/>
              <a:t>[Turning to the next slide]</a:t>
            </a:r>
          </a:p>
        </p:txBody>
      </p:sp>
      <p:sp>
        <p:nvSpPr>
          <p:cNvPr id="4" name="Slide Number Placeholder 3"/>
          <p:cNvSpPr>
            <a:spLocks noGrp="1"/>
          </p:cNvSpPr>
          <p:nvPr>
            <p:ph type="sldNum" sz="quarter" idx="10"/>
          </p:nvPr>
        </p:nvSpPr>
        <p:spPr/>
        <p:txBody>
          <a:bodyPr/>
          <a:lstStyle/>
          <a:p>
            <a:fld id="{229F01F7-7904-4637-A97D-0E719C5A3C90}" type="slidenum">
              <a:rPr lang="en-US" smtClean="0"/>
              <a:pPr/>
              <a:t>18</a:t>
            </a:fld>
            <a:endParaRPr lang="en-US"/>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23812635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dirty="0"/>
              <a:t>The demographic dividend is expected to turn into a demographic tax in countries such as the PRC and Korea.  The tax will be quite sizable in Korea and even more so in Hong Kong, China, and Singapore where it will exceed one percent.</a:t>
            </a:r>
          </a:p>
          <a:p>
            <a:r>
              <a:rPr lang="en-US" dirty="0"/>
              <a:t>At the same time, we should keep in mind that Asia’s younger countries, such as India and the Philippines, will continue to reap a demographic dividend in the years ahead if appropriate policies are put in place.</a:t>
            </a:r>
          </a:p>
        </p:txBody>
      </p:sp>
      <p:sp>
        <p:nvSpPr>
          <p:cNvPr id="4" name="Slide Number Placeholder 3"/>
          <p:cNvSpPr>
            <a:spLocks noGrp="1"/>
          </p:cNvSpPr>
          <p:nvPr>
            <p:ph type="sldNum" sz="quarter" idx="10"/>
          </p:nvPr>
        </p:nvSpPr>
        <p:spPr/>
        <p:txBody>
          <a:bodyPr/>
          <a:lstStyle/>
          <a:p>
            <a:fld id="{229F01F7-7904-4637-A97D-0E719C5A3C90}" type="slidenum">
              <a:rPr lang="en-US" smtClean="0"/>
              <a:pPr/>
              <a:t>19</a:t>
            </a:fld>
            <a:endParaRPr lang="en-US" dirty="0"/>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2305880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dirty="0"/>
              <a:t>Our analysis of old age support in developing Asia, shown in the chart, yields a number of interesting findings.</a:t>
            </a:r>
          </a:p>
          <a:p>
            <a:r>
              <a:rPr lang="en-US" dirty="0"/>
              <a:t>Relative to the advanced economies and Latin America, family support or private transfers, shown in blue, still plays a significant role in old age support in many Asian countries. However, family support to the elderly is being eroded due to urbanization, industrialization, and social and cultural changes.</a:t>
            </a:r>
          </a:p>
          <a:p>
            <a:r>
              <a:rPr lang="en-US" dirty="0"/>
              <a:t>Savings, shown in green, contribute significantly to the economic security of the elderly  throughout the region.</a:t>
            </a:r>
          </a:p>
          <a:p>
            <a:r>
              <a:rPr lang="en-US" dirty="0"/>
              <a:t>What is perhaps most striking about developing Asia’s old age support is the low reliance on public transfers , shown in red. Public transfers play a noticeably larger role in Europe, US, and Latin America.</a:t>
            </a:r>
          </a:p>
          <a:p>
            <a:r>
              <a:rPr lang="en-US" dirty="0"/>
              <a:t>This suggests that the government will have to play a greater role in the economic security of the elderly in the coming years, especially since family support is declining.</a:t>
            </a:r>
          </a:p>
        </p:txBody>
      </p:sp>
      <p:sp>
        <p:nvSpPr>
          <p:cNvPr id="4" name="Slide Number Placeholder 3"/>
          <p:cNvSpPr>
            <a:spLocks noGrp="1"/>
          </p:cNvSpPr>
          <p:nvPr>
            <p:ph type="sldNum" sz="quarter" idx="10"/>
          </p:nvPr>
        </p:nvSpPr>
        <p:spPr/>
        <p:txBody>
          <a:bodyPr/>
          <a:lstStyle/>
          <a:p>
            <a:fld id="{229F01F7-7904-4637-A97D-0E719C5A3C90}" type="slidenum">
              <a:rPr lang="en-US" smtClean="0"/>
              <a:pPr/>
              <a:t>21</a:t>
            </a:fld>
            <a:endParaRPr lang="en-US"/>
          </a:p>
        </p:txBody>
      </p:sp>
      <p:sp>
        <p:nvSpPr>
          <p:cNvPr id="10" name="Slide Image Placeholder 9"/>
          <p:cNvSpPr>
            <a:spLocks noGrp="1" noRot="1" noChangeAspect="1"/>
          </p:cNvSpPr>
          <p:nvPr>
            <p:ph type="sldImg"/>
          </p:nvPr>
        </p:nvSpPr>
        <p:spPr/>
      </p:sp>
    </p:spTree>
    <p:extLst>
      <p:ext uri="{BB962C8B-B14F-4D97-AF65-F5344CB8AC3E}">
        <p14:creationId xmlns:p14="http://schemas.microsoft.com/office/powerpoint/2010/main" val="3554120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p:spPr>
        <p:txBody>
          <a:bodyPr/>
          <a:lstStyle/>
          <a:p>
            <a:endParaRPr lang="en-US">
              <a:latin typeface="Times New Roman" pitchFamily="18" charset="0"/>
            </a:endParaRPr>
          </a:p>
        </p:txBody>
      </p:sp>
      <p:sp>
        <p:nvSpPr>
          <p:cNvPr id="38916" name="Slide Number Placeholder 3"/>
          <p:cNvSpPr>
            <a:spLocks noGrp="1"/>
          </p:cNvSpPr>
          <p:nvPr>
            <p:ph type="sldNum" sz="quarter" idx="5"/>
          </p:nvPr>
        </p:nvSpPr>
        <p:spPr>
          <a:noFill/>
        </p:spPr>
        <p:txBody>
          <a:bodyPr/>
          <a:lstStyle/>
          <a:p>
            <a:fld id="{8788BCD6-7B6B-4CF4-AEF5-009A5DE1E39F}" type="slidenum">
              <a:rPr lang="en-US"/>
              <a:pPr/>
              <a:t>22</a:t>
            </a:fld>
            <a:endParaRPr lang="en-US"/>
          </a:p>
        </p:txBody>
      </p:sp>
    </p:spTree>
    <p:extLst>
      <p:ext uri="{BB962C8B-B14F-4D97-AF65-F5344CB8AC3E}">
        <p14:creationId xmlns:p14="http://schemas.microsoft.com/office/powerpoint/2010/main" val="16761312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p:spPr>
        <p:txBody>
          <a:bodyPr/>
          <a:lstStyle/>
          <a:p>
            <a:endParaRPr lang="en-US">
              <a:latin typeface="Times New Roman" pitchFamily="18" charset="0"/>
            </a:endParaRPr>
          </a:p>
        </p:txBody>
      </p:sp>
      <p:sp>
        <p:nvSpPr>
          <p:cNvPr id="38916" name="Slide Number Placeholder 3"/>
          <p:cNvSpPr>
            <a:spLocks noGrp="1"/>
          </p:cNvSpPr>
          <p:nvPr>
            <p:ph type="sldNum" sz="quarter" idx="5"/>
          </p:nvPr>
        </p:nvSpPr>
        <p:spPr>
          <a:noFill/>
        </p:spPr>
        <p:txBody>
          <a:bodyPr/>
          <a:lstStyle/>
          <a:p>
            <a:fld id="{8788BCD6-7B6B-4CF4-AEF5-009A5DE1E39F}" type="slidenum">
              <a:rPr lang="en-US"/>
              <a:pPr/>
              <a:t>24</a:t>
            </a:fld>
            <a:endParaRPr lang="en-US"/>
          </a:p>
        </p:txBody>
      </p:sp>
    </p:spTree>
    <p:extLst>
      <p:ext uri="{BB962C8B-B14F-4D97-AF65-F5344CB8AC3E}">
        <p14:creationId xmlns:p14="http://schemas.microsoft.com/office/powerpoint/2010/main" val="3097513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82980">
              <a:spcBef>
                <a:spcPts val="981"/>
              </a:spcBef>
              <a:buClr>
                <a:srgbClr val="007085"/>
              </a:buClr>
              <a:buSzPct val="100000"/>
              <a:defRPr sz="1400"/>
            </a:pPr>
            <a:endParaRPr lang="en-US" dirty="0"/>
          </a:p>
        </p:txBody>
      </p:sp>
      <p:sp>
        <p:nvSpPr>
          <p:cNvPr id="4" name="Slide Number Placeholder 3"/>
          <p:cNvSpPr>
            <a:spLocks noGrp="1"/>
          </p:cNvSpPr>
          <p:nvPr>
            <p:ph type="sldNum" sz="quarter" idx="10"/>
          </p:nvPr>
        </p:nvSpPr>
        <p:spPr/>
        <p:txBody>
          <a:bodyPr/>
          <a:lstStyle/>
          <a:p>
            <a:fld id="{E6E76522-989A-4A55-9ACA-F2C2FD501FAE}" type="slidenum">
              <a:rPr lang="en-GB" smtClean="0"/>
              <a:t>3</a:t>
            </a:fld>
            <a:endParaRPr lang="en-GB"/>
          </a:p>
        </p:txBody>
      </p:sp>
    </p:spTree>
    <p:extLst>
      <p:ext uri="{BB962C8B-B14F-4D97-AF65-F5344CB8AC3E}">
        <p14:creationId xmlns:p14="http://schemas.microsoft.com/office/powerpoint/2010/main" val="1140512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82980">
              <a:spcBef>
                <a:spcPts val="981"/>
              </a:spcBef>
              <a:buClr>
                <a:srgbClr val="007085"/>
              </a:buClr>
              <a:buSzPct val="100000"/>
              <a:defRPr sz="1400"/>
            </a:pPr>
            <a:endParaRPr lang="en-US" dirty="0"/>
          </a:p>
        </p:txBody>
      </p:sp>
      <p:sp>
        <p:nvSpPr>
          <p:cNvPr id="4" name="Slide Number Placeholder 3"/>
          <p:cNvSpPr>
            <a:spLocks noGrp="1"/>
          </p:cNvSpPr>
          <p:nvPr>
            <p:ph type="sldNum" sz="quarter" idx="10"/>
          </p:nvPr>
        </p:nvSpPr>
        <p:spPr/>
        <p:txBody>
          <a:bodyPr/>
          <a:lstStyle/>
          <a:p>
            <a:fld id="{E6E76522-989A-4A55-9ACA-F2C2FD501FAE}" type="slidenum">
              <a:rPr lang="en-GB" smtClean="0"/>
              <a:t>4</a:t>
            </a:fld>
            <a:endParaRPr lang="en-GB"/>
          </a:p>
        </p:txBody>
      </p:sp>
    </p:spTree>
    <p:extLst>
      <p:ext uri="{BB962C8B-B14F-4D97-AF65-F5344CB8AC3E}">
        <p14:creationId xmlns:p14="http://schemas.microsoft.com/office/powerpoint/2010/main" val="3450009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82980">
              <a:spcBef>
                <a:spcPts val="981"/>
              </a:spcBef>
              <a:buClr>
                <a:srgbClr val="007085"/>
              </a:buClr>
              <a:buSzPct val="100000"/>
              <a:defRPr sz="1400"/>
            </a:pPr>
            <a:endParaRPr lang="en-US" dirty="0"/>
          </a:p>
        </p:txBody>
      </p:sp>
      <p:sp>
        <p:nvSpPr>
          <p:cNvPr id="4" name="Slide Number Placeholder 3"/>
          <p:cNvSpPr>
            <a:spLocks noGrp="1"/>
          </p:cNvSpPr>
          <p:nvPr>
            <p:ph type="sldNum" sz="quarter" idx="10"/>
          </p:nvPr>
        </p:nvSpPr>
        <p:spPr/>
        <p:txBody>
          <a:bodyPr/>
          <a:lstStyle/>
          <a:p>
            <a:fld id="{E6E76522-989A-4A55-9ACA-F2C2FD501FAE}" type="slidenum">
              <a:rPr lang="en-GB" smtClean="0"/>
              <a:t>5</a:t>
            </a:fld>
            <a:endParaRPr lang="en-GB"/>
          </a:p>
        </p:txBody>
      </p:sp>
    </p:spTree>
    <p:extLst>
      <p:ext uri="{BB962C8B-B14F-4D97-AF65-F5344CB8AC3E}">
        <p14:creationId xmlns:p14="http://schemas.microsoft.com/office/powerpoint/2010/main" val="855317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1466C0-4B66-402E-AD0A-CAF416A8358D}" type="slidenum">
              <a:rPr lang="en-US" smtClean="0"/>
              <a:pPr/>
              <a:t>6</a:t>
            </a:fld>
            <a:endParaRPr lang="en-US"/>
          </a:p>
        </p:txBody>
      </p:sp>
    </p:spTree>
    <p:extLst>
      <p:ext uri="{BB962C8B-B14F-4D97-AF65-F5344CB8AC3E}">
        <p14:creationId xmlns:p14="http://schemas.microsoft.com/office/powerpoint/2010/main" val="960368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p:spPr>
        <p:txBody>
          <a:bodyPr/>
          <a:lstStyle/>
          <a:p>
            <a:endParaRPr lang="en-US">
              <a:latin typeface="Times New Roman" pitchFamily="18" charset="0"/>
            </a:endParaRPr>
          </a:p>
        </p:txBody>
      </p:sp>
      <p:sp>
        <p:nvSpPr>
          <p:cNvPr id="38916" name="Slide Number Placeholder 3"/>
          <p:cNvSpPr>
            <a:spLocks noGrp="1"/>
          </p:cNvSpPr>
          <p:nvPr>
            <p:ph type="sldNum" sz="quarter" idx="5"/>
          </p:nvPr>
        </p:nvSpPr>
        <p:spPr>
          <a:noFill/>
        </p:spPr>
        <p:txBody>
          <a:bodyPr/>
          <a:lstStyle/>
          <a:p>
            <a:fld id="{8788BCD6-7B6B-4CF4-AEF5-009A5DE1E39F}" type="slidenum">
              <a:rPr lang="en-US"/>
              <a:pPr/>
              <a:t>10</a:t>
            </a:fld>
            <a:endParaRPr lang="en-US"/>
          </a:p>
        </p:txBody>
      </p:sp>
    </p:spTree>
    <p:extLst>
      <p:ext uri="{BB962C8B-B14F-4D97-AF65-F5344CB8AC3E}">
        <p14:creationId xmlns:p14="http://schemas.microsoft.com/office/powerpoint/2010/main" val="1561195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p:spPr>
        <p:txBody>
          <a:bodyPr/>
          <a:lstStyle/>
          <a:p>
            <a:endParaRPr lang="en-US">
              <a:latin typeface="Times New Roman" pitchFamily="18" charset="0"/>
            </a:endParaRPr>
          </a:p>
        </p:txBody>
      </p:sp>
      <p:sp>
        <p:nvSpPr>
          <p:cNvPr id="38916" name="Slide Number Placeholder 3"/>
          <p:cNvSpPr>
            <a:spLocks noGrp="1"/>
          </p:cNvSpPr>
          <p:nvPr>
            <p:ph type="sldNum" sz="quarter" idx="5"/>
          </p:nvPr>
        </p:nvSpPr>
        <p:spPr>
          <a:noFill/>
        </p:spPr>
        <p:txBody>
          <a:bodyPr/>
          <a:lstStyle/>
          <a:p>
            <a:fld id="{8788BCD6-7B6B-4CF4-AEF5-009A5DE1E39F}" type="slidenum">
              <a:rPr lang="en-US"/>
              <a:pPr/>
              <a:t>11</a:t>
            </a:fld>
            <a:endParaRPr lang="en-US"/>
          </a:p>
        </p:txBody>
      </p:sp>
    </p:spTree>
    <p:extLst>
      <p:ext uri="{BB962C8B-B14F-4D97-AF65-F5344CB8AC3E}">
        <p14:creationId xmlns:p14="http://schemas.microsoft.com/office/powerpoint/2010/main" val="1312928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p:spPr>
        <p:txBody>
          <a:bodyPr/>
          <a:lstStyle/>
          <a:p>
            <a:endParaRPr lang="en-US">
              <a:latin typeface="Times New Roman" pitchFamily="18" charset="0"/>
            </a:endParaRPr>
          </a:p>
        </p:txBody>
      </p:sp>
      <p:sp>
        <p:nvSpPr>
          <p:cNvPr id="38916" name="Slide Number Placeholder 3"/>
          <p:cNvSpPr>
            <a:spLocks noGrp="1"/>
          </p:cNvSpPr>
          <p:nvPr>
            <p:ph type="sldNum" sz="quarter" idx="5"/>
          </p:nvPr>
        </p:nvSpPr>
        <p:spPr>
          <a:noFill/>
        </p:spPr>
        <p:txBody>
          <a:bodyPr/>
          <a:lstStyle/>
          <a:p>
            <a:fld id="{8788BCD6-7B6B-4CF4-AEF5-009A5DE1E39F}" type="slidenum">
              <a:rPr lang="en-US"/>
              <a:pPr/>
              <a:t>12</a:t>
            </a:fld>
            <a:endParaRPr lang="en-US"/>
          </a:p>
        </p:txBody>
      </p:sp>
    </p:spTree>
    <p:extLst>
      <p:ext uri="{BB962C8B-B14F-4D97-AF65-F5344CB8AC3E}">
        <p14:creationId xmlns:p14="http://schemas.microsoft.com/office/powerpoint/2010/main" val="2865307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p:spPr>
        <p:txBody>
          <a:bodyPr/>
          <a:lstStyle/>
          <a:p>
            <a:endParaRPr lang="en-US">
              <a:latin typeface="Times New Roman" pitchFamily="18" charset="0"/>
            </a:endParaRPr>
          </a:p>
        </p:txBody>
      </p:sp>
      <p:sp>
        <p:nvSpPr>
          <p:cNvPr id="38916" name="Slide Number Placeholder 3"/>
          <p:cNvSpPr>
            <a:spLocks noGrp="1"/>
          </p:cNvSpPr>
          <p:nvPr>
            <p:ph type="sldNum" sz="quarter" idx="5"/>
          </p:nvPr>
        </p:nvSpPr>
        <p:spPr>
          <a:noFill/>
        </p:spPr>
        <p:txBody>
          <a:bodyPr/>
          <a:lstStyle/>
          <a:p>
            <a:fld id="{8788BCD6-7B6B-4CF4-AEF5-009A5DE1E39F}" type="slidenum">
              <a:rPr lang="en-US"/>
              <a:pPr/>
              <a:t>16</a:t>
            </a:fld>
            <a:endParaRPr lang="en-US"/>
          </a:p>
        </p:txBody>
      </p:sp>
    </p:spTree>
    <p:extLst>
      <p:ext uri="{BB962C8B-B14F-4D97-AF65-F5344CB8AC3E}">
        <p14:creationId xmlns:p14="http://schemas.microsoft.com/office/powerpoint/2010/main" val="1610049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07A9835-0A42-4BCE-84AE-A5A80F72B471}"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BD48-8C78-4255-ABBC-6FC030174924}" type="slidenum">
              <a:rPr lang="en-US" smtClean="0"/>
              <a:t>‹#›</a:t>
            </a:fld>
            <a:endParaRPr lang="en-US"/>
          </a:p>
        </p:txBody>
      </p:sp>
      <p:sp>
        <p:nvSpPr>
          <p:cNvPr id="9" name="Title 1"/>
          <p:cNvSpPr>
            <a:spLocks noGrp="1"/>
          </p:cNvSpPr>
          <p:nvPr>
            <p:ph type="ctrTitle"/>
          </p:nvPr>
        </p:nvSpPr>
        <p:spPr>
          <a:xfrm>
            <a:off x="685800" y="2130425"/>
            <a:ext cx="7772400" cy="1298575"/>
          </a:xfrm>
        </p:spPr>
        <p:txBody>
          <a:bodyPr>
            <a:normAutofit/>
          </a:bodyPr>
          <a:lstStyle/>
          <a:p>
            <a:pPr algn="l"/>
            <a:endParaRPr lang="en-US" sz="4200" dirty="0">
              <a:solidFill>
                <a:schemeClr val="bg1"/>
              </a:solidFill>
            </a:endParaRPr>
          </a:p>
        </p:txBody>
      </p:sp>
      <p:sp>
        <p:nvSpPr>
          <p:cNvPr id="10" name="Subtitle 2"/>
          <p:cNvSpPr>
            <a:spLocks noGrp="1"/>
          </p:cNvSpPr>
          <p:nvPr>
            <p:ph type="subTitle" idx="1"/>
          </p:nvPr>
        </p:nvSpPr>
        <p:spPr>
          <a:xfrm>
            <a:off x="838200" y="3962400"/>
            <a:ext cx="6400800" cy="457200"/>
          </a:xfrm>
        </p:spPr>
        <p:txBody>
          <a:bodyPr>
            <a:noAutofit/>
          </a:bodyPr>
          <a:lstStyle>
            <a:lvl1pPr marL="0" indent="0">
              <a:buNone/>
              <a:defRPr/>
            </a:lvl1pPr>
          </a:lstStyle>
          <a:p>
            <a:pPr algn="l"/>
            <a:endParaRPr lang="en-US" sz="3000" dirty="0">
              <a:solidFill>
                <a:schemeClr val="bg1"/>
              </a:solidFill>
            </a:endParaRPr>
          </a:p>
        </p:txBody>
      </p:sp>
      <p:sp>
        <p:nvSpPr>
          <p:cNvPr id="11" name="Subtitle 2"/>
          <p:cNvSpPr txBox="1">
            <a:spLocks/>
          </p:cNvSpPr>
          <p:nvPr userDrawn="1"/>
        </p:nvSpPr>
        <p:spPr>
          <a:xfrm>
            <a:off x="838200" y="3429000"/>
            <a:ext cx="6400800" cy="609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en-US" dirty="0">
              <a:solidFill>
                <a:schemeClr val="bg1"/>
              </a:solidFill>
            </a:endParaRPr>
          </a:p>
        </p:txBody>
      </p:sp>
      <p:pic>
        <p:nvPicPr>
          <p:cNvPr id="20" name="Picture 2" descr="C:\Users\MP9\Desktop\Reference Files\ADB Logos\Corporate\ADB Logo Blue.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5867400"/>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userDrawn="1"/>
        </p:nvSpPr>
        <p:spPr>
          <a:xfrm>
            <a:off x="0" y="0"/>
            <a:ext cx="9144000" cy="6858000"/>
          </a:xfrm>
          <a:prstGeom prst="rect">
            <a:avLst/>
          </a:prstGeom>
          <a:solidFill>
            <a:srgbClr val="0099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68358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7A9835-0A42-4BCE-84AE-A5A80F72B471}"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BD48-8C78-4255-ABBC-6FC030174924}" type="slidenum">
              <a:rPr lang="en-US" smtClean="0"/>
              <a:t>‹#›</a:t>
            </a:fld>
            <a:endParaRPr lang="en-US"/>
          </a:p>
        </p:txBody>
      </p:sp>
    </p:spTree>
    <p:extLst>
      <p:ext uri="{BB962C8B-B14F-4D97-AF65-F5344CB8AC3E}">
        <p14:creationId xmlns:p14="http://schemas.microsoft.com/office/powerpoint/2010/main" val="1708052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7A9835-0A42-4BCE-84AE-A5A80F72B471}"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BD48-8C78-4255-ABBC-6FC030174924}" type="slidenum">
              <a:rPr lang="en-US" smtClean="0"/>
              <a:t>‹#›</a:t>
            </a:fld>
            <a:endParaRPr lang="en-US"/>
          </a:p>
        </p:txBody>
      </p:sp>
    </p:spTree>
    <p:extLst>
      <p:ext uri="{BB962C8B-B14F-4D97-AF65-F5344CB8AC3E}">
        <p14:creationId xmlns:p14="http://schemas.microsoft.com/office/powerpoint/2010/main" val="17511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7A9835-0A42-4BCE-84AE-A5A80F72B471}"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BD48-8C78-4255-ABBC-6FC030174924}" type="slidenum">
              <a:rPr lang="en-US" smtClean="0"/>
              <a:t>‹#›</a:t>
            </a:fld>
            <a:endParaRPr lang="en-US"/>
          </a:p>
        </p:txBody>
      </p:sp>
    </p:spTree>
    <p:extLst>
      <p:ext uri="{BB962C8B-B14F-4D97-AF65-F5344CB8AC3E}">
        <p14:creationId xmlns:p14="http://schemas.microsoft.com/office/powerpoint/2010/main" val="1658874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7A9835-0A42-4BCE-84AE-A5A80F72B471}" type="datetimeFigureOut">
              <a:rPr lang="en-US" smtClean="0"/>
              <a:t>9/13/2017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BD48-8C78-4255-ABBC-6FC030174924}" type="slidenum">
              <a:rPr lang="en-US" smtClean="0"/>
              <a:t>‹#›</a:t>
            </a:fld>
            <a:endParaRPr lang="en-US"/>
          </a:p>
        </p:txBody>
      </p:sp>
    </p:spTree>
    <p:extLst>
      <p:ext uri="{BB962C8B-B14F-4D97-AF65-F5344CB8AC3E}">
        <p14:creationId xmlns:p14="http://schemas.microsoft.com/office/powerpoint/2010/main" val="560254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7A9835-0A42-4BCE-84AE-A5A80F72B471}"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BD48-8C78-4255-ABBC-6FC030174924}" type="slidenum">
              <a:rPr lang="en-US" smtClean="0"/>
              <a:t>‹#›</a:t>
            </a:fld>
            <a:endParaRPr lang="en-US"/>
          </a:p>
        </p:txBody>
      </p:sp>
    </p:spTree>
    <p:extLst>
      <p:ext uri="{BB962C8B-B14F-4D97-AF65-F5344CB8AC3E}">
        <p14:creationId xmlns:p14="http://schemas.microsoft.com/office/powerpoint/2010/main" val="1874951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7A9835-0A42-4BCE-84AE-A5A80F72B471}" type="datetimeFigureOut">
              <a:rPr lang="en-US" smtClean="0"/>
              <a:t>9/13/2017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98BD48-8C78-4255-ABBC-6FC030174924}" type="slidenum">
              <a:rPr lang="en-US" smtClean="0"/>
              <a:t>‹#›</a:t>
            </a:fld>
            <a:endParaRPr lang="en-US"/>
          </a:p>
        </p:txBody>
      </p:sp>
    </p:spTree>
    <p:extLst>
      <p:ext uri="{BB962C8B-B14F-4D97-AF65-F5344CB8AC3E}">
        <p14:creationId xmlns:p14="http://schemas.microsoft.com/office/powerpoint/2010/main" val="156425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7A9835-0A42-4BCE-84AE-A5A80F72B471}" type="datetimeFigureOut">
              <a:rPr lang="en-US" smtClean="0"/>
              <a:t>9/13/2017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98BD48-8C78-4255-ABBC-6FC030174924}" type="slidenum">
              <a:rPr lang="en-US" smtClean="0"/>
              <a:t>‹#›</a:t>
            </a:fld>
            <a:endParaRPr lang="en-US"/>
          </a:p>
        </p:txBody>
      </p:sp>
    </p:spTree>
    <p:extLst>
      <p:ext uri="{BB962C8B-B14F-4D97-AF65-F5344CB8AC3E}">
        <p14:creationId xmlns:p14="http://schemas.microsoft.com/office/powerpoint/2010/main" val="3110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7A9835-0A42-4BCE-84AE-A5A80F72B471}" type="datetimeFigureOut">
              <a:rPr lang="en-US" smtClean="0"/>
              <a:t>9/13/2017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98BD48-8C78-4255-ABBC-6FC030174924}" type="slidenum">
              <a:rPr lang="en-US" smtClean="0"/>
              <a:t>‹#›</a:t>
            </a:fld>
            <a:endParaRPr lang="en-US"/>
          </a:p>
        </p:txBody>
      </p:sp>
    </p:spTree>
    <p:extLst>
      <p:ext uri="{BB962C8B-B14F-4D97-AF65-F5344CB8AC3E}">
        <p14:creationId xmlns:p14="http://schemas.microsoft.com/office/powerpoint/2010/main" val="2538679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7A9835-0A42-4BCE-84AE-A5A80F72B471}"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BD48-8C78-4255-ABBC-6FC030174924}" type="slidenum">
              <a:rPr lang="en-US" smtClean="0"/>
              <a:t>‹#›</a:t>
            </a:fld>
            <a:endParaRPr lang="en-US"/>
          </a:p>
        </p:txBody>
      </p:sp>
    </p:spTree>
    <p:extLst>
      <p:ext uri="{BB962C8B-B14F-4D97-AF65-F5344CB8AC3E}">
        <p14:creationId xmlns:p14="http://schemas.microsoft.com/office/powerpoint/2010/main" val="2086654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7A9835-0A42-4BCE-84AE-A5A80F72B471}" type="datetimeFigureOut">
              <a:rPr lang="en-US" smtClean="0"/>
              <a:t>9/13/2017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BD48-8C78-4255-ABBC-6FC030174924}" type="slidenum">
              <a:rPr lang="en-US" smtClean="0"/>
              <a:t>‹#›</a:t>
            </a:fld>
            <a:endParaRPr lang="en-US"/>
          </a:p>
        </p:txBody>
      </p:sp>
    </p:spTree>
    <p:extLst>
      <p:ext uri="{BB962C8B-B14F-4D97-AF65-F5344CB8AC3E}">
        <p14:creationId xmlns:p14="http://schemas.microsoft.com/office/powerpoint/2010/main" val="4052487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A9835-0A42-4BCE-84AE-A5A80F72B471}" type="datetimeFigureOut">
              <a:rPr lang="en-US" smtClean="0"/>
              <a:t>9/13/2017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8BD48-8C78-4255-ABBC-6FC030174924}" type="slidenum">
              <a:rPr lang="en-US" smtClean="0"/>
              <a:t>‹#›</a:t>
            </a:fld>
            <a:endParaRPr lang="en-US"/>
          </a:p>
        </p:txBody>
      </p:sp>
      <p:pic>
        <p:nvPicPr>
          <p:cNvPr id="8" name="Picture 2" descr="C:\Users\Roselyn\AppData\Local\Temp\notesC9812B\ADB@50_Standard.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86600" y="6019800"/>
            <a:ext cx="174625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9968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park@adb.org"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2"/>
          <p:cNvSpPr>
            <a:spLocks noGrp="1" noChangeArrowheads="1"/>
          </p:cNvSpPr>
          <p:nvPr>
            <p:ph type="body" idx="1"/>
          </p:nvPr>
        </p:nvSpPr>
        <p:spPr>
          <a:xfrm>
            <a:off x="0" y="3429000"/>
            <a:ext cx="8763000" cy="990600"/>
          </a:xfrm>
        </p:spPr>
        <p:txBody>
          <a:bodyPr/>
          <a:lstStyle/>
          <a:p>
            <a:pPr eaLnBrk="1" hangingPunct="1"/>
            <a:endParaRPr lang="en-US" sz="3200" dirty="0"/>
          </a:p>
          <a:p>
            <a:pPr eaLnBrk="1" hangingPunct="1"/>
            <a:endParaRPr lang="en-US" dirty="0"/>
          </a:p>
        </p:txBody>
      </p:sp>
      <p:sp>
        <p:nvSpPr>
          <p:cNvPr id="4105" name="Rectangle 9"/>
          <p:cNvSpPr>
            <a:spLocks noGrp="1" noChangeArrowheads="1"/>
          </p:cNvSpPr>
          <p:nvPr>
            <p:ph type="title"/>
          </p:nvPr>
        </p:nvSpPr>
        <p:spPr>
          <a:xfrm>
            <a:off x="609600" y="609600"/>
            <a:ext cx="7848600" cy="990600"/>
          </a:xfrm>
        </p:spPr>
        <p:txBody>
          <a:bodyPr>
            <a:noAutofit/>
          </a:bodyPr>
          <a:lstStyle/>
          <a:p>
            <a:pPr algn="ctr" eaLnBrk="1" fontAlgn="auto" hangingPunct="1">
              <a:spcAft>
                <a:spcPts val="0"/>
              </a:spcAft>
              <a:defRPr/>
            </a:pPr>
            <a:r>
              <a:rPr lang="en-US" sz="3200" dirty="0">
                <a:solidFill>
                  <a:schemeClr val="bg2">
                    <a:lumMod val="25000"/>
                  </a:schemeClr>
                </a:solidFill>
              </a:rPr>
              <a:t>Aging, Economic Growth, and Old-Age Security in Asia</a:t>
            </a:r>
          </a:p>
        </p:txBody>
      </p:sp>
      <p:sp>
        <p:nvSpPr>
          <p:cNvPr id="14340" name="TextBox 3"/>
          <p:cNvSpPr txBox="1">
            <a:spLocks noChangeArrowheads="1"/>
          </p:cNvSpPr>
          <p:nvPr/>
        </p:nvSpPr>
        <p:spPr bwMode="auto">
          <a:xfrm>
            <a:off x="152400" y="3139470"/>
            <a:ext cx="8458200" cy="3046988"/>
          </a:xfrm>
          <a:prstGeom prst="rect">
            <a:avLst/>
          </a:prstGeom>
          <a:noFill/>
          <a:ln w="9525">
            <a:noFill/>
            <a:miter lim="800000"/>
            <a:headEnd/>
            <a:tailEnd/>
          </a:ln>
        </p:spPr>
        <p:txBody>
          <a:bodyPr wrap="square">
            <a:spAutoFit/>
          </a:bodyPr>
          <a:lstStyle/>
          <a:p>
            <a:pPr algn="ctr"/>
            <a:r>
              <a:rPr lang="en-US" sz="3200" dirty="0">
                <a:latin typeface="Book Antiqua" pitchFamily="18" charset="0"/>
                <a:cs typeface="Tahoma" pitchFamily="34" charset="0"/>
              </a:rPr>
              <a:t>DR. DONGHYUN PARK, </a:t>
            </a:r>
          </a:p>
          <a:p>
            <a:pPr algn="ctr"/>
            <a:r>
              <a:rPr lang="en-US" sz="3200" dirty="0">
                <a:latin typeface="Book Antiqua" pitchFamily="18" charset="0"/>
                <a:cs typeface="Tahoma" pitchFamily="34" charset="0"/>
              </a:rPr>
              <a:t>ASIAN DEVELOPMENT BANK,</a:t>
            </a:r>
          </a:p>
          <a:p>
            <a:pPr algn="ctr"/>
            <a:r>
              <a:rPr lang="en-US" sz="3200" dirty="0">
                <a:latin typeface="Book Antiqua" pitchFamily="18" charset="0"/>
                <a:cs typeface="Tahoma" pitchFamily="34" charset="0"/>
                <a:hlinkClick r:id="rId2"/>
              </a:rPr>
              <a:t>dpark@adb.org</a:t>
            </a:r>
            <a:r>
              <a:rPr lang="en-US" sz="3200" dirty="0">
                <a:latin typeface="Book Antiqua" pitchFamily="18" charset="0"/>
                <a:cs typeface="Tahoma" pitchFamily="34" charset="0"/>
              </a:rPr>
              <a:t>,</a:t>
            </a:r>
          </a:p>
          <a:p>
            <a:pPr algn="ctr"/>
            <a:r>
              <a:rPr lang="en-US" sz="3200" dirty="0">
                <a:latin typeface="Book Antiqua" pitchFamily="18" charset="0"/>
                <a:cs typeface="Tahoma" pitchFamily="34" charset="0"/>
              </a:rPr>
              <a:t>13</a:t>
            </a:r>
            <a:r>
              <a:rPr lang="en-US" sz="3200" baseline="30000" dirty="0">
                <a:latin typeface="Book Antiqua" pitchFamily="18" charset="0"/>
                <a:cs typeface="Tahoma" pitchFamily="34" charset="0"/>
              </a:rPr>
              <a:t>th</a:t>
            </a:r>
            <a:r>
              <a:rPr lang="en-US" sz="3200" dirty="0">
                <a:latin typeface="Book Antiqua" pitchFamily="18" charset="0"/>
                <a:cs typeface="Tahoma" pitchFamily="34" charset="0"/>
              </a:rPr>
              <a:t> International Longevity Risk and Capital Markets Solutions Conference, </a:t>
            </a:r>
          </a:p>
          <a:p>
            <a:pPr algn="ctr"/>
            <a:r>
              <a:rPr lang="en-US" sz="3200" dirty="0">
                <a:latin typeface="Book Antiqua" pitchFamily="18" charset="0"/>
                <a:cs typeface="Tahoma" pitchFamily="34" charset="0"/>
              </a:rPr>
              <a:t>Taipei, 21 and 22 September 2017 </a:t>
            </a:r>
          </a:p>
        </p:txBody>
      </p:sp>
    </p:spTree>
    <p:extLst>
      <p:ext uri="{BB962C8B-B14F-4D97-AF65-F5344CB8AC3E}">
        <p14:creationId xmlns:p14="http://schemas.microsoft.com/office/powerpoint/2010/main" val="1701064487"/>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3"/>
          <p:cNvSpPr>
            <a:spLocks noGrp="1"/>
          </p:cNvSpPr>
          <p:nvPr>
            <p:ph type="title"/>
          </p:nvPr>
        </p:nvSpPr>
        <p:spPr>
          <a:xfrm>
            <a:off x="533400" y="228600"/>
            <a:ext cx="8458200" cy="1143000"/>
          </a:xfrm>
        </p:spPr>
        <p:txBody>
          <a:bodyPr/>
          <a:lstStyle/>
          <a:p>
            <a:pPr eaLnBrk="1" hangingPunct="1"/>
            <a:r>
              <a:rPr lang="en-US" sz="4000" dirty="0"/>
              <a:t>Share of elderly in total population</a:t>
            </a:r>
          </a:p>
        </p:txBody>
      </p:sp>
      <p:graphicFrame>
        <p:nvGraphicFramePr>
          <p:cNvPr id="6" name="Chart 5"/>
          <p:cNvGraphicFramePr>
            <a:graphicFrameLocks/>
          </p:cNvGraphicFramePr>
          <p:nvPr/>
        </p:nvGraphicFramePr>
        <p:xfrm>
          <a:off x="304800" y="1485900"/>
          <a:ext cx="8610600" cy="52959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62179513"/>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3"/>
          <p:cNvSpPr>
            <a:spLocks noGrp="1"/>
          </p:cNvSpPr>
          <p:nvPr>
            <p:ph type="title"/>
          </p:nvPr>
        </p:nvSpPr>
        <p:spPr>
          <a:xfrm>
            <a:off x="0" y="228600"/>
            <a:ext cx="9144000" cy="990600"/>
          </a:xfrm>
        </p:spPr>
        <p:txBody>
          <a:bodyPr>
            <a:normAutofit fontScale="90000"/>
          </a:bodyPr>
          <a:lstStyle/>
          <a:p>
            <a:pPr algn="ctr" eaLnBrk="1" hangingPunct="1"/>
            <a:r>
              <a:rPr lang="en-US" sz="4000" dirty="0"/>
              <a:t>Ratio of elderly to working-age population</a:t>
            </a:r>
          </a:p>
        </p:txBody>
      </p:sp>
      <p:graphicFrame>
        <p:nvGraphicFramePr>
          <p:cNvPr id="7" name="Chart 6"/>
          <p:cNvGraphicFramePr>
            <a:graphicFrameLocks/>
          </p:cNvGraphicFramePr>
          <p:nvPr/>
        </p:nvGraphicFramePr>
        <p:xfrm>
          <a:off x="304800" y="1485900"/>
          <a:ext cx="8382000" cy="50673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81606842"/>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3"/>
          <p:cNvSpPr>
            <a:spLocks noGrp="1"/>
          </p:cNvSpPr>
          <p:nvPr>
            <p:ph type="title"/>
          </p:nvPr>
        </p:nvSpPr>
        <p:spPr>
          <a:xfrm>
            <a:off x="0" y="228600"/>
            <a:ext cx="9144000" cy="990600"/>
          </a:xfrm>
        </p:spPr>
        <p:txBody>
          <a:bodyPr>
            <a:normAutofit fontScale="90000"/>
          </a:bodyPr>
          <a:lstStyle/>
          <a:p>
            <a:pPr algn="ctr" eaLnBrk="1" hangingPunct="1"/>
            <a:r>
              <a:rPr lang="en-US" sz="4000" dirty="0"/>
              <a:t>Significant demographic diversity within broader, common Asia-wide trend of aging</a:t>
            </a:r>
          </a:p>
        </p:txBody>
      </p:sp>
      <p:graphicFrame>
        <p:nvGraphicFramePr>
          <p:cNvPr id="6" name="Content Placeholder 10"/>
          <p:cNvGraphicFramePr>
            <a:graphicFrameLocks noGrp="1"/>
          </p:cNvGraphicFramePr>
          <p:nvPr>
            <p:ph idx="1"/>
          </p:nvPr>
        </p:nvGraphicFramePr>
        <p:xfrm>
          <a:off x="152400" y="1600200"/>
          <a:ext cx="8763000" cy="4953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47361195"/>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612775" y="228600"/>
            <a:ext cx="8153400" cy="990600"/>
          </a:xfrm>
        </p:spPr>
        <p:txBody>
          <a:bodyPr>
            <a:normAutofit fontScale="90000"/>
          </a:bodyPr>
          <a:lstStyle/>
          <a:p>
            <a:pPr eaLnBrk="1" hangingPunct="1"/>
            <a:r>
              <a:rPr lang="en-US" dirty="0"/>
              <a:t>Demographic transition in Asia –</a:t>
            </a:r>
            <a:br>
              <a:rPr lang="en-US" dirty="0"/>
            </a:br>
            <a:r>
              <a:rPr lang="en-US" dirty="0"/>
              <a:t>key stylized facts</a:t>
            </a:r>
          </a:p>
        </p:txBody>
      </p:sp>
      <p:sp>
        <p:nvSpPr>
          <p:cNvPr id="15363" name="Rectangle 7"/>
          <p:cNvSpPr>
            <a:spLocks noGrp="1" noChangeArrowheads="1"/>
          </p:cNvSpPr>
          <p:nvPr>
            <p:ph sz="quarter" idx="1"/>
          </p:nvPr>
        </p:nvSpPr>
        <p:spPr>
          <a:xfrm>
            <a:off x="228600" y="1600200"/>
            <a:ext cx="8610599" cy="5029200"/>
          </a:xfrm>
        </p:spPr>
        <p:txBody>
          <a:bodyPr/>
          <a:lstStyle/>
          <a:p>
            <a:pPr eaLnBrk="1" hangingPunct="1">
              <a:buSzTx/>
              <a:buFontTx/>
              <a:buChar char="•"/>
            </a:pPr>
            <a:r>
              <a:rPr lang="en-US" dirty="0"/>
              <a:t>Demographic profile of 2050 may appear too remote to matter for today’s economic concerns.</a:t>
            </a:r>
          </a:p>
          <a:p>
            <a:pPr lvl="1" eaLnBrk="1" hangingPunct="1">
              <a:buSzTx/>
              <a:buFontTx/>
              <a:buChar char="•"/>
            </a:pPr>
            <a:r>
              <a:rPr lang="en-US" dirty="0"/>
              <a:t>This is especially true in younger countries.</a:t>
            </a:r>
          </a:p>
          <a:p>
            <a:pPr eaLnBrk="1" hangingPunct="1">
              <a:buSzTx/>
              <a:buFontTx/>
              <a:buChar char="•"/>
            </a:pPr>
            <a:r>
              <a:rPr lang="en-US" dirty="0"/>
              <a:t>However, today’s working-age population is tomorrow’s elderly.</a:t>
            </a:r>
          </a:p>
          <a:p>
            <a:pPr lvl="1" eaLnBrk="1" hangingPunct="1">
              <a:buSzTx/>
              <a:buFontTx/>
              <a:buChar char="•"/>
            </a:pPr>
            <a:r>
              <a:rPr lang="en-US" dirty="0"/>
              <a:t>Prospects of old age and retirement will influence today’s behavior.</a:t>
            </a:r>
          </a:p>
          <a:p>
            <a:pPr lvl="2" eaLnBrk="1" hangingPunct="1">
              <a:buSzTx/>
              <a:buFontTx/>
              <a:buChar char="•"/>
            </a:pPr>
            <a:r>
              <a:rPr lang="en-US" dirty="0"/>
              <a:t>And, today’s policies influence today’s behavior.</a:t>
            </a:r>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3988996380"/>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381000" y="228600"/>
            <a:ext cx="8385175" cy="990600"/>
          </a:xfrm>
        </p:spPr>
        <p:txBody>
          <a:bodyPr>
            <a:normAutofit fontScale="90000"/>
          </a:bodyPr>
          <a:lstStyle/>
          <a:p>
            <a:pPr eaLnBrk="1" hangingPunct="1"/>
            <a:r>
              <a:rPr lang="en-US" dirty="0"/>
              <a:t>Economic lifecycle and consequences of demographic transition</a:t>
            </a:r>
          </a:p>
        </p:txBody>
      </p:sp>
      <p:sp>
        <p:nvSpPr>
          <p:cNvPr id="15363" name="Rectangle 7"/>
          <p:cNvSpPr>
            <a:spLocks noGrp="1" noChangeArrowheads="1"/>
          </p:cNvSpPr>
          <p:nvPr>
            <p:ph sz="quarter" idx="1"/>
          </p:nvPr>
        </p:nvSpPr>
        <p:spPr>
          <a:xfrm>
            <a:off x="228600" y="1600200"/>
            <a:ext cx="8610599" cy="5029200"/>
          </a:xfrm>
        </p:spPr>
        <p:txBody>
          <a:bodyPr>
            <a:normAutofit fontScale="92500" lnSpcReduction="20000"/>
          </a:bodyPr>
          <a:lstStyle/>
          <a:p>
            <a:pPr eaLnBrk="1" hangingPunct="1">
              <a:buSzTx/>
              <a:buFontTx/>
              <a:buChar char="•"/>
            </a:pPr>
            <a:r>
              <a:rPr lang="en-US" dirty="0"/>
              <a:t>Why does age structure matter for growth?</a:t>
            </a:r>
          </a:p>
          <a:p>
            <a:pPr lvl="1" eaLnBrk="1" hangingPunct="1">
              <a:buSzTx/>
              <a:buFontTx/>
              <a:buChar char="•"/>
            </a:pPr>
            <a:r>
              <a:rPr lang="en-US" dirty="0"/>
              <a:t>Economic life cycle</a:t>
            </a:r>
          </a:p>
          <a:p>
            <a:pPr lvl="2" eaLnBrk="1" hangingPunct="1">
              <a:buSzTx/>
              <a:buFontTx/>
              <a:buChar char="•"/>
            </a:pPr>
            <a:r>
              <a:rPr lang="en-US" dirty="0"/>
              <a:t>Humans have extended periods of dependency at beginning of life and at end of life</a:t>
            </a:r>
          </a:p>
          <a:p>
            <a:pPr lvl="2" eaLnBrk="1" hangingPunct="1">
              <a:buSzTx/>
              <a:buFontTx/>
              <a:buChar char="•"/>
            </a:pPr>
            <a:r>
              <a:rPr lang="en-US" dirty="0"/>
              <a:t>In those periods, individual consumption exceeds production</a:t>
            </a:r>
          </a:p>
          <a:p>
            <a:pPr lvl="2" eaLnBrk="1" hangingPunct="1">
              <a:buSzTx/>
              <a:buFontTx/>
              <a:buChar char="•"/>
            </a:pPr>
            <a:r>
              <a:rPr lang="en-US" dirty="0"/>
              <a:t>Aggregated over individuals, implies a general deterioration of economic conditions</a:t>
            </a:r>
          </a:p>
          <a:p>
            <a:pPr lvl="1" eaLnBrk="1" hangingPunct="1">
              <a:buSzTx/>
              <a:buFontTx/>
              <a:buChar char="•"/>
            </a:pPr>
            <a:r>
              <a:rPr lang="en-US" dirty="0"/>
              <a:t>Our ability to measure the economic lifecycle has been vastly improved due to the recently developed National Transfer Accounts (NTA) --- Lee, Mason and Lee</a:t>
            </a:r>
          </a:p>
          <a:p>
            <a:pPr lvl="2" eaLnBrk="1" hangingPunct="1">
              <a:buSzTx/>
              <a:buFontTx/>
              <a:buChar char="•"/>
            </a:pPr>
            <a:r>
              <a:rPr lang="en-US" dirty="0"/>
              <a:t>Purpose of NTA is to measure, at the aggregate level, how people at each age in the lifecycle acquire and use resources.</a:t>
            </a:r>
          </a:p>
          <a:p>
            <a:pPr lvl="3" eaLnBrk="1" hangingPunct="1">
              <a:buSzTx/>
              <a:buFontTx/>
              <a:buChar char="•"/>
            </a:pPr>
            <a:endParaRPr lang="en-US" dirty="0"/>
          </a:p>
          <a:p>
            <a:pPr lvl="2" eaLnBrk="1" hangingPunct="1">
              <a:buSzTx/>
              <a:buFontTx/>
              <a:buChar char="•"/>
            </a:pPr>
            <a:endParaRPr lang="en-US" dirty="0"/>
          </a:p>
          <a:p>
            <a:pPr lvl="1"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3031670316"/>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381000" y="228600"/>
            <a:ext cx="8385175" cy="990600"/>
          </a:xfrm>
        </p:spPr>
        <p:txBody>
          <a:bodyPr>
            <a:normAutofit fontScale="90000"/>
          </a:bodyPr>
          <a:lstStyle/>
          <a:p>
            <a:pPr eaLnBrk="1" hangingPunct="1"/>
            <a:r>
              <a:rPr lang="en-US" dirty="0"/>
              <a:t>Economic lifecycle and consequences of demographic transition</a:t>
            </a:r>
          </a:p>
        </p:txBody>
      </p:sp>
      <p:sp>
        <p:nvSpPr>
          <p:cNvPr id="15363" name="Rectangle 7"/>
          <p:cNvSpPr>
            <a:spLocks noGrp="1" noChangeArrowheads="1"/>
          </p:cNvSpPr>
          <p:nvPr>
            <p:ph sz="quarter" idx="1"/>
          </p:nvPr>
        </p:nvSpPr>
        <p:spPr>
          <a:xfrm>
            <a:off x="228600" y="1600200"/>
            <a:ext cx="8610599" cy="5029200"/>
          </a:xfrm>
        </p:spPr>
        <p:txBody>
          <a:bodyPr/>
          <a:lstStyle/>
          <a:p>
            <a:pPr eaLnBrk="1" hangingPunct="1">
              <a:buSzTx/>
              <a:buFontTx/>
              <a:buChar char="•"/>
            </a:pPr>
            <a:r>
              <a:rPr lang="en-US" dirty="0"/>
              <a:t>Why does age structure matter for growth?</a:t>
            </a:r>
          </a:p>
          <a:p>
            <a:pPr lvl="1" eaLnBrk="1" hangingPunct="1">
              <a:buSzTx/>
              <a:buFontTx/>
              <a:buChar char="•"/>
            </a:pPr>
            <a:r>
              <a:rPr lang="en-US" dirty="0"/>
              <a:t>NTA represents a significant advance in our understanding of resource allocation across ages.</a:t>
            </a:r>
          </a:p>
          <a:p>
            <a:pPr lvl="2" eaLnBrk="1" hangingPunct="1">
              <a:buSzTx/>
              <a:buFontTx/>
              <a:buChar char="•"/>
            </a:pPr>
            <a:r>
              <a:rPr lang="en-US" dirty="0"/>
              <a:t>Comprehensive measures of key variables such as production, consumption, saving and transfers by age at aggregate level</a:t>
            </a:r>
          </a:p>
          <a:p>
            <a:pPr lvl="2" eaLnBrk="1" hangingPunct="1">
              <a:buSzTx/>
              <a:buFontTx/>
              <a:buChar char="•"/>
            </a:pPr>
            <a:r>
              <a:rPr lang="en-US" dirty="0"/>
              <a:t>NTA is constructed so that it is consistent with National Income Accounts</a:t>
            </a:r>
          </a:p>
          <a:p>
            <a:pPr lvl="2" eaLnBrk="1" hangingPunct="1">
              <a:buSzTx/>
              <a:buFontTx/>
              <a:buChar char="•"/>
            </a:pPr>
            <a:r>
              <a:rPr lang="en-US" dirty="0"/>
              <a:t>NTA distinguishes between the private and public sectors</a:t>
            </a:r>
          </a:p>
          <a:p>
            <a:pPr lvl="1" eaLnBrk="1" hangingPunct="1">
              <a:buSzTx/>
              <a:buFontTx/>
              <a:buChar char="•"/>
            </a:pPr>
            <a:endParaRPr lang="en-US" dirty="0"/>
          </a:p>
          <a:p>
            <a:pPr lvl="3" eaLnBrk="1" hangingPunct="1">
              <a:buSzTx/>
              <a:buFontTx/>
              <a:buChar char="•"/>
            </a:pPr>
            <a:endParaRPr lang="en-US" dirty="0"/>
          </a:p>
          <a:p>
            <a:pPr lvl="2" eaLnBrk="1" hangingPunct="1">
              <a:buSzTx/>
              <a:buFontTx/>
              <a:buChar char="•"/>
            </a:pPr>
            <a:endParaRPr lang="en-US" dirty="0"/>
          </a:p>
          <a:p>
            <a:pPr lvl="1"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2664854555"/>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3"/>
          <p:cNvSpPr>
            <a:spLocks noGrp="1"/>
          </p:cNvSpPr>
          <p:nvPr>
            <p:ph type="title"/>
          </p:nvPr>
        </p:nvSpPr>
        <p:spPr>
          <a:xfrm>
            <a:off x="533400" y="228600"/>
            <a:ext cx="8458200" cy="1143000"/>
          </a:xfrm>
        </p:spPr>
        <p:txBody>
          <a:bodyPr>
            <a:normAutofit fontScale="90000"/>
          </a:bodyPr>
          <a:lstStyle/>
          <a:p>
            <a:pPr eaLnBrk="1" hangingPunct="1"/>
            <a:r>
              <a:rPr lang="en-US" sz="4000" dirty="0"/>
              <a:t>Labor income and consumption in Japan and Philippines, NTA, individual </a:t>
            </a:r>
          </a:p>
        </p:txBody>
      </p:sp>
      <p:graphicFrame>
        <p:nvGraphicFramePr>
          <p:cNvPr id="7" name="Object 3"/>
          <p:cNvGraphicFramePr/>
          <p:nvPr/>
        </p:nvGraphicFramePr>
        <p:xfrm>
          <a:off x="152400" y="1600200"/>
          <a:ext cx="3962400" cy="381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Object 4"/>
          <p:cNvGraphicFramePr/>
          <p:nvPr/>
        </p:nvGraphicFramePr>
        <p:xfrm>
          <a:off x="4572000" y="1600200"/>
          <a:ext cx="44196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1143000" y="5791200"/>
            <a:ext cx="1999265" cy="461665"/>
          </a:xfrm>
          <a:prstGeom prst="rect">
            <a:avLst/>
          </a:prstGeom>
          <a:noFill/>
        </p:spPr>
        <p:txBody>
          <a:bodyPr wrap="none" rtlCol="0">
            <a:spAutoFit/>
          </a:bodyPr>
          <a:lstStyle/>
          <a:p>
            <a:r>
              <a:rPr lang="en-US" dirty="0"/>
              <a:t>PHILIPPINES</a:t>
            </a:r>
          </a:p>
        </p:txBody>
      </p:sp>
      <p:sp>
        <p:nvSpPr>
          <p:cNvPr id="8" name="TextBox 7"/>
          <p:cNvSpPr txBox="1"/>
          <p:nvPr/>
        </p:nvSpPr>
        <p:spPr>
          <a:xfrm>
            <a:off x="6096000" y="5791200"/>
            <a:ext cx="1116588" cy="461665"/>
          </a:xfrm>
          <a:prstGeom prst="rect">
            <a:avLst/>
          </a:prstGeom>
          <a:noFill/>
        </p:spPr>
        <p:txBody>
          <a:bodyPr wrap="none" rtlCol="0">
            <a:spAutoFit/>
          </a:bodyPr>
          <a:lstStyle/>
          <a:p>
            <a:r>
              <a:rPr lang="en-US" dirty="0"/>
              <a:t>JAPAN</a:t>
            </a:r>
          </a:p>
        </p:txBody>
      </p:sp>
    </p:spTree>
    <p:extLst>
      <p:ext uri="{BB962C8B-B14F-4D97-AF65-F5344CB8AC3E}">
        <p14:creationId xmlns:p14="http://schemas.microsoft.com/office/powerpoint/2010/main" val="2674716550"/>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3"/>
          <p:cNvSpPr>
            <a:spLocks noGrp="1"/>
          </p:cNvSpPr>
          <p:nvPr>
            <p:ph type="title"/>
          </p:nvPr>
        </p:nvSpPr>
        <p:spPr>
          <a:xfrm>
            <a:off x="533400" y="228600"/>
            <a:ext cx="8458200" cy="1143000"/>
          </a:xfrm>
        </p:spPr>
        <p:txBody>
          <a:bodyPr>
            <a:normAutofit fontScale="90000"/>
          </a:bodyPr>
          <a:lstStyle/>
          <a:p>
            <a:pPr eaLnBrk="1" hangingPunct="1"/>
            <a:r>
              <a:rPr lang="en-US" sz="4000" dirty="0"/>
              <a:t>Labor income and consumption in Japan and Philippines, NTA, aggregate</a:t>
            </a:r>
          </a:p>
        </p:txBody>
      </p:sp>
      <p:sp>
        <p:nvSpPr>
          <p:cNvPr id="10" name="TextBox 9"/>
          <p:cNvSpPr txBox="1"/>
          <p:nvPr/>
        </p:nvSpPr>
        <p:spPr>
          <a:xfrm>
            <a:off x="1066800" y="5791200"/>
            <a:ext cx="1999265" cy="461665"/>
          </a:xfrm>
          <a:prstGeom prst="rect">
            <a:avLst/>
          </a:prstGeom>
          <a:noFill/>
        </p:spPr>
        <p:txBody>
          <a:bodyPr wrap="none" rtlCol="0">
            <a:spAutoFit/>
          </a:bodyPr>
          <a:lstStyle/>
          <a:p>
            <a:r>
              <a:rPr lang="en-US" dirty="0"/>
              <a:t>PHILIPPINES</a:t>
            </a:r>
          </a:p>
        </p:txBody>
      </p:sp>
      <p:sp>
        <p:nvSpPr>
          <p:cNvPr id="11" name="TextBox 10"/>
          <p:cNvSpPr txBox="1"/>
          <p:nvPr/>
        </p:nvSpPr>
        <p:spPr>
          <a:xfrm>
            <a:off x="6172200" y="5791200"/>
            <a:ext cx="1116588" cy="461665"/>
          </a:xfrm>
          <a:prstGeom prst="rect">
            <a:avLst/>
          </a:prstGeom>
          <a:noFill/>
        </p:spPr>
        <p:txBody>
          <a:bodyPr wrap="none" rtlCol="0">
            <a:spAutoFit/>
          </a:bodyPr>
          <a:lstStyle/>
          <a:p>
            <a:r>
              <a:rPr lang="en-US" dirty="0"/>
              <a:t>JAPAN</a:t>
            </a:r>
          </a:p>
        </p:txBody>
      </p:sp>
      <p:pic>
        <p:nvPicPr>
          <p:cNvPr id="52226" name="Picture 2"/>
          <p:cNvPicPr>
            <a:picLocks noChangeAspect="1" noChangeArrowheads="1"/>
          </p:cNvPicPr>
          <p:nvPr/>
        </p:nvPicPr>
        <p:blipFill>
          <a:blip r:embed="rId3" cstate="print"/>
          <a:srcRect/>
          <a:stretch>
            <a:fillRect/>
          </a:stretch>
        </p:blipFill>
        <p:spPr bwMode="auto">
          <a:xfrm>
            <a:off x="152400" y="1752600"/>
            <a:ext cx="3962400" cy="3725446"/>
          </a:xfrm>
          <a:prstGeom prst="rect">
            <a:avLst/>
          </a:prstGeom>
          <a:noFill/>
          <a:ln w="9525">
            <a:noFill/>
            <a:miter lim="800000"/>
            <a:headEnd/>
            <a:tailEnd/>
          </a:ln>
        </p:spPr>
      </p:pic>
      <p:pic>
        <p:nvPicPr>
          <p:cNvPr id="52227" name="Picture 3"/>
          <p:cNvPicPr>
            <a:picLocks noChangeAspect="1" noChangeArrowheads="1"/>
          </p:cNvPicPr>
          <p:nvPr/>
        </p:nvPicPr>
        <p:blipFill>
          <a:blip r:embed="rId4" cstate="print"/>
          <a:srcRect/>
          <a:stretch>
            <a:fillRect/>
          </a:stretch>
        </p:blipFill>
        <p:spPr bwMode="auto">
          <a:xfrm>
            <a:off x="4648200" y="1752600"/>
            <a:ext cx="3962400" cy="3714750"/>
          </a:xfrm>
          <a:prstGeom prst="rect">
            <a:avLst/>
          </a:prstGeom>
          <a:noFill/>
        </p:spPr>
      </p:pic>
    </p:spTree>
    <p:extLst>
      <p:ext uri="{BB962C8B-B14F-4D97-AF65-F5344CB8AC3E}">
        <p14:creationId xmlns:p14="http://schemas.microsoft.com/office/powerpoint/2010/main" val="1460063184"/>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143000"/>
          </a:xfrm>
        </p:spPr>
        <p:txBody>
          <a:bodyPr/>
          <a:lstStyle/>
          <a:p>
            <a:pPr algn="l"/>
            <a:r>
              <a:rPr lang="en-US" sz="3200" dirty="0"/>
              <a:t>Young populations gave the region a growth dividend in the past…</a:t>
            </a:r>
            <a:endParaRPr lang="en-US" sz="3600" dirty="0"/>
          </a:p>
        </p:txBody>
      </p:sp>
      <p:sp>
        <p:nvSpPr>
          <p:cNvPr id="8" name="TextBox 7"/>
          <p:cNvSpPr txBox="1"/>
          <p:nvPr/>
        </p:nvSpPr>
        <p:spPr>
          <a:xfrm>
            <a:off x="685800" y="1447800"/>
            <a:ext cx="6475427" cy="369332"/>
          </a:xfrm>
          <a:prstGeom prst="rect">
            <a:avLst/>
          </a:prstGeom>
          <a:noFill/>
        </p:spPr>
        <p:txBody>
          <a:bodyPr wrap="none" rtlCol="0">
            <a:spAutoFit/>
          </a:bodyPr>
          <a:lstStyle/>
          <a:p>
            <a:r>
              <a:rPr lang="en-US" b="1" dirty="0">
                <a:solidFill>
                  <a:schemeClr val="bg2">
                    <a:lumMod val="25000"/>
                  </a:schemeClr>
                </a:solidFill>
                <a:latin typeface="+mn-lt"/>
              </a:rPr>
              <a:t>Contribution to the annual growth rate per capita GDP, 1981-2010</a:t>
            </a:r>
          </a:p>
        </p:txBody>
      </p:sp>
      <p:graphicFrame>
        <p:nvGraphicFramePr>
          <p:cNvPr id="6" name="Content Placeholder 5"/>
          <p:cNvGraphicFramePr>
            <a:graphicFrameLocks noGrp="1"/>
          </p:cNvGraphicFramePr>
          <p:nvPr>
            <p:ph idx="1"/>
          </p:nvPr>
        </p:nvGraphicFramePr>
        <p:xfrm>
          <a:off x="228600" y="1524000"/>
          <a:ext cx="8534400" cy="5181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72771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8839200" cy="990600"/>
          </a:xfrm>
        </p:spPr>
        <p:txBody>
          <a:bodyPr>
            <a:normAutofit fontScale="90000"/>
          </a:bodyPr>
          <a:lstStyle/>
          <a:p>
            <a:pPr algn="l"/>
            <a:r>
              <a:rPr lang="en-US" sz="3200" dirty="0"/>
              <a:t>…but some countries now face a demographic tax</a:t>
            </a:r>
            <a:endParaRPr lang="en-US" sz="3600" dirty="0"/>
          </a:p>
        </p:txBody>
      </p:sp>
      <p:sp>
        <p:nvSpPr>
          <p:cNvPr id="8" name="TextBox 7"/>
          <p:cNvSpPr txBox="1"/>
          <p:nvPr/>
        </p:nvSpPr>
        <p:spPr>
          <a:xfrm>
            <a:off x="533400" y="1524000"/>
            <a:ext cx="6475427" cy="369332"/>
          </a:xfrm>
          <a:prstGeom prst="rect">
            <a:avLst/>
          </a:prstGeom>
          <a:noFill/>
        </p:spPr>
        <p:txBody>
          <a:bodyPr wrap="none" rtlCol="0">
            <a:spAutoFit/>
          </a:bodyPr>
          <a:lstStyle/>
          <a:p>
            <a:r>
              <a:rPr lang="en-US" b="1" dirty="0">
                <a:solidFill>
                  <a:schemeClr val="bg2">
                    <a:lumMod val="25000"/>
                  </a:schemeClr>
                </a:solidFill>
                <a:latin typeface="+mn-lt"/>
              </a:rPr>
              <a:t>Contribution to the annual growth rate per capita GDP, 2011-2030</a:t>
            </a:r>
          </a:p>
        </p:txBody>
      </p:sp>
      <p:graphicFrame>
        <p:nvGraphicFramePr>
          <p:cNvPr id="6" name="Content Placeholder 5"/>
          <p:cNvGraphicFramePr>
            <a:graphicFrameLocks noGrp="1"/>
          </p:cNvGraphicFramePr>
          <p:nvPr>
            <p:ph idx="1"/>
          </p:nvPr>
        </p:nvGraphicFramePr>
        <p:xfrm>
          <a:off x="304800" y="1676400"/>
          <a:ext cx="85344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7119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title"/>
          </p:nvPr>
        </p:nvSpPr>
        <p:spPr>
          <a:xfrm>
            <a:off x="0" y="-1"/>
            <a:ext cx="9144000" cy="1143001"/>
          </a:xfrm>
        </p:spPr>
        <p:txBody>
          <a:bodyPr>
            <a:noAutofit/>
          </a:bodyPr>
          <a:lstStyle/>
          <a:p>
            <a:r>
              <a:rPr lang="en-US" sz="3600" b="1" dirty="0">
                <a:latin typeface="Arial" panose="020B0604020202020204" pitchFamily="34" charset="0"/>
                <a:cs typeface="Arial" panose="020B0604020202020204" pitchFamily="34" charset="0"/>
              </a:rPr>
              <a:t>Life expectancy, Total</a:t>
            </a:r>
            <a:endParaRPr kumimoji="1" lang="zh-CN" altLang="en-US" sz="3600" b="1" dirty="0">
              <a:latin typeface="Arial" panose="020B0604020202020204" pitchFamily="34" charset="0"/>
              <a:ea typeface="Arial Unicode MS" pitchFamily="50" charset="-128"/>
              <a:cs typeface="Arial" panose="020B0604020202020204" pitchFamily="34" charset="0"/>
            </a:endParaRPr>
          </a:p>
        </p:txBody>
      </p:sp>
      <p:sp>
        <p:nvSpPr>
          <p:cNvPr id="4" name="TextBox 1"/>
          <p:cNvSpPr txBox="1"/>
          <p:nvPr/>
        </p:nvSpPr>
        <p:spPr>
          <a:xfrm>
            <a:off x="0" y="976968"/>
            <a:ext cx="9115598" cy="332063"/>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base">
              <a:spcBef>
                <a:spcPct val="0"/>
              </a:spcBef>
              <a:spcAft>
                <a:spcPct val="0"/>
              </a:spcAft>
            </a:pPr>
            <a:r>
              <a:rPr lang="en-US" sz="1600" b="1" dirty="0">
                <a:solidFill>
                  <a:srgbClr val="000000"/>
                </a:solidFill>
                <a:latin typeface="Arial" panose="020B0604020202020204" pitchFamily="34" charset="0"/>
                <a:cs typeface="Arial" panose="020B0604020202020204" pitchFamily="34" charset="0"/>
              </a:rPr>
              <a:t>Life Expectancy at Birth, Total, Selected Asian Countries</a:t>
            </a:r>
            <a:endParaRPr lang="en-US" sz="1400" b="1" dirty="0">
              <a:solidFill>
                <a:srgbClr val="000000"/>
              </a:solidFill>
              <a:latin typeface="Arial" panose="020B0604020202020204" pitchFamily="34" charset="0"/>
              <a:cs typeface="Arial" panose="020B0604020202020204" pitchFamily="34" charset="0"/>
            </a:endParaRPr>
          </a:p>
        </p:txBody>
      </p:sp>
      <p:sp>
        <p:nvSpPr>
          <p:cNvPr id="7" name="TextBox 6"/>
          <p:cNvSpPr txBox="1"/>
          <p:nvPr/>
        </p:nvSpPr>
        <p:spPr>
          <a:xfrm>
            <a:off x="195125" y="5611746"/>
            <a:ext cx="8696948" cy="230832"/>
          </a:xfrm>
          <a:prstGeom prst="rect">
            <a:avLst/>
          </a:prstGeom>
          <a:noFill/>
        </p:spPr>
        <p:txBody>
          <a:bodyPr wrap="square" rtlCol="0">
            <a:spAutoFit/>
          </a:bodyPr>
          <a:lstStyle/>
          <a:p>
            <a:pPr>
              <a:spcBef>
                <a:spcPts val="200"/>
              </a:spcBef>
            </a:pPr>
            <a:r>
              <a:rPr lang="en-US" sz="900" dirty="0">
                <a:latin typeface="Arial" panose="020B0604020202020204" pitchFamily="34" charset="0"/>
                <a:cs typeface="Arial" panose="020B0604020202020204" pitchFamily="34" charset="0"/>
              </a:rPr>
              <a:t>Source: Haver Analytics, accessed 16 August 2017.</a:t>
            </a:r>
            <a:endParaRPr lang="en-PH" sz="900" dirty="0">
              <a:latin typeface="Arial" panose="020B0604020202020204" pitchFamily="34" charset="0"/>
              <a:cs typeface="Arial" panose="020B0604020202020204" pitchFamily="34" charset="0"/>
            </a:endParaRPr>
          </a:p>
        </p:txBody>
      </p:sp>
      <p:graphicFrame>
        <p:nvGraphicFramePr>
          <p:cNvPr id="8" name="Chart 7">
            <a:extLst>
              <a:ext uri="{FF2B5EF4-FFF2-40B4-BE49-F238E27FC236}">
                <a16:creationId xmlns:a16="http://schemas.microsoft.com/office/drawing/2014/main" xmlns="" id="{5BDDD2D0-780C-46CC-B9F6-E7D9BEE1A765}"/>
              </a:ext>
            </a:extLst>
          </p:cNvPr>
          <p:cNvGraphicFramePr>
            <a:graphicFrameLocks/>
          </p:cNvGraphicFramePr>
          <p:nvPr/>
        </p:nvGraphicFramePr>
        <p:xfrm>
          <a:off x="609600" y="1309031"/>
          <a:ext cx="7848600" cy="43027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50354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612775" y="228600"/>
            <a:ext cx="8153400" cy="990600"/>
          </a:xfrm>
        </p:spPr>
        <p:txBody>
          <a:bodyPr>
            <a:normAutofit fontScale="90000"/>
          </a:bodyPr>
          <a:lstStyle/>
          <a:p>
            <a:pPr eaLnBrk="1" hangingPunct="1"/>
            <a:r>
              <a:rPr lang="en-US" dirty="0"/>
              <a:t>Population aging and</a:t>
            </a:r>
            <a:br>
              <a:rPr lang="en-US" dirty="0"/>
            </a:br>
            <a:r>
              <a:rPr lang="en-US" dirty="0"/>
              <a:t>old-age income support systems</a:t>
            </a:r>
          </a:p>
        </p:txBody>
      </p:sp>
      <p:sp>
        <p:nvSpPr>
          <p:cNvPr id="15363" name="Rectangle 7"/>
          <p:cNvSpPr>
            <a:spLocks noGrp="1" noChangeArrowheads="1"/>
          </p:cNvSpPr>
          <p:nvPr>
            <p:ph sz="quarter" idx="1"/>
          </p:nvPr>
        </p:nvSpPr>
        <p:spPr>
          <a:xfrm>
            <a:off x="76200" y="1600200"/>
            <a:ext cx="8915400" cy="5181600"/>
          </a:xfrm>
        </p:spPr>
        <p:txBody>
          <a:bodyPr>
            <a:normAutofit fontScale="85000" lnSpcReduction="10000"/>
          </a:bodyPr>
          <a:lstStyle/>
          <a:p>
            <a:pPr eaLnBrk="1" hangingPunct="1">
              <a:buSzTx/>
              <a:buFontTx/>
              <a:buChar char="•"/>
            </a:pPr>
            <a:r>
              <a:rPr lang="en-US" dirty="0"/>
              <a:t>Complex system of institutions and mechanisms reallocate resources from surplus ages to deficit ages.</a:t>
            </a:r>
          </a:p>
          <a:p>
            <a:pPr eaLnBrk="1" hangingPunct="1">
              <a:buSzTx/>
              <a:buFontTx/>
              <a:buChar char="•"/>
            </a:pPr>
            <a:r>
              <a:rPr lang="en-US" dirty="0"/>
              <a:t>There are two basic age reallocation mechanisms.</a:t>
            </a:r>
          </a:p>
          <a:p>
            <a:pPr lvl="1" eaLnBrk="1" hangingPunct="1">
              <a:buSzTx/>
              <a:buFontTx/>
              <a:buChar char="•"/>
            </a:pPr>
            <a:r>
              <a:rPr lang="en-US" dirty="0"/>
              <a:t>Transfers --- no quid pro quo, private and public</a:t>
            </a:r>
          </a:p>
          <a:p>
            <a:pPr lvl="1" eaLnBrk="1" hangingPunct="1">
              <a:buSzTx/>
              <a:buFontTx/>
              <a:buChar char="•"/>
            </a:pPr>
            <a:r>
              <a:rPr lang="en-US" dirty="0"/>
              <a:t>Asset-based reallocations --- acquire asset in one period to finance consumption in another period</a:t>
            </a:r>
          </a:p>
          <a:p>
            <a:pPr eaLnBrk="1" hangingPunct="1">
              <a:buSzTx/>
              <a:buFontTx/>
              <a:buChar char="•"/>
            </a:pPr>
            <a:r>
              <a:rPr lang="en-US" dirty="0"/>
              <a:t>Important contribution of NTA is to improve our ability to measure reallocation of resources to deficit ages.</a:t>
            </a:r>
          </a:p>
          <a:p>
            <a:pPr lvl="1" eaLnBrk="1" hangingPunct="1">
              <a:buSzTx/>
              <a:buFontTx/>
              <a:buChar char="•"/>
            </a:pPr>
            <a:r>
              <a:rPr lang="en-US" dirty="0"/>
              <a:t>Asset-based reallocations, or savings, are important in Asia.</a:t>
            </a:r>
          </a:p>
          <a:p>
            <a:pPr lvl="1" eaLnBrk="1" hangingPunct="1">
              <a:buSzTx/>
              <a:buFontTx/>
              <a:buChar char="•"/>
            </a:pPr>
            <a:r>
              <a:rPr lang="en-US" dirty="0"/>
              <a:t>Private family transfers remain important in some countries.</a:t>
            </a:r>
          </a:p>
          <a:p>
            <a:pPr lvl="1" eaLnBrk="1" hangingPunct="1">
              <a:buSzTx/>
              <a:buFontTx/>
              <a:buChar char="•"/>
            </a:pPr>
            <a:r>
              <a:rPr lang="en-US" dirty="0"/>
              <a:t>Public transfers are somewhat less important.</a:t>
            </a:r>
          </a:p>
          <a:p>
            <a:pPr lvl="1" eaLnBrk="1" hangingPunct="1">
              <a:buSzTx/>
              <a:buFontTx/>
              <a:buChar char="•"/>
            </a:pPr>
            <a:endParaRPr lang="en-US" dirty="0"/>
          </a:p>
          <a:p>
            <a:pPr lvl="3" eaLnBrk="1" hangingPunct="1">
              <a:buSzTx/>
              <a:buFontTx/>
              <a:buChar char="•"/>
            </a:pPr>
            <a:endParaRPr lang="en-US" dirty="0"/>
          </a:p>
          <a:p>
            <a:pPr lvl="2" eaLnBrk="1" hangingPunct="1">
              <a:buSzTx/>
              <a:buFontTx/>
              <a:buChar char="•"/>
            </a:pPr>
            <a:endParaRPr lang="en-US" dirty="0"/>
          </a:p>
          <a:p>
            <a:pPr lvl="1"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2517733320"/>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382000" cy="944562"/>
          </a:xfrm>
        </p:spPr>
        <p:txBody>
          <a:bodyPr>
            <a:normAutofit fontScale="90000"/>
          </a:bodyPr>
          <a:lstStyle/>
          <a:p>
            <a:pPr algn="l"/>
            <a:r>
              <a:rPr lang="en-US" sz="2800" dirty="0"/>
              <a:t>Family support is declining in Asia, but public transfers are underdeveloped</a:t>
            </a:r>
          </a:p>
        </p:txBody>
      </p:sp>
      <p:sp>
        <p:nvSpPr>
          <p:cNvPr id="5" name="TextBox 4"/>
          <p:cNvSpPr txBox="1"/>
          <p:nvPr/>
        </p:nvSpPr>
        <p:spPr>
          <a:xfrm>
            <a:off x="533400" y="1600200"/>
            <a:ext cx="6488636" cy="369332"/>
          </a:xfrm>
          <a:prstGeom prst="rect">
            <a:avLst/>
          </a:prstGeom>
          <a:noFill/>
        </p:spPr>
        <p:txBody>
          <a:bodyPr wrap="none" rtlCol="0">
            <a:spAutoFit/>
          </a:bodyPr>
          <a:lstStyle/>
          <a:p>
            <a:r>
              <a:rPr lang="en-US" b="1" dirty="0">
                <a:solidFill>
                  <a:schemeClr val="bg2">
                    <a:lumMod val="25000"/>
                  </a:schemeClr>
                </a:solidFill>
                <a:latin typeface="+mn-lt"/>
              </a:rPr>
              <a:t>Support system for people ages 65 and above, selected economies</a:t>
            </a:r>
          </a:p>
        </p:txBody>
      </p:sp>
      <p:sp>
        <p:nvSpPr>
          <p:cNvPr id="6" name="TextBox 5"/>
          <p:cNvSpPr txBox="1"/>
          <p:nvPr/>
        </p:nvSpPr>
        <p:spPr>
          <a:xfrm>
            <a:off x="457200" y="2590800"/>
            <a:ext cx="838200" cy="307777"/>
          </a:xfrm>
          <a:prstGeom prst="rect">
            <a:avLst/>
          </a:prstGeom>
          <a:noFill/>
        </p:spPr>
        <p:txBody>
          <a:bodyPr wrap="square" rtlCol="0">
            <a:spAutoFit/>
          </a:bodyPr>
          <a:lstStyle/>
          <a:p>
            <a:r>
              <a:rPr lang="en-US" sz="1400" b="1" dirty="0">
                <a:solidFill>
                  <a:schemeClr val="bg2">
                    <a:lumMod val="25000"/>
                  </a:schemeClr>
                </a:solidFill>
              </a:rPr>
              <a:t>Asia</a:t>
            </a:r>
          </a:p>
        </p:txBody>
      </p:sp>
      <p:sp>
        <p:nvSpPr>
          <p:cNvPr id="7" name="TextBox 6"/>
          <p:cNvSpPr txBox="1"/>
          <p:nvPr/>
        </p:nvSpPr>
        <p:spPr>
          <a:xfrm>
            <a:off x="457200" y="3657600"/>
            <a:ext cx="838200" cy="523220"/>
          </a:xfrm>
          <a:prstGeom prst="rect">
            <a:avLst/>
          </a:prstGeom>
          <a:noFill/>
        </p:spPr>
        <p:txBody>
          <a:bodyPr wrap="square" rtlCol="0">
            <a:spAutoFit/>
          </a:bodyPr>
          <a:lstStyle/>
          <a:p>
            <a:r>
              <a:rPr lang="en-US" sz="1400" b="1" spc="-100" dirty="0">
                <a:solidFill>
                  <a:schemeClr val="bg2">
                    <a:lumMod val="25000"/>
                  </a:schemeClr>
                </a:solidFill>
              </a:rPr>
              <a:t>Europe and USA</a:t>
            </a:r>
          </a:p>
        </p:txBody>
      </p:sp>
      <p:sp>
        <p:nvSpPr>
          <p:cNvPr id="8" name="TextBox 7"/>
          <p:cNvSpPr txBox="1"/>
          <p:nvPr/>
        </p:nvSpPr>
        <p:spPr>
          <a:xfrm>
            <a:off x="381000" y="4724400"/>
            <a:ext cx="914400" cy="523220"/>
          </a:xfrm>
          <a:prstGeom prst="rect">
            <a:avLst/>
          </a:prstGeom>
          <a:noFill/>
        </p:spPr>
        <p:txBody>
          <a:bodyPr wrap="square" rtlCol="0">
            <a:spAutoFit/>
          </a:bodyPr>
          <a:lstStyle/>
          <a:p>
            <a:r>
              <a:rPr lang="en-US" sz="1400" b="1" spc="-100" dirty="0">
                <a:solidFill>
                  <a:schemeClr val="bg2">
                    <a:lumMod val="25000"/>
                  </a:schemeClr>
                </a:solidFill>
              </a:rPr>
              <a:t>Latin America</a:t>
            </a:r>
          </a:p>
        </p:txBody>
      </p:sp>
      <p:graphicFrame>
        <p:nvGraphicFramePr>
          <p:cNvPr id="10" name="Content Placeholder 9"/>
          <p:cNvGraphicFramePr>
            <a:graphicFrameLocks noGrp="1"/>
          </p:cNvGraphicFramePr>
          <p:nvPr>
            <p:ph idx="1"/>
          </p:nvPr>
        </p:nvGraphicFramePr>
        <p:xfrm>
          <a:off x="1219200" y="2057400"/>
          <a:ext cx="7467600" cy="4343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24237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3"/>
          <p:cNvSpPr>
            <a:spLocks noGrp="1"/>
          </p:cNvSpPr>
          <p:nvPr>
            <p:ph type="title"/>
          </p:nvPr>
        </p:nvSpPr>
        <p:spPr>
          <a:xfrm>
            <a:off x="228600" y="152400"/>
            <a:ext cx="8458200" cy="1143000"/>
          </a:xfrm>
        </p:spPr>
        <p:txBody>
          <a:bodyPr>
            <a:normAutofit fontScale="90000"/>
          </a:bodyPr>
          <a:lstStyle/>
          <a:p>
            <a:pPr eaLnBrk="1" hangingPunct="1"/>
            <a:r>
              <a:rPr lang="en-US" sz="4000" dirty="0"/>
              <a:t>Relative importance of different forms of old-age income support</a:t>
            </a:r>
          </a:p>
        </p:txBody>
      </p:sp>
      <p:sp>
        <p:nvSpPr>
          <p:cNvPr id="573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7345" name="Object 1"/>
          <p:cNvGraphicFramePr>
            <a:graphicFrameLocks/>
          </p:cNvGraphicFramePr>
          <p:nvPr/>
        </p:nvGraphicFramePr>
        <p:xfrm>
          <a:off x="381000" y="1600200"/>
          <a:ext cx="8458200" cy="5029200"/>
        </p:xfrm>
        <a:graphic>
          <a:graphicData uri="http://schemas.openxmlformats.org/presentationml/2006/ole">
            <mc:AlternateContent xmlns:mc="http://schemas.openxmlformats.org/markup-compatibility/2006">
              <mc:Choice xmlns:v="urn:schemas-microsoft-com:vml" Requires="v">
                <p:oleObj spid="_x0000_s1028" name="Chart" r:id="rId4" imgW="5724449" imgH="3590849" progId="Excel.Sheet.8">
                  <p:embed/>
                </p:oleObj>
              </mc:Choice>
              <mc:Fallback>
                <p:oleObj name="Chart" r:id="rId4" imgW="5724449" imgH="3590849" progId="Excel.Sheet.8">
                  <p:embed/>
                  <p:pic>
                    <p:nvPicPr>
                      <p:cNvPr id="57345" name="Object 1"/>
                      <p:cNvPicPr>
                        <a:picLocks noChangeArrowheads="1"/>
                      </p:cNvPicPr>
                      <p:nvPr/>
                    </p:nvPicPr>
                    <p:blipFill>
                      <a:blip r:embed="rId5">
                        <a:extLst>
                          <a:ext uri="{28A0092B-C50C-407E-A947-70E740481C1C}">
                            <a14:useLocalDpi xmlns:a14="http://schemas.microsoft.com/office/drawing/2010/main" val="0"/>
                          </a:ext>
                        </a:extLst>
                      </a:blip>
                      <a:srcRect l="-1543" t="-4469" r="-5096" b="-3285"/>
                      <a:stretch>
                        <a:fillRect/>
                      </a:stretch>
                    </p:blipFill>
                    <p:spPr bwMode="auto">
                      <a:xfrm>
                        <a:off x="381000" y="1600200"/>
                        <a:ext cx="8458200" cy="502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01266387"/>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612775" y="228600"/>
            <a:ext cx="8153400" cy="990600"/>
          </a:xfrm>
        </p:spPr>
        <p:txBody>
          <a:bodyPr>
            <a:normAutofit fontScale="90000"/>
          </a:bodyPr>
          <a:lstStyle/>
          <a:p>
            <a:pPr eaLnBrk="1" hangingPunct="1"/>
            <a:r>
              <a:rPr lang="en-US" dirty="0"/>
              <a:t>Policy options for sustaining growth in the face of population aging</a:t>
            </a:r>
          </a:p>
        </p:txBody>
      </p:sp>
      <p:sp>
        <p:nvSpPr>
          <p:cNvPr id="15363" name="Rectangle 7"/>
          <p:cNvSpPr>
            <a:spLocks noGrp="1" noChangeArrowheads="1"/>
          </p:cNvSpPr>
          <p:nvPr>
            <p:ph sz="quarter" idx="1"/>
          </p:nvPr>
        </p:nvSpPr>
        <p:spPr>
          <a:xfrm>
            <a:off x="76200" y="1600200"/>
            <a:ext cx="9067800" cy="5257800"/>
          </a:xfrm>
        </p:spPr>
        <p:txBody>
          <a:bodyPr>
            <a:normAutofit fontScale="92500" lnSpcReduction="20000"/>
          </a:bodyPr>
          <a:lstStyle/>
          <a:p>
            <a:pPr eaLnBrk="1" hangingPunct="1">
              <a:buSzTx/>
              <a:buFontTx/>
              <a:buChar char="•"/>
            </a:pPr>
            <a:r>
              <a:rPr lang="en-US" dirty="0"/>
              <a:t>One strategy emphasizes investment and physical capital accumulation.</a:t>
            </a:r>
          </a:p>
          <a:p>
            <a:pPr lvl="1" eaLnBrk="1" hangingPunct="1">
              <a:buSzTx/>
              <a:buFontTx/>
              <a:buChar char="•"/>
            </a:pPr>
            <a:r>
              <a:rPr lang="en-US" dirty="0"/>
              <a:t>Link between age structure and capital accumulation depends on nature of old-age income support system.</a:t>
            </a:r>
          </a:p>
          <a:p>
            <a:pPr lvl="1" eaLnBrk="1" hangingPunct="1">
              <a:buSzTx/>
              <a:buFontTx/>
              <a:buChar char="•"/>
            </a:pPr>
            <a:r>
              <a:rPr lang="en-US" dirty="0"/>
              <a:t>If the needs of the elderly are met largely through lifecycle saving, this can give rise to “second demographic dividend”.</a:t>
            </a:r>
          </a:p>
          <a:p>
            <a:pPr lvl="2" eaLnBrk="1" hangingPunct="1">
              <a:buSzTx/>
              <a:buFontTx/>
              <a:buChar char="•"/>
            </a:pPr>
            <a:r>
              <a:rPr lang="en-US" dirty="0"/>
              <a:t>Such capital deepening can dominate the negative impact on the support ratio – i.e. ratio of workers to retirees.</a:t>
            </a:r>
          </a:p>
          <a:p>
            <a:pPr eaLnBrk="1" hangingPunct="1">
              <a:buSzTx/>
              <a:buFontTx/>
              <a:buChar char="•"/>
            </a:pPr>
            <a:r>
              <a:rPr lang="en-US" dirty="0"/>
              <a:t>Another strategy is to scale up investment in human capital</a:t>
            </a:r>
          </a:p>
          <a:p>
            <a:pPr lvl="1" eaLnBrk="1" hangingPunct="1">
              <a:buSzTx/>
              <a:buFontTx/>
              <a:buChar char="•"/>
            </a:pPr>
            <a:r>
              <a:rPr lang="en-US" dirty="0"/>
              <a:t>But a key issue here is effectiveness of human K investment</a:t>
            </a:r>
          </a:p>
          <a:p>
            <a:pPr eaLnBrk="1" hangingPunct="1">
              <a:buSzTx/>
              <a:buFontTx/>
              <a:buChar char="•"/>
            </a:pPr>
            <a:r>
              <a:rPr lang="en-US" dirty="0"/>
              <a:t>The two strategies are not mutually exclusive.</a:t>
            </a:r>
          </a:p>
          <a:p>
            <a:pPr eaLnBrk="1" hangingPunct="1">
              <a:buSzTx/>
              <a:buFontTx/>
              <a:buChar char="•"/>
            </a:pPr>
            <a:endParaRPr lang="en-US" dirty="0"/>
          </a:p>
          <a:p>
            <a:pPr lvl="1" eaLnBrk="1" hangingPunct="1">
              <a:buSzTx/>
              <a:buFontTx/>
              <a:buChar char="•"/>
            </a:pPr>
            <a:endParaRPr lang="en-US" dirty="0"/>
          </a:p>
          <a:p>
            <a:pPr lvl="3" eaLnBrk="1" hangingPunct="1">
              <a:buSzTx/>
              <a:buFontTx/>
              <a:buChar char="•"/>
            </a:pPr>
            <a:endParaRPr lang="en-US" dirty="0"/>
          </a:p>
          <a:p>
            <a:pPr lvl="2" eaLnBrk="1" hangingPunct="1">
              <a:buSzTx/>
              <a:buFontTx/>
              <a:buChar char="•"/>
            </a:pPr>
            <a:endParaRPr lang="en-US" dirty="0"/>
          </a:p>
          <a:p>
            <a:pPr lvl="1"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704499673"/>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3"/>
          <p:cNvSpPr>
            <a:spLocks noGrp="1"/>
          </p:cNvSpPr>
          <p:nvPr>
            <p:ph type="title"/>
          </p:nvPr>
        </p:nvSpPr>
        <p:spPr>
          <a:xfrm>
            <a:off x="0" y="152400"/>
            <a:ext cx="9144000" cy="1143000"/>
          </a:xfrm>
        </p:spPr>
        <p:txBody>
          <a:bodyPr>
            <a:normAutofit fontScale="90000"/>
          </a:bodyPr>
          <a:lstStyle/>
          <a:p>
            <a:pPr eaLnBrk="1" hangingPunct="1"/>
            <a:r>
              <a:rPr lang="en-US" sz="4000" dirty="0"/>
              <a:t>Pension assets relative to labor income, Asia</a:t>
            </a:r>
          </a:p>
        </p:txBody>
      </p:sp>
      <p:sp>
        <p:nvSpPr>
          <p:cNvPr id="573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Table 5"/>
          <p:cNvGraphicFramePr>
            <a:graphicFrameLocks noGrp="1"/>
          </p:cNvGraphicFramePr>
          <p:nvPr/>
        </p:nvGraphicFramePr>
        <p:xfrm>
          <a:off x="228600" y="1676403"/>
          <a:ext cx="8458201" cy="4571996"/>
        </p:xfrm>
        <a:graphic>
          <a:graphicData uri="http://schemas.openxmlformats.org/drawingml/2006/table">
            <a:tbl>
              <a:tblPr/>
              <a:tblGrid>
                <a:gridCol w="4274797">
                  <a:extLst>
                    <a:ext uri="{9D8B030D-6E8A-4147-A177-3AD203B41FA5}">
                      <a16:colId xmlns:a16="http://schemas.microsoft.com/office/drawing/2014/main" xmlns="" val="20000"/>
                    </a:ext>
                  </a:extLst>
                </a:gridCol>
                <a:gridCol w="697234">
                  <a:extLst>
                    <a:ext uri="{9D8B030D-6E8A-4147-A177-3AD203B41FA5}">
                      <a16:colId xmlns:a16="http://schemas.microsoft.com/office/drawing/2014/main" xmlns="" val="20001"/>
                    </a:ext>
                  </a:extLst>
                </a:gridCol>
                <a:gridCol w="697234">
                  <a:extLst>
                    <a:ext uri="{9D8B030D-6E8A-4147-A177-3AD203B41FA5}">
                      <a16:colId xmlns:a16="http://schemas.microsoft.com/office/drawing/2014/main" xmlns="" val="20002"/>
                    </a:ext>
                  </a:extLst>
                </a:gridCol>
                <a:gridCol w="697234">
                  <a:extLst>
                    <a:ext uri="{9D8B030D-6E8A-4147-A177-3AD203B41FA5}">
                      <a16:colId xmlns:a16="http://schemas.microsoft.com/office/drawing/2014/main" xmlns="" val="20003"/>
                    </a:ext>
                  </a:extLst>
                </a:gridCol>
                <a:gridCol w="697234">
                  <a:extLst>
                    <a:ext uri="{9D8B030D-6E8A-4147-A177-3AD203B41FA5}">
                      <a16:colId xmlns:a16="http://schemas.microsoft.com/office/drawing/2014/main" xmlns="" val="20004"/>
                    </a:ext>
                  </a:extLst>
                </a:gridCol>
                <a:gridCol w="697234">
                  <a:extLst>
                    <a:ext uri="{9D8B030D-6E8A-4147-A177-3AD203B41FA5}">
                      <a16:colId xmlns:a16="http://schemas.microsoft.com/office/drawing/2014/main" xmlns="" val="20005"/>
                    </a:ext>
                  </a:extLst>
                </a:gridCol>
                <a:gridCol w="697234">
                  <a:extLst>
                    <a:ext uri="{9D8B030D-6E8A-4147-A177-3AD203B41FA5}">
                      <a16:colId xmlns:a16="http://schemas.microsoft.com/office/drawing/2014/main" xmlns="" val="20006"/>
                    </a:ext>
                  </a:extLst>
                </a:gridCol>
              </a:tblGrid>
              <a:tr h="415636">
                <a:tc gridSpan="7">
                  <a:txBody>
                    <a:bodyPr/>
                    <a:lstStyle/>
                    <a:p>
                      <a:pPr marL="0" marR="0">
                        <a:spcBef>
                          <a:spcPts val="0"/>
                        </a:spcBef>
                        <a:spcAft>
                          <a:spcPts val="0"/>
                        </a:spcAft>
                      </a:pPr>
                      <a:endParaRPr lang="en-US" sz="1200" dirty="0">
                        <a:latin typeface="Times New Roman"/>
                        <a:ea typeface="MS Mincho"/>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415636">
                <a:tc rowSpan="2">
                  <a:txBody>
                    <a:bodyPr/>
                    <a:lstStyle/>
                    <a:p>
                      <a:pPr marL="0" marR="0" algn="ctr">
                        <a:spcBef>
                          <a:spcPts val="0"/>
                        </a:spcBef>
                        <a:spcAft>
                          <a:spcPts val="0"/>
                        </a:spcAft>
                      </a:pPr>
                      <a:r>
                        <a:rPr lang="en-US" sz="1100" dirty="0">
                          <a:solidFill>
                            <a:srgbClr val="000000"/>
                          </a:solidFill>
                          <a:latin typeface="Calibri"/>
                          <a:ea typeface="Batang"/>
                          <a:cs typeface="Times New Roman"/>
                        </a:rPr>
                        <a:t> </a:t>
                      </a:r>
                      <a:endParaRPr lang="en-US" sz="1200" dirty="0">
                        <a:latin typeface="Times New Roman"/>
                        <a:ea typeface="MS Mincho"/>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a:spcBef>
                          <a:spcPts val="0"/>
                        </a:spcBef>
                        <a:spcAft>
                          <a:spcPts val="0"/>
                        </a:spcAft>
                      </a:pPr>
                      <a:r>
                        <a:rPr lang="en-US" sz="1800" dirty="0">
                          <a:solidFill>
                            <a:srgbClr val="000000"/>
                          </a:solidFill>
                          <a:latin typeface="Calibri"/>
                          <a:ea typeface="Batang"/>
                          <a:cs typeface="Times New Roman"/>
                        </a:rPr>
                        <a:t>Low income profiles</a:t>
                      </a:r>
                      <a:endParaRPr lang="en-US" sz="1800" dirty="0">
                        <a:latin typeface="Times New Roman"/>
                        <a:ea typeface="MS Mincho"/>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800" dirty="0">
                          <a:solidFill>
                            <a:srgbClr val="000000"/>
                          </a:solidFill>
                          <a:latin typeface="Calibri"/>
                          <a:ea typeface="Batang"/>
                          <a:cs typeface="Times New Roman"/>
                        </a:rPr>
                        <a:t>High income profiles</a:t>
                      </a:r>
                      <a:endParaRPr lang="en-US" sz="1800" dirty="0">
                        <a:latin typeface="Times New Roman"/>
                        <a:ea typeface="MS Mincho"/>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1"/>
                  </a:ext>
                </a:extLst>
              </a:tr>
              <a:tr h="415636">
                <a:tc vMerge="1">
                  <a:txBody>
                    <a:bodyPr/>
                    <a:lstStyle/>
                    <a:p>
                      <a:endParaRPr lang="en-US"/>
                    </a:p>
                  </a:txBody>
                  <a:tcPr/>
                </a:tc>
                <a:tc>
                  <a:txBody>
                    <a:bodyPr/>
                    <a:lstStyle/>
                    <a:p>
                      <a:pPr marL="0" marR="0" algn="ctr">
                        <a:spcBef>
                          <a:spcPts val="0"/>
                        </a:spcBef>
                        <a:spcAft>
                          <a:spcPts val="0"/>
                        </a:spcAft>
                      </a:pPr>
                      <a:r>
                        <a:rPr lang="en-US" sz="1800">
                          <a:solidFill>
                            <a:srgbClr val="000000"/>
                          </a:solidFill>
                          <a:latin typeface="Calibri"/>
                          <a:ea typeface="Batang"/>
                          <a:cs typeface="Times New Roman"/>
                        </a:rPr>
                        <a:t>2010</a:t>
                      </a:r>
                      <a:endParaRPr lang="en-US" sz="1800">
                        <a:latin typeface="Times New Roman"/>
                        <a:ea typeface="MS Mincho"/>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Calibri"/>
                          <a:ea typeface="Batang"/>
                          <a:cs typeface="Times New Roman"/>
                        </a:rPr>
                        <a:t>2030</a:t>
                      </a:r>
                      <a:endParaRPr lang="en-US" sz="1800" dirty="0">
                        <a:latin typeface="Times New Roman"/>
                        <a:ea typeface="MS Mincho"/>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Calibri"/>
                          <a:ea typeface="Batang"/>
                          <a:cs typeface="Times New Roman"/>
                        </a:rPr>
                        <a:t>2050</a:t>
                      </a:r>
                      <a:endParaRPr lang="en-US" sz="1800" dirty="0">
                        <a:latin typeface="Times New Roman"/>
                        <a:ea typeface="MS Mincho"/>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Calibri"/>
                          <a:ea typeface="Batang"/>
                          <a:cs typeface="Times New Roman"/>
                        </a:rPr>
                        <a:t>2010</a:t>
                      </a:r>
                      <a:endParaRPr lang="en-US" sz="1800" dirty="0">
                        <a:latin typeface="Times New Roman"/>
                        <a:ea typeface="MS Mincho"/>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Calibri"/>
                          <a:ea typeface="Batang"/>
                          <a:cs typeface="Times New Roman"/>
                        </a:rPr>
                        <a:t>2030</a:t>
                      </a:r>
                      <a:endParaRPr lang="en-US" sz="1800" dirty="0">
                        <a:latin typeface="Times New Roman"/>
                        <a:ea typeface="MS Mincho"/>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Calibri"/>
                          <a:ea typeface="Batang"/>
                          <a:cs typeface="Times New Roman"/>
                        </a:rPr>
                        <a:t>2050</a:t>
                      </a:r>
                      <a:endParaRPr lang="en-US" sz="1800" dirty="0">
                        <a:latin typeface="Times New Roman"/>
                        <a:ea typeface="MS Mincho"/>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15636">
                <a:tc>
                  <a:txBody>
                    <a:bodyPr/>
                    <a:lstStyle/>
                    <a:p>
                      <a:pPr marL="0" marR="0">
                        <a:spcBef>
                          <a:spcPts val="0"/>
                        </a:spcBef>
                        <a:spcAft>
                          <a:spcPts val="0"/>
                        </a:spcAft>
                      </a:pPr>
                      <a:r>
                        <a:rPr lang="en-US" sz="1800" dirty="0">
                          <a:solidFill>
                            <a:srgbClr val="000000"/>
                          </a:solidFill>
                          <a:latin typeface="Calibri"/>
                          <a:ea typeface="Batang"/>
                          <a:cs typeface="Times New Roman"/>
                        </a:rPr>
                        <a:t>Asia-Pacific Countries</a:t>
                      </a:r>
                      <a:endParaRPr lang="en-US" sz="1800" dirty="0">
                        <a:latin typeface="Times New Roman"/>
                        <a:ea typeface="MS Mincho"/>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1.6</a:t>
                      </a:r>
                      <a:endParaRPr lang="en-US" sz="1800">
                        <a:latin typeface="Times New Roman"/>
                        <a:ea typeface="MS Mincho"/>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2.4</a:t>
                      </a:r>
                      <a:endParaRPr lang="en-US" sz="1800">
                        <a:latin typeface="Times New Roman"/>
                        <a:ea typeface="MS Mincho"/>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3.0</a:t>
                      </a:r>
                      <a:endParaRPr lang="en-US" sz="1800">
                        <a:latin typeface="Times New Roman"/>
                        <a:ea typeface="MS Mincho"/>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1.1</a:t>
                      </a:r>
                      <a:endParaRPr lang="en-US" sz="1800">
                        <a:latin typeface="Times New Roman"/>
                        <a:ea typeface="MS Mincho"/>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800" dirty="0">
                          <a:solidFill>
                            <a:srgbClr val="000000"/>
                          </a:solidFill>
                          <a:latin typeface="Calibri"/>
                          <a:ea typeface="Batang"/>
                          <a:cs typeface="Times New Roman"/>
                        </a:rPr>
                        <a:t>1.6</a:t>
                      </a:r>
                      <a:endParaRPr lang="en-US" sz="1800" dirty="0">
                        <a:latin typeface="Times New Roman"/>
                        <a:ea typeface="MS Mincho"/>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800" dirty="0">
                          <a:solidFill>
                            <a:srgbClr val="000000"/>
                          </a:solidFill>
                          <a:latin typeface="Calibri"/>
                          <a:ea typeface="Batang"/>
                          <a:cs typeface="Times New Roman"/>
                        </a:rPr>
                        <a:t>2.0</a:t>
                      </a:r>
                      <a:endParaRPr lang="en-US" sz="1800" dirty="0">
                        <a:latin typeface="Times New Roman"/>
                        <a:ea typeface="MS Mincho"/>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3"/>
                  </a:ext>
                </a:extLst>
              </a:tr>
              <a:tr h="415636">
                <a:tc>
                  <a:txBody>
                    <a:bodyPr/>
                    <a:lstStyle/>
                    <a:p>
                      <a:pPr marL="0" marR="0">
                        <a:spcBef>
                          <a:spcPts val="0"/>
                        </a:spcBef>
                        <a:spcAft>
                          <a:spcPts val="0"/>
                        </a:spcAft>
                      </a:pPr>
                      <a:r>
                        <a:rPr lang="en-US" sz="1800" dirty="0">
                          <a:solidFill>
                            <a:srgbClr val="000000"/>
                          </a:solidFill>
                          <a:latin typeface="Calibri"/>
                          <a:ea typeface="Batang"/>
                          <a:cs typeface="Times New Roman"/>
                        </a:rPr>
                        <a:t>Developing Member Countries</a:t>
                      </a:r>
                      <a:endParaRPr lang="en-US" sz="1800" dirty="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1.2</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2.1</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2.7</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0.8</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1.4</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1.8</a:t>
                      </a:r>
                      <a:endParaRPr lang="en-US" sz="1800">
                        <a:latin typeface="Times New Roman"/>
                        <a:ea typeface="MS Mincho"/>
                        <a:cs typeface="Times New Roman"/>
                      </a:endParaRPr>
                    </a:p>
                  </a:txBody>
                  <a:tcPr marL="68580" marR="68580" marT="0" marB="0" anchor="b">
                    <a:lnL>
                      <a:noFill/>
                    </a:lnL>
                    <a:lnR>
                      <a:noFill/>
                    </a:lnR>
                    <a:lnT>
                      <a:noFill/>
                    </a:lnT>
                    <a:lnB>
                      <a:noFill/>
                    </a:lnB>
                  </a:tcPr>
                </a:tc>
                <a:extLst>
                  <a:ext uri="{0D108BD9-81ED-4DB2-BD59-A6C34878D82A}">
                    <a16:rowId xmlns:a16="http://schemas.microsoft.com/office/drawing/2014/main" xmlns="" val="10004"/>
                  </a:ext>
                </a:extLst>
              </a:tr>
              <a:tr h="415636">
                <a:tc>
                  <a:txBody>
                    <a:bodyPr/>
                    <a:lstStyle/>
                    <a:p>
                      <a:pPr marL="0" marR="0">
                        <a:spcBef>
                          <a:spcPts val="0"/>
                        </a:spcBef>
                        <a:spcAft>
                          <a:spcPts val="0"/>
                        </a:spcAft>
                      </a:pPr>
                      <a:r>
                        <a:rPr lang="en-US" sz="1800" dirty="0">
                          <a:solidFill>
                            <a:srgbClr val="000000"/>
                          </a:solidFill>
                          <a:latin typeface="Calibri"/>
                          <a:ea typeface="Batang"/>
                          <a:cs typeface="Times New Roman"/>
                        </a:rPr>
                        <a:t>Central and West Asia</a:t>
                      </a:r>
                      <a:endParaRPr lang="en-US" sz="1800" dirty="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0.9</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1.3</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1.9</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0.6</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0.9</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1.3</a:t>
                      </a:r>
                      <a:endParaRPr lang="en-US" sz="1800">
                        <a:latin typeface="Times New Roman"/>
                        <a:ea typeface="MS Mincho"/>
                        <a:cs typeface="Times New Roman"/>
                      </a:endParaRPr>
                    </a:p>
                  </a:txBody>
                  <a:tcPr marL="68580" marR="68580" marT="0" marB="0" anchor="b">
                    <a:lnL>
                      <a:noFill/>
                    </a:lnL>
                    <a:lnR>
                      <a:noFill/>
                    </a:lnR>
                    <a:lnT>
                      <a:noFill/>
                    </a:lnT>
                    <a:lnB>
                      <a:noFill/>
                    </a:lnB>
                  </a:tcPr>
                </a:tc>
                <a:extLst>
                  <a:ext uri="{0D108BD9-81ED-4DB2-BD59-A6C34878D82A}">
                    <a16:rowId xmlns:a16="http://schemas.microsoft.com/office/drawing/2014/main" xmlns="" val="10005"/>
                  </a:ext>
                </a:extLst>
              </a:tr>
              <a:tr h="415636">
                <a:tc>
                  <a:txBody>
                    <a:bodyPr/>
                    <a:lstStyle/>
                    <a:p>
                      <a:pPr marL="0" marR="0">
                        <a:spcBef>
                          <a:spcPts val="0"/>
                        </a:spcBef>
                        <a:spcAft>
                          <a:spcPts val="0"/>
                        </a:spcAft>
                      </a:pPr>
                      <a:r>
                        <a:rPr lang="en-US" sz="1800" dirty="0">
                          <a:solidFill>
                            <a:srgbClr val="000000"/>
                          </a:solidFill>
                          <a:latin typeface="Calibri"/>
                          <a:ea typeface="Batang"/>
                          <a:cs typeface="Times New Roman"/>
                        </a:rPr>
                        <a:t>East Asia</a:t>
                      </a:r>
                      <a:endParaRPr lang="en-US" sz="1800" dirty="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1.4</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2.4</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3.0</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0.9</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1.6</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2.0</a:t>
                      </a:r>
                      <a:endParaRPr lang="en-US" sz="1800">
                        <a:latin typeface="Times New Roman"/>
                        <a:ea typeface="MS Mincho"/>
                        <a:cs typeface="Times New Roman"/>
                      </a:endParaRPr>
                    </a:p>
                  </a:txBody>
                  <a:tcPr marL="68580" marR="68580" marT="0" marB="0" anchor="b">
                    <a:lnL>
                      <a:noFill/>
                    </a:lnL>
                    <a:lnR>
                      <a:noFill/>
                    </a:lnR>
                    <a:lnT>
                      <a:noFill/>
                    </a:lnT>
                    <a:lnB>
                      <a:noFill/>
                    </a:lnB>
                  </a:tcPr>
                </a:tc>
                <a:extLst>
                  <a:ext uri="{0D108BD9-81ED-4DB2-BD59-A6C34878D82A}">
                    <a16:rowId xmlns:a16="http://schemas.microsoft.com/office/drawing/2014/main" xmlns="" val="10006"/>
                  </a:ext>
                </a:extLst>
              </a:tr>
              <a:tr h="415636">
                <a:tc>
                  <a:txBody>
                    <a:bodyPr/>
                    <a:lstStyle/>
                    <a:p>
                      <a:pPr marL="0" marR="0">
                        <a:spcBef>
                          <a:spcPts val="0"/>
                        </a:spcBef>
                        <a:spcAft>
                          <a:spcPts val="0"/>
                        </a:spcAft>
                      </a:pPr>
                      <a:r>
                        <a:rPr lang="en-US" sz="1800" dirty="0">
                          <a:solidFill>
                            <a:srgbClr val="000000"/>
                          </a:solidFill>
                          <a:latin typeface="Calibri"/>
                          <a:ea typeface="Batang"/>
                          <a:cs typeface="Times New Roman"/>
                        </a:rPr>
                        <a:t>South Asia</a:t>
                      </a:r>
                      <a:endParaRPr lang="en-US" sz="1800" dirty="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solidFill>
                            <a:srgbClr val="000000"/>
                          </a:solidFill>
                          <a:latin typeface="Calibri"/>
                          <a:ea typeface="Batang"/>
                          <a:cs typeface="Times New Roman"/>
                        </a:rPr>
                        <a:t>0.9</a:t>
                      </a:r>
                      <a:endParaRPr lang="en-US" sz="1800" dirty="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1.3</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2.0</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0.6</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0.9</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1.3</a:t>
                      </a:r>
                      <a:endParaRPr lang="en-US" sz="1800">
                        <a:latin typeface="Times New Roman"/>
                        <a:ea typeface="MS Mincho"/>
                        <a:cs typeface="Times New Roman"/>
                      </a:endParaRPr>
                    </a:p>
                  </a:txBody>
                  <a:tcPr marL="68580" marR="68580" marT="0" marB="0" anchor="b">
                    <a:lnL>
                      <a:noFill/>
                    </a:lnL>
                    <a:lnR>
                      <a:noFill/>
                    </a:lnR>
                    <a:lnT>
                      <a:noFill/>
                    </a:lnT>
                    <a:lnB>
                      <a:noFill/>
                    </a:lnB>
                  </a:tcPr>
                </a:tc>
                <a:extLst>
                  <a:ext uri="{0D108BD9-81ED-4DB2-BD59-A6C34878D82A}">
                    <a16:rowId xmlns:a16="http://schemas.microsoft.com/office/drawing/2014/main" xmlns="" val="10007"/>
                  </a:ext>
                </a:extLst>
              </a:tr>
              <a:tr h="415636">
                <a:tc>
                  <a:txBody>
                    <a:bodyPr/>
                    <a:lstStyle/>
                    <a:p>
                      <a:pPr marL="0" marR="0">
                        <a:spcBef>
                          <a:spcPts val="0"/>
                        </a:spcBef>
                        <a:spcAft>
                          <a:spcPts val="0"/>
                        </a:spcAft>
                      </a:pPr>
                      <a:r>
                        <a:rPr lang="en-US" sz="1800" dirty="0">
                          <a:solidFill>
                            <a:srgbClr val="000000"/>
                          </a:solidFill>
                          <a:latin typeface="Calibri"/>
                          <a:ea typeface="Batang"/>
                          <a:cs typeface="Times New Roman"/>
                        </a:rPr>
                        <a:t>Southeast Asia</a:t>
                      </a:r>
                      <a:endParaRPr lang="en-US" sz="1800" dirty="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solidFill>
                            <a:srgbClr val="000000"/>
                          </a:solidFill>
                          <a:latin typeface="Calibri"/>
                          <a:ea typeface="Batang"/>
                          <a:cs typeface="Times New Roman"/>
                        </a:rPr>
                        <a:t>1.1</a:t>
                      </a:r>
                      <a:endParaRPr lang="en-US" sz="1800" dirty="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solidFill>
                            <a:srgbClr val="000000"/>
                          </a:solidFill>
                          <a:latin typeface="Calibri"/>
                          <a:ea typeface="Batang"/>
                          <a:cs typeface="Times New Roman"/>
                        </a:rPr>
                        <a:t>1.9</a:t>
                      </a:r>
                      <a:endParaRPr lang="en-US" sz="1800" dirty="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2.5</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0.8</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1.3</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1.6</a:t>
                      </a:r>
                      <a:endParaRPr lang="en-US" sz="1800">
                        <a:latin typeface="Times New Roman"/>
                        <a:ea typeface="MS Mincho"/>
                        <a:cs typeface="Times New Roman"/>
                      </a:endParaRPr>
                    </a:p>
                  </a:txBody>
                  <a:tcPr marL="68580" marR="68580" marT="0" marB="0" anchor="b">
                    <a:lnL>
                      <a:noFill/>
                    </a:lnL>
                    <a:lnR>
                      <a:noFill/>
                    </a:lnR>
                    <a:lnT>
                      <a:noFill/>
                    </a:lnT>
                    <a:lnB>
                      <a:noFill/>
                    </a:lnB>
                  </a:tcPr>
                </a:tc>
                <a:extLst>
                  <a:ext uri="{0D108BD9-81ED-4DB2-BD59-A6C34878D82A}">
                    <a16:rowId xmlns:a16="http://schemas.microsoft.com/office/drawing/2014/main" xmlns="" val="10008"/>
                  </a:ext>
                </a:extLst>
              </a:tr>
              <a:tr h="415636">
                <a:tc>
                  <a:txBody>
                    <a:bodyPr/>
                    <a:lstStyle/>
                    <a:p>
                      <a:pPr marL="0" marR="0">
                        <a:spcBef>
                          <a:spcPts val="0"/>
                        </a:spcBef>
                        <a:spcAft>
                          <a:spcPts val="0"/>
                        </a:spcAft>
                      </a:pPr>
                      <a:r>
                        <a:rPr lang="en-US" sz="1800" dirty="0">
                          <a:solidFill>
                            <a:srgbClr val="000000"/>
                          </a:solidFill>
                          <a:latin typeface="Calibri"/>
                          <a:ea typeface="Batang"/>
                          <a:cs typeface="Times New Roman"/>
                        </a:rPr>
                        <a:t>Pacific Island Nations</a:t>
                      </a:r>
                      <a:endParaRPr lang="en-US" sz="1800" dirty="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0.7</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1.0</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solidFill>
                            <a:srgbClr val="000000"/>
                          </a:solidFill>
                          <a:latin typeface="Calibri"/>
                          <a:ea typeface="Batang"/>
                          <a:cs typeface="Times New Roman"/>
                        </a:rPr>
                        <a:t>1.4</a:t>
                      </a:r>
                      <a:endParaRPr lang="en-US" sz="1800" dirty="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dirty="0">
                          <a:solidFill>
                            <a:srgbClr val="000000"/>
                          </a:solidFill>
                          <a:latin typeface="Calibri"/>
                          <a:ea typeface="Batang"/>
                          <a:cs typeface="Times New Roman"/>
                        </a:rPr>
                        <a:t>0.5</a:t>
                      </a:r>
                      <a:endParaRPr lang="en-US" sz="1800" dirty="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0.7</a:t>
                      </a:r>
                      <a:endParaRPr lang="en-US" sz="1800">
                        <a:latin typeface="Times New Roman"/>
                        <a:ea typeface="MS Mincho"/>
                        <a:cs typeface="Times New Roman"/>
                      </a:endParaRPr>
                    </a:p>
                  </a:txBody>
                  <a:tcPr marL="68580" marR="68580" marT="0" marB="0" anchor="b">
                    <a:lnL>
                      <a:noFill/>
                    </a:lnL>
                    <a:lnR>
                      <a:noFill/>
                    </a:lnR>
                    <a:lnT>
                      <a:noFill/>
                    </a:lnT>
                    <a:lnB>
                      <a:noFill/>
                    </a:lnB>
                  </a:tcPr>
                </a:tc>
                <a:tc>
                  <a:txBody>
                    <a:bodyPr/>
                    <a:lstStyle/>
                    <a:p>
                      <a:pPr marL="0" marR="0" algn="ctr">
                        <a:spcBef>
                          <a:spcPts val="0"/>
                        </a:spcBef>
                        <a:spcAft>
                          <a:spcPts val="0"/>
                        </a:spcAft>
                      </a:pPr>
                      <a:r>
                        <a:rPr lang="en-US" sz="1800">
                          <a:solidFill>
                            <a:srgbClr val="000000"/>
                          </a:solidFill>
                          <a:latin typeface="Calibri"/>
                          <a:ea typeface="Batang"/>
                          <a:cs typeface="Times New Roman"/>
                        </a:rPr>
                        <a:t>1.0</a:t>
                      </a:r>
                      <a:endParaRPr lang="en-US" sz="1800">
                        <a:latin typeface="Times New Roman"/>
                        <a:ea typeface="MS Mincho"/>
                        <a:cs typeface="Times New Roman"/>
                      </a:endParaRPr>
                    </a:p>
                  </a:txBody>
                  <a:tcPr marL="68580" marR="68580" marT="0" marB="0" anchor="b">
                    <a:lnL>
                      <a:noFill/>
                    </a:lnL>
                    <a:lnR>
                      <a:noFill/>
                    </a:lnR>
                    <a:lnT>
                      <a:noFill/>
                    </a:lnT>
                    <a:lnB>
                      <a:noFill/>
                    </a:lnB>
                  </a:tcPr>
                </a:tc>
                <a:extLst>
                  <a:ext uri="{0D108BD9-81ED-4DB2-BD59-A6C34878D82A}">
                    <a16:rowId xmlns:a16="http://schemas.microsoft.com/office/drawing/2014/main" xmlns="" val="10009"/>
                  </a:ext>
                </a:extLst>
              </a:tr>
              <a:tr h="415636">
                <a:tc>
                  <a:txBody>
                    <a:bodyPr/>
                    <a:lstStyle/>
                    <a:p>
                      <a:pPr marL="0" marR="0">
                        <a:spcBef>
                          <a:spcPts val="0"/>
                        </a:spcBef>
                        <a:spcAft>
                          <a:spcPts val="0"/>
                        </a:spcAft>
                      </a:pPr>
                      <a:r>
                        <a:rPr lang="en-US" sz="1800" dirty="0">
                          <a:solidFill>
                            <a:srgbClr val="000000"/>
                          </a:solidFill>
                          <a:latin typeface="Calibri"/>
                          <a:ea typeface="Batang"/>
                          <a:cs typeface="Times New Roman"/>
                        </a:rPr>
                        <a:t>Non-DMCs </a:t>
                      </a:r>
                      <a:endParaRPr lang="en-US" sz="1800" dirty="0">
                        <a:latin typeface="Times New Roman"/>
                        <a:ea typeface="MS Mincho"/>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Calibri"/>
                          <a:ea typeface="Batang"/>
                          <a:cs typeface="Times New Roman"/>
                        </a:rPr>
                        <a:t>2.9</a:t>
                      </a:r>
                      <a:endParaRPr lang="en-US" sz="1800" dirty="0">
                        <a:latin typeface="Times New Roman"/>
                        <a:ea typeface="MS Mincho"/>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Calibri"/>
                          <a:ea typeface="Batang"/>
                          <a:cs typeface="Times New Roman"/>
                        </a:rPr>
                        <a:t>3.7</a:t>
                      </a:r>
                      <a:endParaRPr lang="en-US" sz="1800" dirty="0">
                        <a:latin typeface="Times New Roman"/>
                        <a:ea typeface="MS Mincho"/>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Calibri"/>
                          <a:ea typeface="Batang"/>
                          <a:cs typeface="Times New Roman"/>
                        </a:rPr>
                        <a:t>4.4</a:t>
                      </a:r>
                      <a:endParaRPr lang="en-US" sz="1800" dirty="0">
                        <a:latin typeface="Times New Roman"/>
                        <a:ea typeface="MS Mincho"/>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Calibri"/>
                          <a:ea typeface="Batang"/>
                          <a:cs typeface="Times New Roman"/>
                        </a:rPr>
                        <a:t>1.9</a:t>
                      </a:r>
                      <a:endParaRPr lang="en-US" sz="1800" dirty="0">
                        <a:latin typeface="Times New Roman"/>
                        <a:ea typeface="MS Mincho"/>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Calibri"/>
                          <a:ea typeface="Batang"/>
                          <a:cs typeface="Times New Roman"/>
                        </a:rPr>
                        <a:t>2.5</a:t>
                      </a:r>
                      <a:endParaRPr lang="en-US" sz="1800" dirty="0">
                        <a:latin typeface="Times New Roman"/>
                        <a:ea typeface="MS Mincho"/>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latin typeface="Calibri"/>
                          <a:ea typeface="Batang"/>
                          <a:cs typeface="Times New Roman"/>
                        </a:rPr>
                        <a:t>3.0</a:t>
                      </a:r>
                      <a:endParaRPr lang="en-US" sz="1800" dirty="0">
                        <a:latin typeface="Times New Roman"/>
                        <a:ea typeface="MS Mincho"/>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bl>
          </a:graphicData>
        </a:graphic>
      </p:graphicFrame>
      <p:sp>
        <p:nvSpPr>
          <p:cNvPr id="9216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89224086"/>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612775" y="228600"/>
            <a:ext cx="8153400" cy="990600"/>
          </a:xfrm>
        </p:spPr>
        <p:txBody>
          <a:bodyPr/>
          <a:lstStyle/>
          <a:p>
            <a:pPr eaLnBrk="1" hangingPunct="1"/>
            <a:r>
              <a:rPr lang="en-US" dirty="0"/>
              <a:t>Concluding observations</a:t>
            </a:r>
          </a:p>
        </p:txBody>
      </p:sp>
      <p:sp>
        <p:nvSpPr>
          <p:cNvPr id="15363" name="Rectangle 7"/>
          <p:cNvSpPr>
            <a:spLocks noGrp="1" noChangeArrowheads="1"/>
          </p:cNvSpPr>
          <p:nvPr>
            <p:ph sz="quarter" idx="1"/>
          </p:nvPr>
        </p:nvSpPr>
        <p:spPr>
          <a:xfrm>
            <a:off x="76200" y="1600200"/>
            <a:ext cx="9067800" cy="5257800"/>
          </a:xfrm>
        </p:spPr>
        <p:txBody>
          <a:bodyPr>
            <a:normAutofit fontScale="92500" lnSpcReduction="10000"/>
          </a:bodyPr>
          <a:lstStyle/>
          <a:p>
            <a:pPr eaLnBrk="1" hangingPunct="1">
              <a:buSzTx/>
              <a:buFontTx/>
              <a:buChar char="•"/>
            </a:pPr>
            <a:r>
              <a:rPr lang="en-US" dirty="0"/>
              <a:t>Demographic change is perhaps the single biggest structural shift facing Asia in post-global crisis era.</a:t>
            </a:r>
          </a:p>
          <a:p>
            <a:pPr eaLnBrk="1" hangingPunct="1">
              <a:buSzTx/>
              <a:buFontTx/>
              <a:buChar char="•"/>
            </a:pPr>
            <a:r>
              <a:rPr lang="en-US" dirty="0"/>
              <a:t>While there are differences, demographic change is a region-wide trend with region-wide ramifications.</a:t>
            </a:r>
          </a:p>
          <a:p>
            <a:pPr lvl="1" eaLnBrk="1" hangingPunct="1">
              <a:buSzTx/>
              <a:buFontTx/>
              <a:buChar char="•"/>
            </a:pPr>
            <a:r>
              <a:rPr lang="en-US" dirty="0"/>
              <a:t>Even younger countries such as India and Philippines are set to experience a substantially grayer future.</a:t>
            </a:r>
          </a:p>
          <a:p>
            <a:pPr eaLnBrk="1" hangingPunct="1">
              <a:buSzTx/>
              <a:buFontTx/>
              <a:buChar char="•"/>
            </a:pPr>
            <a:r>
              <a:rPr lang="en-US" dirty="0"/>
              <a:t>How well Asia tackles the two aging challenges will hold the key to whether Asia can maintain </a:t>
            </a:r>
            <a:r>
              <a:rPr lang="en-US"/>
              <a:t>its success.</a:t>
            </a:r>
            <a:endParaRPr lang="en-US" dirty="0"/>
          </a:p>
          <a:p>
            <a:pPr lvl="1" eaLnBrk="1" hangingPunct="1">
              <a:buSzTx/>
              <a:buFontTx/>
              <a:buChar char="•"/>
            </a:pPr>
            <a:r>
              <a:rPr lang="en-US" dirty="0"/>
              <a:t>The two sometimes come into sharp conflict</a:t>
            </a:r>
          </a:p>
          <a:p>
            <a:pPr lvl="1"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lvl="3" eaLnBrk="1" hangingPunct="1">
              <a:buSzTx/>
              <a:buFontTx/>
              <a:buChar char="•"/>
            </a:pPr>
            <a:endParaRPr lang="en-US" dirty="0"/>
          </a:p>
          <a:p>
            <a:pPr lvl="2" eaLnBrk="1" hangingPunct="1">
              <a:buSzTx/>
              <a:buFontTx/>
              <a:buChar char="•"/>
            </a:pPr>
            <a:endParaRPr lang="en-US" dirty="0"/>
          </a:p>
          <a:p>
            <a:pPr lvl="1"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91246050"/>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612775" y="228600"/>
            <a:ext cx="8153400" cy="990600"/>
          </a:xfrm>
        </p:spPr>
        <p:txBody>
          <a:bodyPr/>
          <a:lstStyle/>
          <a:p>
            <a:pPr eaLnBrk="1" hangingPunct="1"/>
            <a:r>
              <a:rPr lang="en-US" dirty="0"/>
              <a:t>Concluding observations</a:t>
            </a:r>
          </a:p>
        </p:txBody>
      </p:sp>
      <p:sp>
        <p:nvSpPr>
          <p:cNvPr id="15363" name="Rectangle 7"/>
          <p:cNvSpPr>
            <a:spLocks noGrp="1" noChangeArrowheads="1"/>
          </p:cNvSpPr>
          <p:nvPr>
            <p:ph sz="quarter" idx="1"/>
          </p:nvPr>
        </p:nvSpPr>
        <p:spPr>
          <a:xfrm>
            <a:off x="0" y="1600200"/>
            <a:ext cx="9144000" cy="5257800"/>
          </a:xfrm>
        </p:spPr>
        <p:txBody>
          <a:bodyPr>
            <a:normAutofit fontScale="85000" lnSpcReduction="10000"/>
          </a:bodyPr>
          <a:lstStyle/>
          <a:p>
            <a:pPr eaLnBrk="1" hangingPunct="1">
              <a:buSzTx/>
              <a:buFontTx/>
              <a:buChar char="•"/>
            </a:pPr>
            <a:r>
              <a:rPr lang="en-US" dirty="0"/>
              <a:t>Asia must overcome a number of structural obstacles to meeting the two challenges.</a:t>
            </a:r>
          </a:p>
          <a:p>
            <a:pPr lvl="1" eaLnBrk="1" hangingPunct="1">
              <a:buSzTx/>
              <a:buFontTx/>
              <a:buChar char="•"/>
            </a:pPr>
            <a:r>
              <a:rPr lang="en-US" dirty="0"/>
              <a:t>Underdeveloped financial systems</a:t>
            </a:r>
          </a:p>
          <a:p>
            <a:pPr lvl="1" eaLnBrk="1" hangingPunct="1">
              <a:buSzTx/>
              <a:buFontTx/>
              <a:buChar char="•"/>
            </a:pPr>
            <a:r>
              <a:rPr lang="en-US" dirty="0"/>
              <a:t>Rigid labor markets</a:t>
            </a:r>
          </a:p>
          <a:p>
            <a:pPr eaLnBrk="1" hangingPunct="1">
              <a:buSzTx/>
              <a:buFontTx/>
              <a:buChar char="•"/>
            </a:pPr>
            <a:r>
              <a:rPr lang="en-US" dirty="0"/>
              <a:t>Sheer speed and scale of Asia’s demographic transition adds a sense of urgency to preparing for aging.</a:t>
            </a:r>
          </a:p>
          <a:p>
            <a:pPr lvl="1" eaLnBrk="1" hangingPunct="1">
              <a:buSzTx/>
              <a:buFontTx/>
              <a:buChar char="•"/>
            </a:pPr>
            <a:r>
              <a:rPr lang="en-US" dirty="0"/>
              <a:t>2050 may seem distant but today’s policies will influence the ability of today’s workers to prepare for their retirement</a:t>
            </a:r>
          </a:p>
          <a:p>
            <a:pPr lvl="1" eaLnBrk="1" hangingPunct="1">
              <a:buSzTx/>
              <a:buFontTx/>
              <a:buChar char="•"/>
            </a:pPr>
            <a:r>
              <a:rPr lang="en-US" dirty="0"/>
              <a:t>Those policies will also determine economy’s ability to sustain growth in the face of aging</a:t>
            </a:r>
          </a:p>
          <a:p>
            <a:pPr lvl="1" eaLnBrk="1" hangingPunct="1">
              <a:buSzTx/>
              <a:buFontTx/>
              <a:buChar char="•"/>
            </a:pPr>
            <a:r>
              <a:rPr lang="en-US" dirty="0"/>
              <a:t>Younger countries should make full use of their breathing space </a:t>
            </a:r>
          </a:p>
          <a:p>
            <a:pPr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lvl="3" eaLnBrk="1" hangingPunct="1">
              <a:buSzTx/>
              <a:buFontTx/>
              <a:buChar char="•"/>
            </a:pPr>
            <a:endParaRPr lang="en-US" dirty="0"/>
          </a:p>
          <a:p>
            <a:pPr lvl="2" eaLnBrk="1" hangingPunct="1">
              <a:buSzTx/>
              <a:buFontTx/>
              <a:buChar char="•"/>
            </a:pPr>
            <a:endParaRPr lang="en-US" dirty="0"/>
          </a:p>
          <a:p>
            <a:pPr lvl="1"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100809900"/>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612775" y="228600"/>
            <a:ext cx="8153400" cy="990600"/>
          </a:xfrm>
        </p:spPr>
        <p:txBody>
          <a:bodyPr/>
          <a:lstStyle/>
          <a:p>
            <a:pPr eaLnBrk="1" hangingPunct="1"/>
            <a:r>
              <a:rPr lang="en-US" dirty="0"/>
              <a:t>Table of contents</a:t>
            </a:r>
          </a:p>
        </p:txBody>
      </p:sp>
      <p:sp>
        <p:nvSpPr>
          <p:cNvPr id="15363" name="Rectangle 7"/>
          <p:cNvSpPr>
            <a:spLocks noGrp="1" noChangeArrowheads="1"/>
          </p:cNvSpPr>
          <p:nvPr>
            <p:ph sz="quarter" idx="1"/>
          </p:nvPr>
        </p:nvSpPr>
        <p:spPr>
          <a:xfrm>
            <a:off x="0" y="1447800"/>
            <a:ext cx="9067800" cy="5257800"/>
          </a:xfrm>
        </p:spPr>
        <p:txBody>
          <a:bodyPr>
            <a:normAutofit lnSpcReduction="10000"/>
          </a:bodyPr>
          <a:lstStyle/>
          <a:p>
            <a:pPr eaLnBrk="1" hangingPunct="1">
              <a:buSzTx/>
              <a:buFontTx/>
              <a:buChar char="•"/>
            </a:pPr>
            <a:r>
              <a:rPr lang="en-US" dirty="0"/>
              <a:t>Overview: why does population aging matter so much for Asia? – Lee, Mason and Park</a:t>
            </a:r>
          </a:p>
          <a:p>
            <a:pPr eaLnBrk="1" hangingPunct="1">
              <a:buSzTx/>
              <a:buFontTx/>
              <a:buChar char="•"/>
            </a:pPr>
            <a:r>
              <a:rPr lang="en-US" dirty="0"/>
              <a:t>Population, wealth and economic growth in Asia and the Pacific – Lee and Mason</a:t>
            </a:r>
          </a:p>
          <a:p>
            <a:pPr eaLnBrk="1" hangingPunct="1">
              <a:buSzTx/>
              <a:buFontTx/>
              <a:buChar char="•"/>
            </a:pPr>
            <a:r>
              <a:rPr lang="en-US" dirty="0"/>
              <a:t>Impact of population aging on Asia’s future growth – Park and Shin</a:t>
            </a:r>
          </a:p>
          <a:p>
            <a:pPr eaLnBrk="1" hangingPunct="1">
              <a:buSzTx/>
              <a:buFontTx/>
              <a:buChar char="•"/>
            </a:pPr>
            <a:r>
              <a:rPr lang="en-US" dirty="0"/>
              <a:t>Population aging and aggregate consumption in Asia – Estrada, Park and </a:t>
            </a:r>
            <a:r>
              <a:rPr lang="en-US" dirty="0" err="1"/>
              <a:t>Ramayandi</a:t>
            </a:r>
            <a:endParaRPr lang="en-US" dirty="0"/>
          </a:p>
          <a:p>
            <a:pPr eaLnBrk="1" hangingPunct="1">
              <a:buSzTx/>
              <a:buFontTx/>
              <a:buChar char="•"/>
            </a:pPr>
            <a:r>
              <a:rPr lang="en-US" dirty="0"/>
              <a:t>Economic lifecycle and support systems – Lee and Mason</a:t>
            </a:r>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lvl="3" eaLnBrk="1" hangingPunct="1">
              <a:buSzTx/>
              <a:buFontTx/>
              <a:buChar char="•"/>
            </a:pPr>
            <a:endParaRPr lang="en-US" dirty="0"/>
          </a:p>
          <a:p>
            <a:pPr lvl="2" eaLnBrk="1" hangingPunct="1">
              <a:buSzTx/>
              <a:buFontTx/>
              <a:buChar char="•"/>
            </a:pPr>
            <a:endParaRPr lang="en-US" dirty="0"/>
          </a:p>
          <a:p>
            <a:pPr lvl="1"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3867963221"/>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612775" y="228600"/>
            <a:ext cx="8153400" cy="990600"/>
          </a:xfrm>
        </p:spPr>
        <p:txBody>
          <a:bodyPr/>
          <a:lstStyle/>
          <a:p>
            <a:pPr eaLnBrk="1" hangingPunct="1"/>
            <a:r>
              <a:rPr lang="en-US" dirty="0"/>
              <a:t>Table of contents</a:t>
            </a:r>
          </a:p>
        </p:txBody>
      </p:sp>
      <p:sp>
        <p:nvSpPr>
          <p:cNvPr id="15363" name="Rectangle 7"/>
          <p:cNvSpPr>
            <a:spLocks noGrp="1" noChangeArrowheads="1"/>
          </p:cNvSpPr>
          <p:nvPr>
            <p:ph sz="quarter" idx="1"/>
          </p:nvPr>
        </p:nvSpPr>
        <p:spPr>
          <a:xfrm>
            <a:off x="0" y="1447800"/>
            <a:ext cx="9067800" cy="5257800"/>
          </a:xfrm>
        </p:spPr>
        <p:txBody>
          <a:bodyPr>
            <a:normAutofit lnSpcReduction="10000"/>
          </a:bodyPr>
          <a:lstStyle/>
          <a:p>
            <a:pPr eaLnBrk="1" hangingPunct="1">
              <a:buSzTx/>
              <a:buFontTx/>
              <a:buChar char="•"/>
            </a:pPr>
            <a:r>
              <a:rPr lang="en-US" dirty="0"/>
              <a:t>Demographic change, intergenerational transfers and social protection in PRC – Chen, Eggleston and Li</a:t>
            </a:r>
          </a:p>
          <a:p>
            <a:pPr eaLnBrk="1" hangingPunct="1">
              <a:buSzTx/>
              <a:buFontTx/>
              <a:buChar char="•"/>
            </a:pPr>
            <a:r>
              <a:rPr lang="en-US" dirty="0"/>
              <a:t>India’s demographic dividends – </a:t>
            </a:r>
            <a:r>
              <a:rPr lang="en-US" dirty="0" err="1"/>
              <a:t>Ladusingh</a:t>
            </a:r>
            <a:r>
              <a:rPr lang="en-US" dirty="0"/>
              <a:t> and </a:t>
            </a:r>
            <a:r>
              <a:rPr lang="en-US" dirty="0" err="1"/>
              <a:t>Narayana</a:t>
            </a:r>
            <a:endParaRPr lang="en-US" dirty="0"/>
          </a:p>
          <a:p>
            <a:pPr eaLnBrk="1" hangingPunct="1">
              <a:buSzTx/>
              <a:buFontTx/>
              <a:buChar char="•"/>
            </a:pPr>
            <a:r>
              <a:rPr lang="en-US" dirty="0"/>
              <a:t>Population aging, economic growth and intergenerational transfers in Japan – Ogawa, Lee and others</a:t>
            </a:r>
          </a:p>
          <a:p>
            <a:pPr eaLnBrk="1" hangingPunct="1">
              <a:buSzTx/>
              <a:buFontTx/>
              <a:buChar char="•"/>
            </a:pPr>
            <a:r>
              <a:rPr lang="en-US" dirty="0"/>
              <a:t>Summary of key findings and main policy recommendations</a:t>
            </a:r>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lvl="3" eaLnBrk="1" hangingPunct="1">
              <a:buSzTx/>
              <a:buFontTx/>
              <a:buChar char="•"/>
            </a:pPr>
            <a:endParaRPr lang="en-US" dirty="0"/>
          </a:p>
          <a:p>
            <a:pPr lvl="2" eaLnBrk="1" hangingPunct="1">
              <a:buSzTx/>
              <a:buFontTx/>
              <a:buChar char="•"/>
            </a:pPr>
            <a:endParaRPr lang="en-US" dirty="0"/>
          </a:p>
          <a:p>
            <a:pPr lvl="1"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1546561485"/>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612775" y="228600"/>
            <a:ext cx="8153400" cy="990600"/>
          </a:xfrm>
        </p:spPr>
        <p:txBody>
          <a:bodyPr/>
          <a:lstStyle/>
          <a:p>
            <a:pPr eaLnBrk="1" hangingPunct="1"/>
            <a:r>
              <a:rPr lang="en-US" dirty="0"/>
              <a:t>Key findings</a:t>
            </a:r>
          </a:p>
        </p:txBody>
      </p:sp>
      <p:sp>
        <p:nvSpPr>
          <p:cNvPr id="15363" name="Rectangle 7"/>
          <p:cNvSpPr>
            <a:spLocks noGrp="1" noChangeArrowheads="1"/>
          </p:cNvSpPr>
          <p:nvPr>
            <p:ph sz="quarter" idx="1"/>
          </p:nvPr>
        </p:nvSpPr>
        <p:spPr>
          <a:xfrm>
            <a:off x="0" y="1447800"/>
            <a:ext cx="9067800" cy="5257800"/>
          </a:xfrm>
        </p:spPr>
        <p:txBody>
          <a:bodyPr>
            <a:normAutofit fontScale="85000" lnSpcReduction="10000"/>
          </a:bodyPr>
          <a:lstStyle/>
          <a:p>
            <a:pPr eaLnBrk="1" hangingPunct="1">
              <a:buSzTx/>
              <a:buFontTx/>
              <a:buChar char="•"/>
            </a:pPr>
            <a:r>
              <a:rPr lang="en-US" b="1" dirty="0"/>
              <a:t>Asia is going through a demographic transition.</a:t>
            </a:r>
          </a:p>
          <a:p>
            <a:pPr lvl="0" eaLnBrk="1" hangingPunct="1">
              <a:buSzTx/>
              <a:buFontTx/>
              <a:buChar char="•"/>
            </a:pPr>
            <a:r>
              <a:rPr lang="en-US" b="1" dirty="0"/>
              <a:t>There is a great deal of demographic diversity in the region.</a:t>
            </a:r>
          </a:p>
          <a:p>
            <a:pPr eaLnBrk="1" hangingPunct="1">
              <a:buSzTx/>
              <a:buFontTx/>
              <a:buChar char="•"/>
            </a:pPr>
            <a:r>
              <a:rPr lang="en-US" b="1" dirty="0"/>
              <a:t>Many countries will continue to experience the first demographic dividend.</a:t>
            </a:r>
            <a:r>
              <a:rPr lang="en-US" dirty="0"/>
              <a:t> </a:t>
            </a:r>
          </a:p>
          <a:p>
            <a:pPr lvl="0" eaLnBrk="1" hangingPunct="1">
              <a:buSzTx/>
              <a:buFontTx/>
              <a:buChar char="•"/>
            </a:pPr>
            <a:r>
              <a:rPr lang="en-US" b="1" dirty="0"/>
              <a:t>Demographic dividend is set to diminish over time.</a:t>
            </a:r>
          </a:p>
          <a:p>
            <a:pPr eaLnBrk="1" hangingPunct="1">
              <a:buSzTx/>
              <a:buFontTx/>
              <a:buChar char="•"/>
            </a:pPr>
            <a:r>
              <a:rPr lang="en-US" b="1" dirty="0"/>
              <a:t>Over time, Asian populations will become increasingly concentrated at older ages where labor income is quite modest.</a:t>
            </a:r>
            <a:endParaRPr lang="en-US" dirty="0"/>
          </a:p>
          <a:p>
            <a:pPr lvl="0" eaLnBrk="1" hangingPunct="1">
              <a:buSzTx/>
              <a:buFontTx/>
              <a:buChar char="•"/>
            </a:pPr>
            <a:r>
              <a:rPr lang="en-US" b="1" dirty="0"/>
              <a:t>Population aging could serve as a drag on economic growth over the coming decades</a:t>
            </a:r>
            <a:r>
              <a:rPr lang="en-US" dirty="0"/>
              <a:t>. </a:t>
            </a:r>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lvl="3" eaLnBrk="1" hangingPunct="1">
              <a:buSzTx/>
              <a:buFontTx/>
              <a:buChar char="•"/>
            </a:pPr>
            <a:endParaRPr lang="en-US" dirty="0"/>
          </a:p>
          <a:p>
            <a:pPr lvl="2" eaLnBrk="1" hangingPunct="1">
              <a:buSzTx/>
              <a:buFontTx/>
              <a:buChar char="•"/>
            </a:pPr>
            <a:endParaRPr lang="en-US" dirty="0"/>
          </a:p>
          <a:p>
            <a:pPr lvl="1"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2361089325"/>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title"/>
          </p:nvPr>
        </p:nvSpPr>
        <p:spPr>
          <a:xfrm>
            <a:off x="0" y="-1"/>
            <a:ext cx="9144000" cy="1143001"/>
          </a:xfrm>
        </p:spPr>
        <p:txBody>
          <a:bodyPr>
            <a:noAutofit/>
          </a:bodyPr>
          <a:lstStyle/>
          <a:p>
            <a:r>
              <a:rPr lang="en-US" sz="3600" b="1" dirty="0">
                <a:latin typeface="Arial" panose="020B0604020202020204" pitchFamily="34" charset="0"/>
                <a:cs typeface="Arial" panose="020B0604020202020204" pitchFamily="34" charset="0"/>
              </a:rPr>
              <a:t>Life expectancy, Male</a:t>
            </a:r>
            <a:endParaRPr kumimoji="1" lang="zh-CN" altLang="en-US" sz="3600" b="1" dirty="0">
              <a:latin typeface="Arial" panose="020B0604020202020204" pitchFamily="34" charset="0"/>
              <a:ea typeface="Arial Unicode MS" pitchFamily="50" charset="-128"/>
              <a:cs typeface="Arial" panose="020B0604020202020204" pitchFamily="34" charset="0"/>
            </a:endParaRPr>
          </a:p>
        </p:txBody>
      </p:sp>
      <p:sp>
        <p:nvSpPr>
          <p:cNvPr id="4" name="TextBox 1"/>
          <p:cNvSpPr txBox="1"/>
          <p:nvPr/>
        </p:nvSpPr>
        <p:spPr>
          <a:xfrm>
            <a:off x="0" y="976968"/>
            <a:ext cx="9115598" cy="332063"/>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base">
              <a:spcBef>
                <a:spcPct val="0"/>
              </a:spcBef>
              <a:spcAft>
                <a:spcPct val="0"/>
              </a:spcAft>
            </a:pPr>
            <a:r>
              <a:rPr lang="en-US" sz="1600" b="1" dirty="0">
                <a:solidFill>
                  <a:srgbClr val="000000"/>
                </a:solidFill>
                <a:latin typeface="Arial" panose="020B0604020202020204" pitchFamily="34" charset="0"/>
                <a:cs typeface="Arial" panose="020B0604020202020204" pitchFamily="34" charset="0"/>
              </a:rPr>
              <a:t>Life Expectancy at Birth, Male, Selected Asian Countries</a:t>
            </a:r>
            <a:endParaRPr lang="en-US" sz="1400" b="1" dirty="0">
              <a:solidFill>
                <a:srgbClr val="000000"/>
              </a:solidFill>
              <a:latin typeface="Arial" panose="020B0604020202020204" pitchFamily="34" charset="0"/>
              <a:cs typeface="Arial" panose="020B0604020202020204" pitchFamily="34" charset="0"/>
            </a:endParaRPr>
          </a:p>
        </p:txBody>
      </p:sp>
      <p:sp>
        <p:nvSpPr>
          <p:cNvPr id="7" name="TextBox 6"/>
          <p:cNvSpPr txBox="1"/>
          <p:nvPr/>
        </p:nvSpPr>
        <p:spPr>
          <a:xfrm>
            <a:off x="195125" y="5611746"/>
            <a:ext cx="8696948" cy="230832"/>
          </a:xfrm>
          <a:prstGeom prst="rect">
            <a:avLst/>
          </a:prstGeom>
          <a:noFill/>
        </p:spPr>
        <p:txBody>
          <a:bodyPr wrap="square" rtlCol="0">
            <a:spAutoFit/>
          </a:bodyPr>
          <a:lstStyle/>
          <a:p>
            <a:pPr>
              <a:spcBef>
                <a:spcPts val="200"/>
              </a:spcBef>
            </a:pPr>
            <a:r>
              <a:rPr lang="en-US" sz="900" dirty="0">
                <a:latin typeface="Arial" panose="020B0604020202020204" pitchFamily="34" charset="0"/>
                <a:cs typeface="Arial" panose="020B0604020202020204" pitchFamily="34" charset="0"/>
              </a:rPr>
              <a:t>Source: Haver Analytics, accessed 16 August 2017.</a:t>
            </a:r>
            <a:endParaRPr lang="en-PH" sz="900" dirty="0">
              <a:latin typeface="Arial" panose="020B0604020202020204" pitchFamily="34" charset="0"/>
              <a:cs typeface="Arial" panose="020B0604020202020204" pitchFamily="34" charset="0"/>
            </a:endParaRPr>
          </a:p>
        </p:txBody>
      </p:sp>
      <p:graphicFrame>
        <p:nvGraphicFramePr>
          <p:cNvPr id="9" name="Chart 8">
            <a:extLst>
              <a:ext uri="{FF2B5EF4-FFF2-40B4-BE49-F238E27FC236}">
                <a16:creationId xmlns:a16="http://schemas.microsoft.com/office/drawing/2014/main" xmlns="" id="{ECEEEBDD-D823-4336-93E1-78F5202CF12F}"/>
              </a:ext>
            </a:extLst>
          </p:cNvPr>
          <p:cNvGraphicFramePr>
            <a:graphicFrameLocks/>
          </p:cNvGraphicFramePr>
          <p:nvPr>
            <p:extLst>
              <p:ext uri="{D42A27DB-BD31-4B8C-83A1-F6EECF244321}">
                <p14:modId xmlns:p14="http://schemas.microsoft.com/office/powerpoint/2010/main" val="2165310534"/>
              </p:ext>
            </p:extLst>
          </p:nvPr>
        </p:nvGraphicFramePr>
        <p:xfrm>
          <a:off x="533400" y="1352550"/>
          <a:ext cx="8358673" cy="41529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928252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612775" y="228600"/>
            <a:ext cx="8153400" cy="990600"/>
          </a:xfrm>
        </p:spPr>
        <p:txBody>
          <a:bodyPr/>
          <a:lstStyle/>
          <a:p>
            <a:pPr eaLnBrk="1" hangingPunct="1"/>
            <a:r>
              <a:rPr lang="en-US" dirty="0"/>
              <a:t>Key findings</a:t>
            </a:r>
          </a:p>
        </p:txBody>
      </p:sp>
      <p:sp>
        <p:nvSpPr>
          <p:cNvPr id="15363" name="Rectangle 7"/>
          <p:cNvSpPr>
            <a:spLocks noGrp="1" noChangeArrowheads="1"/>
          </p:cNvSpPr>
          <p:nvPr>
            <p:ph sz="quarter" idx="1"/>
          </p:nvPr>
        </p:nvSpPr>
        <p:spPr>
          <a:xfrm>
            <a:off x="0" y="1447800"/>
            <a:ext cx="9067800" cy="5257800"/>
          </a:xfrm>
        </p:spPr>
        <p:txBody>
          <a:bodyPr>
            <a:normAutofit lnSpcReduction="10000"/>
          </a:bodyPr>
          <a:lstStyle/>
          <a:p>
            <a:pPr eaLnBrk="1" hangingPunct="1">
              <a:buSzTx/>
              <a:buFontTx/>
              <a:buChar char="•"/>
            </a:pPr>
            <a:r>
              <a:rPr lang="en-US" b="1" dirty="0"/>
              <a:t>The demographic dividend will give way to a demographic tax in a growing number of Asian economies.</a:t>
            </a:r>
          </a:p>
          <a:p>
            <a:pPr lvl="0" eaLnBrk="1" hangingPunct="1">
              <a:buSzTx/>
              <a:buFontTx/>
              <a:buChar char="•"/>
            </a:pPr>
            <a:r>
              <a:rPr lang="en-US" b="1" dirty="0"/>
              <a:t>Population aging will put a heavy strain on public transfer systems.</a:t>
            </a:r>
            <a:endParaRPr lang="en-US" dirty="0"/>
          </a:p>
          <a:p>
            <a:pPr lvl="0" eaLnBrk="1" hangingPunct="1">
              <a:buSzTx/>
              <a:buFontTx/>
              <a:buChar char="•"/>
            </a:pPr>
            <a:r>
              <a:rPr lang="en-US" b="1" dirty="0"/>
              <a:t>Population aging will lead to a substantial accumulation of pension assets in Asia.</a:t>
            </a:r>
          </a:p>
          <a:p>
            <a:pPr eaLnBrk="1" hangingPunct="1">
              <a:buSzTx/>
              <a:buFontTx/>
              <a:buChar char="•"/>
            </a:pPr>
            <a:r>
              <a:rPr lang="en-US" b="1" dirty="0"/>
              <a:t>Asian economies vary quite widely in their old-age support systems, but there are patterns that are unique to the region.</a:t>
            </a:r>
            <a:endParaRPr lang="en-US" dirty="0"/>
          </a:p>
          <a:p>
            <a:pPr lvl="0" eaLnBrk="1" hangingPunct="1">
              <a:buSzTx/>
              <a:buFontTx/>
              <a:buChar char="•"/>
            </a:pPr>
            <a:endParaRPr lang="en-US"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lvl="3" eaLnBrk="1" hangingPunct="1">
              <a:buSzTx/>
              <a:buFontTx/>
              <a:buChar char="•"/>
            </a:pPr>
            <a:endParaRPr lang="en-US" dirty="0"/>
          </a:p>
          <a:p>
            <a:pPr lvl="2" eaLnBrk="1" hangingPunct="1">
              <a:buSzTx/>
              <a:buFontTx/>
              <a:buChar char="•"/>
            </a:pPr>
            <a:endParaRPr lang="en-US" dirty="0"/>
          </a:p>
          <a:p>
            <a:pPr lvl="1"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345808577"/>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612775" y="228600"/>
            <a:ext cx="8153400" cy="990600"/>
          </a:xfrm>
        </p:spPr>
        <p:txBody>
          <a:bodyPr/>
          <a:lstStyle/>
          <a:p>
            <a:pPr eaLnBrk="1" hangingPunct="1"/>
            <a:r>
              <a:rPr lang="en-US" dirty="0"/>
              <a:t>Key findings</a:t>
            </a:r>
          </a:p>
        </p:txBody>
      </p:sp>
      <p:sp>
        <p:nvSpPr>
          <p:cNvPr id="15363" name="Rectangle 7"/>
          <p:cNvSpPr>
            <a:spLocks noGrp="1" noChangeArrowheads="1"/>
          </p:cNvSpPr>
          <p:nvPr>
            <p:ph sz="quarter" idx="1"/>
          </p:nvPr>
        </p:nvSpPr>
        <p:spPr>
          <a:xfrm>
            <a:off x="0" y="1447800"/>
            <a:ext cx="9067800" cy="5257800"/>
          </a:xfrm>
        </p:spPr>
        <p:txBody>
          <a:bodyPr/>
          <a:lstStyle/>
          <a:p>
            <a:pPr eaLnBrk="1" hangingPunct="1">
              <a:buSzTx/>
              <a:buFontTx/>
              <a:buChar char="•"/>
            </a:pPr>
            <a:r>
              <a:rPr lang="en-US" b="1" dirty="0"/>
              <a:t>Many Asian countries are changing their old-age support systems. </a:t>
            </a:r>
          </a:p>
          <a:p>
            <a:pPr lvl="0" eaLnBrk="1" hangingPunct="1">
              <a:buSzTx/>
              <a:buFontTx/>
              <a:buChar char="•"/>
            </a:pPr>
            <a:r>
              <a:rPr lang="en-US" b="1" dirty="0"/>
              <a:t>As the support system changes, each component will have a big impact on the other components.</a:t>
            </a:r>
            <a:endParaRPr lang="en-US"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lvl="3" eaLnBrk="1" hangingPunct="1">
              <a:buSzTx/>
              <a:buFontTx/>
              <a:buChar char="•"/>
            </a:pPr>
            <a:endParaRPr lang="en-US" dirty="0"/>
          </a:p>
          <a:p>
            <a:pPr lvl="2" eaLnBrk="1" hangingPunct="1">
              <a:buSzTx/>
              <a:buFontTx/>
              <a:buChar char="•"/>
            </a:pPr>
            <a:endParaRPr lang="en-US" dirty="0"/>
          </a:p>
          <a:p>
            <a:pPr lvl="1"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589137376"/>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612775" y="228600"/>
            <a:ext cx="8153400" cy="990600"/>
          </a:xfrm>
        </p:spPr>
        <p:txBody>
          <a:bodyPr/>
          <a:lstStyle/>
          <a:p>
            <a:pPr eaLnBrk="1" hangingPunct="1"/>
            <a:r>
              <a:rPr lang="en-US" dirty="0"/>
              <a:t>Main policy recommendations</a:t>
            </a:r>
          </a:p>
        </p:txBody>
      </p:sp>
      <p:sp>
        <p:nvSpPr>
          <p:cNvPr id="15363" name="Rectangle 7"/>
          <p:cNvSpPr>
            <a:spLocks noGrp="1" noChangeArrowheads="1"/>
          </p:cNvSpPr>
          <p:nvPr>
            <p:ph sz="quarter" idx="1"/>
          </p:nvPr>
        </p:nvSpPr>
        <p:spPr>
          <a:xfrm>
            <a:off x="0" y="1447800"/>
            <a:ext cx="9067800" cy="5257800"/>
          </a:xfrm>
        </p:spPr>
        <p:txBody>
          <a:bodyPr>
            <a:normAutofit lnSpcReduction="10000"/>
          </a:bodyPr>
          <a:lstStyle/>
          <a:p>
            <a:pPr eaLnBrk="1" hangingPunct="1">
              <a:buSzTx/>
              <a:buFontTx/>
              <a:buChar char="•"/>
            </a:pPr>
            <a:r>
              <a:rPr lang="en-US" b="1" dirty="0"/>
              <a:t>Population policy</a:t>
            </a:r>
          </a:p>
          <a:p>
            <a:pPr lvl="1"/>
            <a:r>
              <a:rPr lang="en-US" b="1" dirty="0"/>
              <a:t>Societies in advanced stages of the transition should consider pursuing pro-</a:t>
            </a:r>
            <a:r>
              <a:rPr lang="en-US" b="1" dirty="0" err="1"/>
              <a:t>natalist</a:t>
            </a:r>
            <a:r>
              <a:rPr lang="en-US" b="1" dirty="0"/>
              <a:t> policies to revive fertility rates</a:t>
            </a:r>
          </a:p>
          <a:p>
            <a:pPr lvl="1"/>
            <a:r>
              <a:rPr lang="en-US" b="1" dirty="0"/>
              <a:t>Economies in the middle of the transition should carefully reassess outdated population policies that may lead to exceptionally rapid population aging</a:t>
            </a:r>
          </a:p>
          <a:p>
            <a:pPr lvl="1"/>
            <a:r>
              <a:rPr lang="en-US" b="1" dirty="0"/>
              <a:t>Economies in the early stages of demographic transition (or just younger ones) may need to retain population policies that seek to limit population growth. </a:t>
            </a:r>
            <a:endParaRPr lang="en-US"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lvl="3" eaLnBrk="1" hangingPunct="1">
              <a:buSzTx/>
              <a:buFontTx/>
              <a:buChar char="•"/>
            </a:pPr>
            <a:endParaRPr lang="en-US" dirty="0"/>
          </a:p>
          <a:p>
            <a:pPr lvl="2" eaLnBrk="1" hangingPunct="1">
              <a:buSzTx/>
              <a:buFontTx/>
              <a:buChar char="•"/>
            </a:pPr>
            <a:endParaRPr lang="en-US" dirty="0"/>
          </a:p>
          <a:p>
            <a:pPr lvl="1"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958684603"/>
      </p:ext>
    </p:extLst>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612775" y="228600"/>
            <a:ext cx="8153400" cy="990600"/>
          </a:xfrm>
        </p:spPr>
        <p:txBody>
          <a:bodyPr/>
          <a:lstStyle/>
          <a:p>
            <a:pPr eaLnBrk="1" hangingPunct="1"/>
            <a:r>
              <a:rPr lang="en-US" dirty="0"/>
              <a:t>Main policy recommendations</a:t>
            </a:r>
          </a:p>
        </p:txBody>
      </p:sp>
      <p:sp>
        <p:nvSpPr>
          <p:cNvPr id="15363" name="Rectangle 7"/>
          <p:cNvSpPr>
            <a:spLocks noGrp="1" noChangeArrowheads="1"/>
          </p:cNvSpPr>
          <p:nvPr>
            <p:ph sz="quarter" idx="1"/>
          </p:nvPr>
        </p:nvSpPr>
        <p:spPr>
          <a:xfrm>
            <a:off x="0" y="1447800"/>
            <a:ext cx="9067800" cy="5257800"/>
          </a:xfrm>
        </p:spPr>
        <p:txBody>
          <a:bodyPr/>
          <a:lstStyle/>
          <a:p>
            <a:pPr eaLnBrk="1" hangingPunct="1">
              <a:buSzTx/>
              <a:buFontTx/>
              <a:buChar char="•"/>
            </a:pPr>
            <a:r>
              <a:rPr lang="en-US" b="1" dirty="0"/>
              <a:t>Capturing the demographic dividend</a:t>
            </a:r>
          </a:p>
          <a:p>
            <a:pPr lvl="1"/>
            <a:r>
              <a:rPr lang="en-US" b="1" dirty="0"/>
              <a:t>Younger Asian countries should adopt appropriate policies and institutions to reap the demographic dividends.</a:t>
            </a:r>
            <a:endParaRPr lang="en-US" sz="1700" dirty="0"/>
          </a:p>
          <a:p>
            <a:pPr lvl="1"/>
            <a:r>
              <a:rPr lang="en-US" b="1" dirty="0"/>
              <a:t>Younger Asian countries can learn valuable lessons from older Asian countries.</a:t>
            </a:r>
            <a:endParaRPr lang="en-US" sz="1700"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lvl="3" eaLnBrk="1" hangingPunct="1">
              <a:buSzTx/>
              <a:buFontTx/>
              <a:buChar char="•"/>
            </a:pPr>
            <a:endParaRPr lang="en-US" dirty="0"/>
          </a:p>
          <a:p>
            <a:pPr lvl="2" eaLnBrk="1" hangingPunct="1">
              <a:buSzTx/>
              <a:buFontTx/>
              <a:buChar char="•"/>
            </a:pPr>
            <a:endParaRPr lang="en-US" dirty="0"/>
          </a:p>
          <a:p>
            <a:pPr lvl="1"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3939841963"/>
      </p:ext>
    </p:extLst>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612775" y="228600"/>
            <a:ext cx="8153400" cy="990600"/>
          </a:xfrm>
        </p:spPr>
        <p:txBody>
          <a:bodyPr/>
          <a:lstStyle/>
          <a:p>
            <a:pPr eaLnBrk="1" hangingPunct="1"/>
            <a:r>
              <a:rPr lang="en-US" dirty="0"/>
              <a:t>Main policy recommendations</a:t>
            </a:r>
          </a:p>
        </p:txBody>
      </p:sp>
      <p:sp>
        <p:nvSpPr>
          <p:cNvPr id="15363" name="Rectangle 7"/>
          <p:cNvSpPr>
            <a:spLocks noGrp="1" noChangeArrowheads="1"/>
          </p:cNvSpPr>
          <p:nvPr>
            <p:ph sz="quarter" idx="1"/>
          </p:nvPr>
        </p:nvSpPr>
        <p:spPr>
          <a:xfrm>
            <a:off x="0" y="1447800"/>
            <a:ext cx="9067800" cy="5257800"/>
          </a:xfrm>
        </p:spPr>
        <p:txBody>
          <a:bodyPr/>
          <a:lstStyle/>
          <a:p>
            <a:pPr eaLnBrk="1" hangingPunct="1">
              <a:buSzTx/>
              <a:buFontTx/>
              <a:buChar char="•"/>
            </a:pPr>
            <a:r>
              <a:rPr lang="en-US" b="1" dirty="0"/>
              <a:t>Overall economic reform</a:t>
            </a:r>
          </a:p>
          <a:p>
            <a:pPr lvl="1"/>
            <a:r>
              <a:rPr lang="en-US" b="1" dirty="0"/>
              <a:t>Asian governments should better inform the general public about demographic trends and their implications for economic growth and old-age support.</a:t>
            </a:r>
            <a:endParaRPr lang="en-US" sz="1700" dirty="0"/>
          </a:p>
          <a:p>
            <a:pPr lvl="1"/>
            <a:r>
              <a:rPr lang="en-US" b="1" dirty="0"/>
              <a:t>Key economic reforms will be critical.</a:t>
            </a:r>
            <a:endParaRPr lang="en-US" sz="1700"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lvl="3" eaLnBrk="1" hangingPunct="1">
              <a:buSzTx/>
              <a:buFontTx/>
              <a:buChar char="•"/>
            </a:pPr>
            <a:endParaRPr lang="en-US" dirty="0"/>
          </a:p>
          <a:p>
            <a:pPr lvl="2" eaLnBrk="1" hangingPunct="1">
              <a:buSzTx/>
              <a:buFontTx/>
              <a:buChar char="•"/>
            </a:pPr>
            <a:endParaRPr lang="en-US" dirty="0"/>
          </a:p>
          <a:p>
            <a:pPr lvl="1"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895422055"/>
      </p:ext>
    </p:extLst>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612775" y="228600"/>
            <a:ext cx="8153400" cy="990600"/>
          </a:xfrm>
        </p:spPr>
        <p:txBody>
          <a:bodyPr/>
          <a:lstStyle/>
          <a:p>
            <a:pPr eaLnBrk="1" hangingPunct="1"/>
            <a:r>
              <a:rPr lang="en-US" dirty="0"/>
              <a:t>Main policy recommendations</a:t>
            </a:r>
          </a:p>
        </p:txBody>
      </p:sp>
      <p:sp>
        <p:nvSpPr>
          <p:cNvPr id="15363" name="Rectangle 7"/>
          <p:cNvSpPr>
            <a:spLocks noGrp="1" noChangeArrowheads="1"/>
          </p:cNvSpPr>
          <p:nvPr>
            <p:ph sz="quarter" idx="1"/>
          </p:nvPr>
        </p:nvSpPr>
        <p:spPr>
          <a:xfrm>
            <a:off x="0" y="1447800"/>
            <a:ext cx="9067800" cy="5257800"/>
          </a:xfrm>
        </p:spPr>
        <p:txBody>
          <a:bodyPr/>
          <a:lstStyle/>
          <a:p>
            <a:pPr eaLnBrk="1" hangingPunct="1">
              <a:buSzTx/>
              <a:buFontTx/>
              <a:buChar char="•"/>
            </a:pPr>
            <a:r>
              <a:rPr lang="en-US" b="1" dirty="0"/>
              <a:t>Old age support</a:t>
            </a:r>
          </a:p>
          <a:p>
            <a:pPr lvl="1"/>
            <a:r>
              <a:rPr lang="en-US" b="1" dirty="0"/>
              <a:t>Developing Asian countries must build up strong national pension system</a:t>
            </a:r>
          </a:p>
          <a:p>
            <a:pPr lvl="1"/>
            <a:r>
              <a:rPr lang="en-US" b="1" dirty="0"/>
              <a:t>Governments should help individuals to make sound financial decisions for retirement.</a:t>
            </a:r>
          </a:p>
          <a:p>
            <a:pPr lvl="1"/>
            <a:r>
              <a:rPr lang="en-US" b="1" dirty="0"/>
              <a:t>Increases in public transfers to the elderly must be kept sustainable and should not significantly weaken the incentives of individuals to save for old age.</a:t>
            </a:r>
            <a:endParaRPr lang="en-US" dirty="0"/>
          </a:p>
          <a:p>
            <a:pPr lvl="1"/>
            <a:endParaRPr lang="en-US" b="1" dirty="0"/>
          </a:p>
          <a:p>
            <a:pPr lvl="1"/>
            <a:endParaRPr lang="en-US" sz="1700"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lvl="3" eaLnBrk="1" hangingPunct="1">
              <a:buSzTx/>
              <a:buFontTx/>
              <a:buChar char="•"/>
            </a:pPr>
            <a:endParaRPr lang="en-US" dirty="0"/>
          </a:p>
          <a:p>
            <a:pPr lvl="2" eaLnBrk="1" hangingPunct="1">
              <a:buSzTx/>
              <a:buFontTx/>
              <a:buChar char="•"/>
            </a:pPr>
            <a:endParaRPr lang="en-US" dirty="0"/>
          </a:p>
          <a:p>
            <a:pPr lvl="1"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3444237140"/>
      </p:ext>
    </p:extLst>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612775" y="228600"/>
            <a:ext cx="8153400" cy="990600"/>
          </a:xfrm>
        </p:spPr>
        <p:txBody>
          <a:bodyPr/>
          <a:lstStyle/>
          <a:p>
            <a:pPr eaLnBrk="1" hangingPunct="1"/>
            <a:r>
              <a:rPr lang="en-US" dirty="0"/>
              <a:t>Main policy recommendations</a:t>
            </a:r>
          </a:p>
        </p:txBody>
      </p:sp>
      <p:sp>
        <p:nvSpPr>
          <p:cNvPr id="15363" name="Rectangle 7"/>
          <p:cNvSpPr>
            <a:spLocks noGrp="1" noChangeArrowheads="1"/>
          </p:cNvSpPr>
          <p:nvPr>
            <p:ph sz="quarter" idx="1"/>
          </p:nvPr>
        </p:nvSpPr>
        <p:spPr>
          <a:xfrm>
            <a:off x="0" y="1447800"/>
            <a:ext cx="9067800" cy="5257800"/>
          </a:xfrm>
        </p:spPr>
        <p:txBody>
          <a:bodyPr/>
          <a:lstStyle/>
          <a:p>
            <a:pPr eaLnBrk="1" hangingPunct="1">
              <a:buSzTx/>
              <a:buFontTx/>
              <a:buChar char="•"/>
            </a:pPr>
            <a:r>
              <a:rPr lang="en-US" b="1" dirty="0"/>
              <a:t>Elderly and female labor force participation</a:t>
            </a:r>
          </a:p>
          <a:p>
            <a:pPr lvl="1"/>
            <a:r>
              <a:rPr lang="en-US" b="1" dirty="0"/>
              <a:t>Old-age dependency must be de-institutionalized.</a:t>
            </a:r>
          </a:p>
          <a:p>
            <a:pPr lvl="1"/>
            <a:r>
              <a:rPr lang="en-US" b="1" dirty="0"/>
              <a:t>Population aging strengthens the case for training and re-training older workers.</a:t>
            </a:r>
          </a:p>
          <a:p>
            <a:pPr lvl="1"/>
            <a:r>
              <a:rPr lang="en-US" b="1" dirty="0"/>
              <a:t>Population aging strengthens the case for promoting female participation in the workforce.</a:t>
            </a:r>
            <a:endParaRPr lang="en-US" dirty="0"/>
          </a:p>
          <a:p>
            <a:pPr lvl="1"/>
            <a:endParaRPr lang="en-US" dirty="0"/>
          </a:p>
          <a:p>
            <a:pPr lvl="1"/>
            <a:endParaRPr lang="en-US" b="1" dirty="0"/>
          </a:p>
          <a:p>
            <a:pPr lvl="1"/>
            <a:endParaRPr lang="en-US" sz="1700"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lvl="3" eaLnBrk="1" hangingPunct="1">
              <a:buSzTx/>
              <a:buFontTx/>
              <a:buChar char="•"/>
            </a:pPr>
            <a:endParaRPr lang="en-US" dirty="0"/>
          </a:p>
          <a:p>
            <a:pPr lvl="2" eaLnBrk="1" hangingPunct="1">
              <a:buSzTx/>
              <a:buFontTx/>
              <a:buChar char="•"/>
            </a:pPr>
            <a:endParaRPr lang="en-US" dirty="0"/>
          </a:p>
          <a:p>
            <a:pPr lvl="1"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4073771889"/>
      </p:ext>
    </p:extLst>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612775" y="228600"/>
            <a:ext cx="8153400" cy="990600"/>
          </a:xfrm>
        </p:spPr>
        <p:txBody>
          <a:bodyPr/>
          <a:lstStyle/>
          <a:p>
            <a:pPr eaLnBrk="1" hangingPunct="1"/>
            <a:r>
              <a:rPr lang="en-US" dirty="0"/>
              <a:t>Main policy recommendations</a:t>
            </a:r>
          </a:p>
        </p:txBody>
      </p:sp>
      <p:sp>
        <p:nvSpPr>
          <p:cNvPr id="15363" name="Rectangle 7"/>
          <p:cNvSpPr>
            <a:spLocks noGrp="1" noChangeArrowheads="1"/>
          </p:cNvSpPr>
          <p:nvPr>
            <p:ph sz="quarter" idx="1"/>
          </p:nvPr>
        </p:nvSpPr>
        <p:spPr>
          <a:xfrm>
            <a:off x="0" y="1447800"/>
            <a:ext cx="9067800" cy="5257800"/>
          </a:xfrm>
        </p:spPr>
        <p:txBody>
          <a:bodyPr/>
          <a:lstStyle/>
          <a:p>
            <a:pPr eaLnBrk="1" hangingPunct="1">
              <a:buSzTx/>
              <a:buFontTx/>
              <a:buChar char="•"/>
            </a:pPr>
            <a:r>
              <a:rPr lang="en-US" b="1" dirty="0"/>
              <a:t>Regional cooperation and integration</a:t>
            </a:r>
          </a:p>
          <a:p>
            <a:pPr lvl="1"/>
            <a:r>
              <a:rPr lang="en-US" b="1" dirty="0"/>
              <a:t>Demographic diversity supports more open and free cross-border movements of workers.</a:t>
            </a:r>
          </a:p>
          <a:p>
            <a:pPr lvl="1"/>
            <a:r>
              <a:rPr lang="en-US" b="1" dirty="0"/>
              <a:t>Demographic diversity supports intra-Asian financial integration.</a:t>
            </a:r>
          </a:p>
          <a:p>
            <a:pPr lvl="1"/>
            <a:endParaRPr lang="en-US" dirty="0"/>
          </a:p>
          <a:p>
            <a:pPr lvl="1"/>
            <a:endParaRPr lang="en-US" b="1" dirty="0"/>
          </a:p>
          <a:p>
            <a:pPr lvl="1"/>
            <a:endParaRPr lang="en-US" sz="1700"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lvl="3" eaLnBrk="1" hangingPunct="1">
              <a:buSzTx/>
              <a:buFontTx/>
              <a:buChar char="•"/>
            </a:pPr>
            <a:endParaRPr lang="en-US" dirty="0"/>
          </a:p>
          <a:p>
            <a:pPr lvl="2" eaLnBrk="1" hangingPunct="1">
              <a:buSzTx/>
              <a:buFontTx/>
              <a:buChar char="•"/>
            </a:pPr>
            <a:endParaRPr lang="en-US" dirty="0"/>
          </a:p>
          <a:p>
            <a:pPr lvl="1"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4138429408"/>
      </p:ext>
    </p:extLst>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612775" y="228600"/>
            <a:ext cx="8153400" cy="990600"/>
          </a:xfrm>
        </p:spPr>
        <p:txBody>
          <a:bodyPr/>
          <a:lstStyle/>
          <a:p>
            <a:pPr eaLnBrk="1" hangingPunct="1"/>
            <a:r>
              <a:rPr lang="en-US" dirty="0"/>
              <a:t>Main policy recommendations</a:t>
            </a:r>
          </a:p>
        </p:txBody>
      </p:sp>
      <p:sp>
        <p:nvSpPr>
          <p:cNvPr id="15363" name="Rectangle 7"/>
          <p:cNvSpPr>
            <a:spLocks noGrp="1" noChangeArrowheads="1"/>
          </p:cNvSpPr>
          <p:nvPr>
            <p:ph sz="quarter" idx="1"/>
          </p:nvPr>
        </p:nvSpPr>
        <p:spPr>
          <a:xfrm>
            <a:off x="0" y="1447800"/>
            <a:ext cx="9067800" cy="5257800"/>
          </a:xfrm>
        </p:spPr>
        <p:txBody>
          <a:bodyPr/>
          <a:lstStyle/>
          <a:p>
            <a:pPr eaLnBrk="1" hangingPunct="1">
              <a:buSzTx/>
              <a:buFontTx/>
              <a:buChar char="•"/>
            </a:pPr>
            <a:r>
              <a:rPr lang="en-US" b="1" dirty="0"/>
              <a:t>Capitalizing on Asia’s advantages to prepare for the demographic transition</a:t>
            </a:r>
          </a:p>
          <a:p>
            <a:pPr lvl="1"/>
            <a:r>
              <a:rPr lang="en-US" b="1" dirty="0"/>
              <a:t>Younger countries should start to prepare their economies and old-age support systems for a much greyer future.</a:t>
            </a:r>
          </a:p>
          <a:p>
            <a:pPr lvl="1"/>
            <a:r>
              <a:rPr lang="en-US" b="1" dirty="0"/>
              <a:t>Asian governments should use their fiscal space adjust for a greyer future.</a:t>
            </a:r>
            <a:endParaRPr lang="en-US" dirty="0"/>
          </a:p>
          <a:p>
            <a:pPr lvl="1"/>
            <a:endParaRPr lang="en-US" b="1" dirty="0"/>
          </a:p>
          <a:p>
            <a:pPr lvl="1"/>
            <a:endParaRPr lang="en-US" dirty="0"/>
          </a:p>
          <a:p>
            <a:pPr lvl="1"/>
            <a:endParaRPr lang="en-US" b="1" dirty="0"/>
          </a:p>
          <a:p>
            <a:pPr lvl="1"/>
            <a:endParaRPr lang="en-US" sz="1700"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lvl="0"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lvl="3" eaLnBrk="1" hangingPunct="1">
              <a:buSzTx/>
              <a:buFontTx/>
              <a:buChar char="•"/>
            </a:pPr>
            <a:endParaRPr lang="en-US" dirty="0"/>
          </a:p>
          <a:p>
            <a:pPr lvl="2" eaLnBrk="1" hangingPunct="1">
              <a:buSzTx/>
              <a:buFontTx/>
              <a:buChar char="•"/>
            </a:pPr>
            <a:endParaRPr lang="en-US" dirty="0"/>
          </a:p>
          <a:p>
            <a:pPr lvl="1"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2565467422"/>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title"/>
          </p:nvPr>
        </p:nvSpPr>
        <p:spPr>
          <a:xfrm>
            <a:off x="0" y="-1"/>
            <a:ext cx="9144000" cy="1143001"/>
          </a:xfrm>
        </p:spPr>
        <p:txBody>
          <a:bodyPr>
            <a:noAutofit/>
          </a:bodyPr>
          <a:lstStyle/>
          <a:p>
            <a:r>
              <a:rPr lang="en-US" sz="3600" b="1" dirty="0">
                <a:latin typeface="Arial" panose="020B0604020202020204" pitchFamily="34" charset="0"/>
                <a:cs typeface="Arial" panose="020B0604020202020204" pitchFamily="34" charset="0"/>
              </a:rPr>
              <a:t>Life expectancy, Female</a:t>
            </a:r>
            <a:endParaRPr kumimoji="1" lang="zh-CN" altLang="en-US" sz="3600" b="1" dirty="0">
              <a:latin typeface="Arial" panose="020B0604020202020204" pitchFamily="34" charset="0"/>
              <a:ea typeface="Arial Unicode MS" pitchFamily="50" charset="-128"/>
              <a:cs typeface="Arial" panose="020B0604020202020204" pitchFamily="34" charset="0"/>
            </a:endParaRPr>
          </a:p>
        </p:txBody>
      </p:sp>
      <p:sp>
        <p:nvSpPr>
          <p:cNvPr id="4" name="TextBox 1"/>
          <p:cNvSpPr txBox="1"/>
          <p:nvPr/>
        </p:nvSpPr>
        <p:spPr>
          <a:xfrm>
            <a:off x="0" y="976968"/>
            <a:ext cx="9115598" cy="332063"/>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base">
              <a:spcBef>
                <a:spcPct val="0"/>
              </a:spcBef>
              <a:spcAft>
                <a:spcPct val="0"/>
              </a:spcAft>
            </a:pPr>
            <a:r>
              <a:rPr lang="en-US" sz="1600" b="1" dirty="0">
                <a:solidFill>
                  <a:srgbClr val="000000"/>
                </a:solidFill>
                <a:latin typeface="Arial" panose="020B0604020202020204" pitchFamily="34" charset="0"/>
                <a:cs typeface="Arial" panose="020B0604020202020204" pitchFamily="34" charset="0"/>
              </a:rPr>
              <a:t>Life Expectancy at Birth, Female, Selected Asian Countries</a:t>
            </a:r>
            <a:endParaRPr lang="en-US" sz="1400" b="1" dirty="0">
              <a:solidFill>
                <a:srgbClr val="000000"/>
              </a:solidFill>
              <a:latin typeface="Arial" panose="020B0604020202020204" pitchFamily="34" charset="0"/>
              <a:cs typeface="Arial" panose="020B0604020202020204" pitchFamily="34" charset="0"/>
            </a:endParaRPr>
          </a:p>
        </p:txBody>
      </p:sp>
      <p:sp>
        <p:nvSpPr>
          <p:cNvPr id="7" name="TextBox 6"/>
          <p:cNvSpPr txBox="1"/>
          <p:nvPr/>
        </p:nvSpPr>
        <p:spPr>
          <a:xfrm>
            <a:off x="195125" y="5611746"/>
            <a:ext cx="8696948" cy="230832"/>
          </a:xfrm>
          <a:prstGeom prst="rect">
            <a:avLst/>
          </a:prstGeom>
          <a:noFill/>
        </p:spPr>
        <p:txBody>
          <a:bodyPr wrap="square" rtlCol="0">
            <a:spAutoFit/>
          </a:bodyPr>
          <a:lstStyle/>
          <a:p>
            <a:pPr>
              <a:spcBef>
                <a:spcPts val="200"/>
              </a:spcBef>
            </a:pPr>
            <a:r>
              <a:rPr lang="en-US" sz="900" dirty="0">
                <a:latin typeface="Arial" panose="020B0604020202020204" pitchFamily="34" charset="0"/>
                <a:cs typeface="Arial" panose="020B0604020202020204" pitchFamily="34" charset="0"/>
              </a:rPr>
              <a:t>Source: Haver Analytics, accessed 16 August 2017.</a:t>
            </a:r>
            <a:endParaRPr lang="en-PH" sz="900" dirty="0">
              <a:latin typeface="Arial" panose="020B0604020202020204" pitchFamily="34" charset="0"/>
              <a:cs typeface="Arial" panose="020B0604020202020204" pitchFamily="34" charset="0"/>
            </a:endParaRPr>
          </a:p>
        </p:txBody>
      </p:sp>
      <p:graphicFrame>
        <p:nvGraphicFramePr>
          <p:cNvPr id="8" name="Chart 7">
            <a:extLst>
              <a:ext uri="{FF2B5EF4-FFF2-40B4-BE49-F238E27FC236}">
                <a16:creationId xmlns:a16="http://schemas.microsoft.com/office/drawing/2014/main" xmlns="" id="{1EC74032-9B14-40DB-A9C5-2B22FEEA4B95}"/>
              </a:ext>
            </a:extLst>
          </p:cNvPr>
          <p:cNvGraphicFramePr>
            <a:graphicFrameLocks/>
          </p:cNvGraphicFramePr>
          <p:nvPr>
            <p:extLst>
              <p:ext uri="{D42A27DB-BD31-4B8C-83A1-F6EECF244321}">
                <p14:modId xmlns:p14="http://schemas.microsoft.com/office/powerpoint/2010/main" val="459944148"/>
              </p:ext>
            </p:extLst>
          </p:nvPr>
        </p:nvGraphicFramePr>
        <p:xfrm>
          <a:off x="685800" y="1352550"/>
          <a:ext cx="7924800" cy="41529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25633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p:cNvSpPr>
          <p:nvPr>
            <p:ph type="title"/>
          </p:nvPr>
        </p:nvSpPr>
        <p:spPr>
          <a:xfrm>
            <a:off x="0" y="-1"/>
            <a:ext cx="9144000" cy="1143001"/>
          </a:xfrm>
        </p:spPr>
        <p:txBody>
          <a:bodyPr>
            <a:noAutofit/>
          </a:bodyPr>
          <a:lstStyle/>
          <a:p>
            <a:r>
              <a:rPr lang="en-US" sz="3600" b="1" dirty="0">
                <a:latin typeface="Arial" panose="020B0604020202020204" pitchFamily="34" charset="0"/>
                <a:cs typeface="Arial" panose="020B0604020202020204" pitchFamily="34" charset="0"/>
              </a:rPr>
              <a:t>Population, 65+</a:t>
            </a:r>
            <a:endParaRPr kumimoji="1" lang="zh-CN" altLang="en-US" sz="3600" b="1" dirty="0">
              <a:latin typeface="Arial" panose="020B0604020202020204" pitchFamily="34" charset="0"/>
              <a:ea typeface="Arial Unicode MS" pitchFamily="50" charset="-128"/>
              <a:cs typeface="Arial" panose="020B0604020202020204" pitchFamily="34" charset="0"/>
            </a:endParaRPr>
          </a:p>
        </p:txBody>
      </p:sp>
      <p:sp>
        <p:nvSpPr>
          <p:cNvPr id="4" name="TextBox 1"/>
          <p:cNvSpPr txBox="1"/>
          <p:nvPr/>
        </p:nvSpPr>
        <p:spPr>
          <a:xfrm>
            <a:off x="-5080" y="893952"/>
            <a:ext cx="9144000" cy="332063"/>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base">
              <a:spcBef>
                <a:spcPct val="0"/>
              </a:spcBef>
              <a:spcAft>
                <a:spcPct val="0"/>
              </a:spcAft>
            </a:pPr>
            <a:r>
              <a:rPr lang="en-US" sz="1600" b="1" dirty="0">
                <a:solidFill>
                  <a:srgbClr val="000000"/>
                </a:solidFill>
                <a:latin typeface="Arial" panose="020B0604020202020204" pitchFamily="34" charset="0"/>
                <a:cs typeface="Arial" panose="020B0604020202020204" pitchFamily="34" charset="0"/>
              </a:rPr>
              <a:t>Share of Population, Aged 65 and Above, Selected Asian Countries</a:t>
            </a:r>
            <a:endParaRPr lang="en-US" sz="1400" b="1" dirty="0">
              <a:solidFill>
                <a:srgbClr val="000000"/>
              </a:solidFill>
              <a:latin typeface="Arial" panose="020B0604020202020204" pitchFamily="34" charset="0"/>
              <a:cs typeface="Arial" panose="020B0604020202020204" pitchFamily="34" charset="0"/>
            </a:endParaRPr>
          </a:p>
        </p:txBody>
      </p:sp>
      <p:sp>
        <p:nvSpPr>
          <p:cNvPr id="7" name="TextBox 6"/>
          <p:cNvSpPr txBox="1"/>
          <p:nvPr/>
        </p:nvSpPr>
        <p:spPr>
          <a:xfrm>
            <a:off x="223526" y="6096000"/>
            <a:ext cx="8696948" cy="230832"/>
          </a:xfrm>
          <a:prstGeom prst="rect">
            <a:avLst/>
          </a:prstGeom>
          <a:noFill/>
        </p:spPr>
        <p:txBody>
          <a:bodyPr wrap="square" rtlCol="0">
            <a:spAutoFit/>
          </a:bodyPr>
          <a:lstStyle/>
          <a:p>
            <a:pPr>
              <a:spcBef>
                <a:spcPts val="200"/>
              </a:spcBef>
            </a:pPr>
            <a:r>
              <a:rPr lang="en-US" sz="900" dirty="0">
                <a:latin typeface="Arial" panose="020B0604020202020204" pitchFamily="34" charset="0"/>
                <a:cs typeface="Arial" panose="020B0604020202020204" pitchFamily="34" charset="0"/>
              </a:rPr>
              <a:t>Source:  United Nations, Department of Economic and Social Affairs, Population Division (2015). World Population Prospects: The 2015 Revision, DVD Edition..</a:t>
            </a:r>
            <a:endParaRPr lang="en-PH" sz="900" dirty="0">
              <a:latin typeface="Arial" panose="020B0604020202020204" pitchFamily="34" charset="0"/>
              <a:cs typeface="Arial" panose="020B0604020202020204" pitchFamily="34" charset="0"/>
            </a:endParaRPr>
          </a:p>
        </p:txBody>
      </p:sp>
      <p:graphicFrame>
        <p:nvGraphicFramePr>
          <p:cNvPr id="9" name="Chart 8">
            <a:extLst>
              <a:ext uri="{FF2B5EF4-FFF2-40B4-BE49-F238E27FC236}">
                <a16:creationId xmlns:a16="http://schemas.microsoft.com/office/drawing/2014/main" xmlns="" id="{B627861C-F074-4531-AE5A-3E3AB0DEDBD8}"/>
              </a:ext>
            </a:extLst>
          </p:cNvPr>
          <p:cNvGraphicFramePr>
            <a:graphicFrameLocks/>
          </p:cNvGraphicFramePr>
          <p:nvPr>
            <p:extLst>
              <p:ext uri="{D42A27DB-BD31-4B8C-83A1-F6EECF244321}">
                <p14:modId xmlns:p14="http://schemas.microsoft.com/office/powerpoint/2010/main" val="4274974713"/>
              </p:ext>
            </p:extLst>
          </p:nvPr>
        </p:nvGraphicFramePr>
        <p:xfrm>
          <a:off x="838200" y="1309030"/>
          <a:ext cx="7696200" cy="44440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23470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612775" y="228600"/>
            <a:ext cx="8153400" cy="990600"/>
          </a:xfrm>
        </p:spPr>
        <p:txBody>
          <a:bodyPr/>
          <a:lstStyle/>
          <a:p>
            <a:pPr eaLnBrk="1" hangingPunct="1"/>
            <a:r>
              <a:rPr lang="en-US" dirty="0"/>
              <a:t>Introduction</a:t>
            </a:r>
          </a:p>
        </p:txBody>
      </p:sp>
      <p:sp>
        <p:nvSpPr>
          <p:cNvPr id="15363" name="Rectangle 7"/>
          <p:cNvSpPr>
            <a:spLocks noGrp="1" noChangeArrowheads="1"/>
          </p:cNvSpPr>
          <p:nvPr>
            <p:ph sz="quarter" idx="1"/>
          </p:nvPr>
        </p:nvSpPr>
        <p:spPr>
          <a:xfrm>
            <a:off x="612774" y="1600200"/>
            <a:ext cx="8302626" cy="5257800"/>
          </a:xfrm>
        </p:spPr>
        <p:txBody>
          <a:bodyPr>
            <a:normAutofit fontScale="92500" lnSpcReduction="10000"/>
          </a:bodyPr>
          <a:lstStyle/>
          <a:p>
            <a:pPr eaLnBrk="1" hangingPunct="1">
              <a:buSzTx/>
              <a:buFontTx/>
              <a:buChar char="•"/>
            </a:pPr>
            <a:r>
              <a:rPr lang="en-US" dirty="0"/>
              <a:t>Asia faces a number of internal structural challenges to medium and long term growth.</a:t>
            </a:r>
          </a:p>
          <a:p>
            <a:pPr eaLnBrk="1" hangingPunct="1">
              <a:buSzTx/>
              <a:buFontTx/>
              <a:buChar char="•"/>
            </a:pPr>
            <a:r>
              <a:rPr lang="en-US" dirty="0"/>
              <a:t>Perhaps the biggest among these is a region-wide demographic transition to older populations.</a:t>
            </a:r>
          </a:p>
          <a:p>
            <a:pPr eaLnBrk="1" hangingPunct="1">
              <a:buSzTx/>
              <a:buFontTx/>
              <a:buChar char="•"/>
            </a:pPr>
            <a:r>
              <a:rPr lang="en-US" dirty="0"/>
              <a:t>Up to now, favorable demographics played a major role in Asia’s rapid growth.</a:t>
            </a:r>
          </a:p>
          <a:p>
            <a:pPr lvl="1" eaLnBrk="1" hangingPunct="1">
              <a:buSzTx/>
              <a:buFontTx/>
              <a:buChar char="•"/>
            </a:pPr>
            <a:r>
              <a:rPr lang="en-US" dirty="0"/>
              <a:t>Large working-age population, high savings rate</a:t>
            </a:r>
          </a:p>
          <a:p>
            <a:pPr lvl="1" eaLnBrk="1" hangingPunct="1">
              <a:buSzTx/>
              <a:buFontTx/>
              <a:buChar char="•"/>
            </a:pPr>
            <a:r>
              <a:rPr lang="en-US" dirty="0"/>
              <a:t>Demographic dividend is far from automatic</a:t>
            </a:r>
          </a:p>
          <a:p>
            <a:pPr eaLnBrk="1" hangingPunct="1">
              <a:buSzTx/>
              <a:buFontTx/>
              <a:buChar char="•"/>
            </a:pPr>
            <a:r>
              <a:rPr lang="en-US" dirty="0"/>
              <a:t>However, Asia’s demographic dividend is now coming to an end. </a:t>
            </a:r>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128548654"/>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612775" y="228600"/>
            <a:ext cx="8153400" cy="990600"/>
          </a:xfrm>
        </p:spPr>
        <p:txBody>
          <a:bodyPr/>
          <a:lstStyle/>
          <a:p>
            <a:pPr eaLnBrk="1" hangingPunct="1"/>
            <a:r>
              <a:rPr lang="en-US" dirty="0"/>
              <a:t>Introduction</a:t>
            </a:r>
          </a:p>
        </p:txBody>
      </p:sp>
      <p:sp>
        <p:nvSpPr>
          <p:cNvPr id="15363" name="Rectangle 7"/>
          <p:cNvSpPr>
            <a:spLocks noGrp="1" noChangeArrowheads="1"/>
          </p:cNvSpPr>
          <p:nvPr>
            <p:ph sz="quarter" idx="1"/>
          </p:nvPr>
        </p:nvSpPr>
        <p:spPr>
          <a:xfrm>
            <a:off x="612774" y="1600200"/>
            <a:ext cx="8226425" cy="5029200"/>
          </a:xfrm>
        </p:spPr>
        <p:txBody>
          <a:bodyPr>
            <a:normAutofit fontScale="92500" lnSpcReduction="20000"/>
          </a:bodyPr>
          <a:lstStyle/>
          <a:p>
            <a:pPr eaLnBrk="1" hangingPunct="1">
              <a:buSzTx/>
              <a:buFontTx/>
              <a:buChar char="•"/>
            </a:pPr>
            <a:r>
              <a:rPr lang="en-US" dirty="0"/>
              <a:t>As in other parts of the world, demographic transition in Asia is driven by two main factors.</a:t>
            </a:r>
          </a:p>
          <a:p>
            <a:pPr lvl="1" eaLnBrk="1" hangingPunct="1">
              <a:buSzTx/>
              <a:buFontTx/>
              <a:buChar char="•"/>
            </a:pPr>
            <a:r>
              <a:rPr lang="en-US" dirty="0"/>
              <a:t>Declining fertility and rising life expectancy</a:t>
            </a:r>
          </a:p>
          <a:p>
            <a:pPr lvl="2" eaLnBrk="1" hangingPunct="1">
              <a:buSzTx/>
              <a:buFontTx/>
              <a:buChar char="•"/>
            </a:pPr>
            <a:r>
              <a:rPr lang="en-US" dirty="0"/>
              <a:t>Higher living standards and rapidly changing social conditions</a:t>
            </a:r>
          </a:p>
          <a:p>
            <a:pPr eaLnBrk="1" hangingPunct="1">
              <a:buSzTx/>
              <a:buFontTx/>
              <a:buChar char="•"/>
            </a:pPr>
            <a:r>
              <a:rPr lang="en-US" dirty="0"/>
              <a:t>Decline in share of working-age population has negative ramifications for growth.</a:t>
            </a:r>
          </a:p>
          <a:p>
            <a:pPr eaLnBrk="1" hangingPunct="1">
              <a:buSzTx/>
              <a:buFontTx/>
              <a:buChar char="•"/>
            </a:pPr>
            <a:r>
              <a:rPr lang="en-US" dirty="0"/>
              <a:t>Within the common region-wide trend of aging, the level and speed of aging differs a lot.</a:t>
            </a:r>
          </a:p>
          <a:p>
            <a:pPr lvl="1" eaLnBrk="1" hangingPunct="1">
              <a:buSzTx/>
              <a:buFontTx/>
              <a:buChar char="•"/>
            </a:pPr>
            <a:r>
              <a:rPr lang="en-US" dirty="0"/>
              <a:t>For example, South Asia is substantially younger than East and Southeast Asia</a:t>
            </a:r>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298260429"/>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612775" y="228600"/>
            <a:ext cx="8153400" cy="990600"/>
          </a:xfrm>
        </p:spPr>
        <p:txBody>
          <a:bodyPr/>
          <a:lstStyle/>
          <a:p>
            <a:pPr eaLnBrk="1" hangingPunct="1"/>
            <a:r>
              <a:rPr lang="en-US" dirty="0"/>
              <a:t>Introduction</a:t>
            </a:r>
          </a:p>
        </p:txBody>
      </p:sp>
      <p:sp>
        <p:nvSpPr>
          <p:cNvPr id="15363" name="Rectangle 7"/>
          <p:cNvSpPr>
            <a:spLocks noGrp="1" noChangeArrowheads="1"/>
          </p:cNvSpPr>
          <p:nvPr>
            <p:ph sz="quarter" idx="1"/>
          </p:nvPr>
        </p:nvSpPr>
        <p:spPr>
          <a:xfrm>
            <a:off x="612774" y="1600200"/>
            <a:ext cx="8226425" cy="5029200"/>
          </a:xfrm>
        </p:spPr>
        <p:txBody>
          <a:bodyPr>
            <a:normAutofit fontScale="85000" lnSpcReduction="10000"/>
          </a:bodyPr>
          <a:lstStyle/>
          <a:p>
            <a:pPr eaLnBrk="1" hangingPunct="1">
              <a:buSzTx/>
              <a:buFontTx/>
              <a:buChar char="•"/>
            </a:pPr>
            <a:r>
              <a:rPr lang="en-US" dirty="0"/>
              <a:t>The primary objective of our research project is to assess the impact of aging on Asia’s growth.</a:t>
            </a:r>
          </a:p>
          <a:p>
            <a:pPr eaLnBrk="1" hangingPunct="1">
              <a:buSzTx/>
              <a:buFontTx/>
              <a:buChar char="•"/>
            </a:pPr>
            <a:r>
              <a:rPr lang="en-US" dirty="0"/>
              <a:t>We also look at old-age income support systems in Asia, an issue of high and growing significance.</a:t>
            </a:r>
          </a:p>
          <a:p>
            <a:pPr eaLnBrk="1" hangingPunct="1">
              <a:buSzTx/>
              <a:buFontTx/>
              <a:buChar char="•"/>
            </a:pPr>
            <a:r>
              <a:rPr lang="en-US" dirty="0"/>
              <a:t>For Asian policymakers, population aging gives rise to two major strategic policy objectives.</a:t>
            </a:r>
          </a:p>
          <a:p>
            <a:pPr lvl="1" eaLnBrk="1" hangingPunct="1">
              <a:buSzTx/>
              <a:buFontTx/>
              <a:buChar char="•"/>
            </a:pPr>
            <a:r>
              <a:rPr lang="en-US" dirty="0"/>
              <a:t>Sustain rapid economic growth in the face of aging</a:t>
            </a:r>
          </a:p>
          <a:p>
            <a:pPr lvl="1" eaLnBrk="1" hangingPunct="1">
              <a:buSzTx/>
              <a:buFontTx/>
              <a:buChar char="•"/>
            </a:pPr>
            <a:r>
              <a:rPr lang="en-US" dirty="0"/>
              <a:t>Develop socioeconomic systems which provide economic security to the region’s growing elderly population</a:t>
            </a:r>
          </a:p>
          <a:p>
            <a:pPr lvl="1"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22365093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a:xfrm>
            <a:off x="612775" y="228600"/>
            <a:ext cx="8153400" cy="990600"/>
          </a:xfrm>
        </p:spPr>
        <p:txBody>
          <a:bodyPr>
            <a:normAutofit fontScale="90000"/>
          </a:bodyPr>
          <a:lstStyle/>
          <a:p>
            <a:pPr eaLnBrk="1" hangingPunct="1"/>
            <a:r>
              <a:rPr lang="en-US" dirty="0"/>
              <a:t>Demographic transition in Asia –</a:t>
            </a:r>
            <a:br>
              <a:rPr lang="en-US" dirty="0"/>
            </a:br>
            <a:r>
              <a:rPr lang="en-US" dirty="0"/>
              <a:t>key stylized facts</a:t>
            </a:r>
          </a:p>
        </p:txBody>
      </p:sp>
      <p:sp>
        <p:nvSpPr>
          <p:cNvPr id="15363" name="Rectangle 7"/>
          <p:cNvSpPr>
            <a:spLocks noGrp="1" noChangeArrowheads="1"/>
          </p:cNvSpPr>
          <p:nvPr>
            <p:ph sz="quarter" idx="1"/>
          </p:nvPr>
        </p:nvSpPr>
        <p:spPr>
          <a:xfrm>
            <a:off x="228600" y="1600200"/>
            <a:ext cx="8610599" cy="5029200"/>
          </a:xfrm>
        </p:spPr>
        <p:txBody>
          <a:bodyPr>
            <a:normAutofit fontScale="85000" lnSpcReduction="10000"/>
          </a:bodyPr>
          <a:lstStyle/>
          <a:p>
            <a:pPr eaLnBrk="1" hangingPunct="1">
              <a:buSzTx/>
              <a:buFontTx/>
              <a:buChar char="•"/>
            </a:pPr>
            <a:r>
              <a:rPr lang="en-US" dirty="0"/>
              <a:t>One notable feature of Asia’s aging is its exceptional speed </a:t>
            </a:r>
            <a:r>
              <a:rPr lang="en-US" dirty="0">
                <a:latin typeface="Arial"/>
                <a:cs typeface="Arial"/>
              </a:rPr>
              <a:t>→ </a:t>
            </a:r>
            <a:r>
              <a:rPr lang="en-US" dirty="0"/>
              <a:t>unprecedented in human history.</a:t>
            </a:r>
          </a:p>
          <a:p>
            <a:pPr lvl="1" eaLnBrk="1" hangingPunct="1">
              <a:buSzTx/>
              <a:buFontTx/>
              <a:buChar char="•"/>
            </a:pPr>
            <a:r>
              <a:rPr lang="en-US" dirty="0"/>
              <a:t>This is primarily due to a sharp fall in fertility</a:t>
            </a:r>
          </a:p>
          <a:p>
            <a:pPr lvl="1" eaLnBrk="1" hangingPunct="1">
              <a:buSzTx/>
              <a:buFontTx/>
              <a:buChar char="•"/>
            </a:pPr>
            <a:r>
              <a:rPr lang="en-US" dirty="0"/>
              <a:t>In East Asia, fertility rates have reached exceptionally low levels.</a:t>
            </a:r>
          </a:p>
          <a:p>
            <a:pPr lvl="1" eaLnBrk="1" hangingPunct="1">
              <a:buSzTx/>
              <a:buFontTx/>
              <a:buChar char="•"/>
            </a:pPr>
            <a:r>
              <a:rPr lang="en-US" dirty="0"/>
              <a:t>Rapid improvement in life expectancy is also a factor.</a:t>
            </a:r>
          </a:p>
          <a:p>
            <a:pPr eaLnBrk="1" hangingPunct="1">
              <a:buSzTx/>
              <a:buFontTx/>
              <a:buChar char="•"/>
            </a:pPr>
            <a:r>
              <a:rPr lang="en-US" dirty="0"/>
              <a:t>Asia’s aging is a natural and final outcome of the demographic transition.</a:t>
            </a:r>
          </a:p>
          <a:p>
            <a:pPr lvl="1" eaLnBrk="1" hangingPunct="1">
              <a:buSzTx/>
              <a:buFontTx/>
              <a:buChar char="•"/>
            </a:pPr>
            <a:r>
              <a:rPr lang="en-US" dirty="0"/>
              <a:t>A welcome trend but its sheer speed is cause for concern.</a:t>
            </a:r>
          </a:p>
          <a:p>
            <a:pPr eaLnBrk="1" hangingPunct="1">
              <a:buSzTx/>
              <a:buFontTx/>
              <a:buChar char="•"/>
            </a:pPr>
            <a:r>
              <a:rPr lang="en-US" dirty="0"/>
              <a:t>Broadly three groups of countries in terms of aging</a:t>
            </a:r>
          </a:p>
          <a:p>
            <a:pPr lvl="1" eaLnBrk="1" hangingPunct="1">
              <a:buSzTx/>
              <a:buFontTx/>
              <a:buChar char="•"/>
            </a:pPr>
            <a:r>
              <a:rPr lang="en-US" dirty="0"/>
              <a:t>Advanced-aging, middle-aging and early-aging</a:t>
            </a:r>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lvl="1"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a:p>
            <a:pPr eaLnBrk="1" hangingPunct="1">
              <a:buSzTx/>
              <a:buFontTx/>
              <a:buChar char="•"/>
            </a:pPr>
            <a:endParaRPr lang="en-US" dirty="0"/>
          </a:p>
        </p:txBody>
      </p:sp>
    </p:spTree>
    <p:extLst>
      <p:ext uri="{BB962C8B-B14F-4D97-AF65-F5344CB8AC3E}">
        <p14:creationId xmlns:p14="http://schemas.microsoft.com/office/powerpoint/2010/main" val="3169620306"/>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7131</TotalTime>
  <Words>2273</Words>
  <Application>Microsoft Office PowerPoint</Application>
  <PresentationFormat>On-screen Show (4:3)</PresentationFormat>
  <Paragraphs>627</Paragraphs>
  <Slides>38</Slides>
  <Notes>15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8" baseType="lpstr">
      <vt:lpstr>Arial Unicode MS</vt:lpstr>
      <vt:lpstr>Batang</vt:lpstr>
      <vt:lpstr>MS Mincho</vt:lpstr>
      <vt:lpstr>Arial</vt:lpstr>
      <vt:lpstr>Book Antiqua</vt:lpstr>
      <vt:lpstr>Calibri</vt:lpstr>
      <vt:lpstr>Tahoma</vt:lpstr>
      <vt:lpstr>Times New Roman</vt:lpstr>
      <vt:lpstr>Office Theme</vt:lpstr>
      <vt:lpstr>Chart</vt:lpstr>
      <vt:lpstr>Aging, Economic Growth, and Old-Age Security in Asia</vt:lpstr>
      <vt:lpstr>Life expectancy, Total</vt:lpstr>
      <vt:lpstr>Life expectancy, Male</vt:lpstr>
      <vt:lpstr>Life expectancy, Female</vt:lpstr>
      <vt:lpstr>Population, 65+</vt:lpstr>
      <vt:lpstr>Introduction</vt:lpstr>
      <vt:lpstr>Introduction</vt:lpstr>
      <vt:lpstr>Introduction</vt:lpstr>
      <vt:lpstr>Demographic transition in Asia – key stylized facts</vt:lpstr>
      <vt:lpstr>Share of elderly in total population</vt:lpstr>
      <vt:lpstr>Ratio of elderly to working-age population</vt:lpstr>
      <vt:lpstr>Significant demographic diversity within broader, common Asia-wide trend of aging</vt:lpstr>
      <vt:lpstr>Demographic transition in Asia – key stylized facts</vt:lpstr>
      <vt:lpstr>Economic lifecycle and consequences of demographic transition</vt:lpstr>
      <vt:lpstr>Economic lifecycle and consequences of demographic transition</vt:lpstr>
      <vt:lpstr>Labor income and consumption in Japan and Philippines, NTA, individual </vt:lpstr>
      <vt:lpstr>Labor income and consumption in Japan and Philippines, NTA, aggregate</vt:lpstr>
      <vt:lpstr>Young populations gave the region a growth dividend in the past…</vt:lpstr>
      <vt:lpstr>…but some countries now face a demographic tax</vt:lpstr>
      <vt:lpstr>Population aging and old-age income support systems</vt:lpstr>
      <vt:lpstr>Family support is declining in Asia, but public transfers are underdeveloped</vt:lpstr>
      <vt:lpstr>Relative importance of different forms of old-age income support</vt:lpstr>
      <vt:lpstr>Policy options for sustaining growth in the face of population aging</vt:lpstr>
      <vt:lpstr>Pension assets relative to labor income, Asia</vt:lpstr>
      <vt:lpstr>Concluding observations</vt:lpstr>
      <vt:lpstr>Concluding observations</vt:lpstr>
      <vt:lpstr>Table of contents</vt:lpstr>
      <vt:lpstr>Table of contents</vt:lpstr>
      <vt:lpstr>Key findings</vt:lpstr>
      <vt:lpstr>Key findings</vt:lpstr>
      <vt:lpstr>Key findings</vt:lpstr>
      <vt:lpstr>Main policy recommendations</vt:lpstr>
      <vt:lpstr>Main policy recommendations</vt:lpstr>
      <vt:lpstr>Main policy recommendations</vt:lpstr>
      <vt:lpstr>Main policy recommendations</vt:lpstr>
      <vt:lpstr>Main policy recommendations</vt:lpstr>
      <vt:lpstr>Main policy recommendations</vt:lpstr>
      <vt:lpstr>Main policy recommendations</vt:lpstr>
    </vt:vector>
  </TitlesOfParts>
  <Company>Asian Development Bank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Bernard</dc:creator>
  <cp:lastModifiedBy>Marilyn Parris-Bell</cp:lastModifiedBy>
  <cp:revision>251</cp:revision>
  <dcterms:created xsi:type="dcterms:W3CDTF">2014-03-04T01:01:52Z</dcterms:created>
  <dcterms:modified xsi:type="dcterms:W3CDTF">2017-09-13T14:47:32Z</dcterms:modified>
</cp:coreProperties>
</file>