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4" r:id="rId2"/>
    <p:sldMasterId id="2147483878" r:id="rId3"/>
  </p:sldMasterIdLst>
  <p:notesMasterIdLst>
    <p:notesMasterId r:id="rId20"/>
  </p:notesMasterIdLst>
  <p:handoutMasterIdLst>
    <p:handoutMasterId r:id="rId21"/>
  </p:handoutMasterIdLst>
  <p:sldIdLst>
    <p:sldId id="256" r:id="rId4"/>
    <p:sldId id="342" r:id="rId5"/>
    <p:sldId id="360" r:id="rId6"/>
    <p:sldId id="332" r:id="rId7"/>
    <p:sldId id="321" r:id="rId8"/>
    <p:sldId id="343" r:id="rId9"/>
    <p:sldId id="344" r:id="rId10"/>
    <p:sldId id="358" r:id="rId11"/>
    <p:sldId id="354" r:id="rId12"/>
    <p:sldId id="352" r:id="rId13"/>
    <p:sldId id="351" r:id="rId14"/>
    <p:sldId id="356" r:id="rId15"/>
    <p:sldId id="357" r:id="rId16"/>
    <p:sldId id="341" r:id="rId17"/>
    <p:sldId id="335" r:id="rId18"/>
    <p:sldId id="337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1DDFF"/>
    <a:srgbClr val="EEB500"/>
    <a:srgbClr val="000000"/>
    <a:srgbClr val="273F49"/>
    <a:srgbClr val="005389"/>
    <a:srgbClr val="E9C87A"/>
    <a:srgbClr val="B1925C"/>
    <a:srgbClr val="F1D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Richard%20Jackson\Documents\GLOBAL%20AGING%20INSTITUTE\Principal%20Financial\VOLUNTARY%20PENSIONS\17-0219_Voluntary%20Pensions_Figures%20&amp;%20Table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FPS001\DATA\GROUPS\GLOBAL_AGING\2_GAI%20PowerPoint\Kei%20Data%20Files\09-1113%20ACG%20Young%20Leaders\09-1117%20CSIS%20Dangerous%20Demographics%20Charts_Revised.xlsx" TargetMode="External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Richard%20Jackson\Documents\GLOBAL%20AGING%20INSTITUTE\Principal%20Financial\VOLUNTARY%20PENSIONS\17-0219_Voluntary%20Pensions_Figures%20&amp;%20Tabl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1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%20Jackson\Dropbox\GLOBAL%20AGING%20INSTITUTE\Longevity%2013\Longevity%2013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59492563429575"/>
          <c:y val="0.12708711111111112"/>
          <c:w val="0.71419522326064377"/>
          <c:h val="0.709884477973739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'Figure 1'!$C$4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AAD2E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1'!$A$5:$A$13</c:f>
              <c:strCache>
                <c:ptCount val="9"/>
                <c:pt idx="0">
                  <c:v>Japan</c:v>
                </c:pt>
                <c:pt idx="1">
                  <c:v>South Korea</c:v>
                </c:pt>
                <c:pt idx="2">
                  <c:v>Italy</c:v>
                </c:pt>
                <c:pt idx="3">
                  <c:v>Hong Kong</c:v>
                </c:pt>
                <c:pt idx="4">
                  <c:v>Germany</c:v>
                </c:pt>
                <c:pt idx="5">
                  <c:v>Thailand</c:v>
                </c:pt>
                <c:pt idx="6">
                  <c:v>China</c:v>
                </c:pt>
                <c:pt idx="7">
                  <c:v>Canada</c:v>
                </c:pt>
                <c:pt idx="8">
                  <c:v>France</c:v>
                </c:pt>
              </c:strCache>
            </c:strRef>
          </c:cat>
          <c:val>
            <c:numRef>
              <c:f>'Figure 1'!$C$5:$C$13</c:f>
              <c:numCache>
                <c:formatCode>0.0%</c:formatCode>
                <c:ptCount val="9"/>
                <c:pt idx="0">
                  <c:v>0.36314377010468951</c:v>
                </c:pt>
                <c:pt idx="1">
                  <c:v>0.35145155527032779</c:v>
                </c:pt>
                <c:pt idx="2">
                  <c:v>0.35068586568960103</c:v>
                </c:pt>
                <c:pt idx="3">
                  <c:v>0.34515862812744869</c:v>
                </c:pt>
                <c:pt idx="4">
                  <c:v>0.32338639953716042</c:v>
                </c:pt>
                <c:pt idx="5">
                  <c:v>0.30072707750906574</c:v>
                </c:pt>
                <c:pt idx="6">
                  <c:v>0.27550101994065346</c:v>
                </c:pt>
                <c:pt idx="7">
                  <c:v>0.26362951571302717</c:v>
                </c:pt>
                <c:pt idx="8">
                  <c:v>0.26331316708469343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C-4CEA-B823-4EFFCDE393DA}"/>
            </c:ext>
          </c:extLst>
        </c:ser>
        <c:ser>
          <c:idx val="0"/>
          <c:order val="1"/>
          <c:tx>
            <c:strRef>
              <c:f>'Figure 1'!$B$4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295F71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1'!$A$5:$A$13</c:f>
              <c:strCache>
                <c:ptCount val="9"/>
                <c:pt idx="0">
                  <c:v>Japan</c:v>
                </c:pt>
                <c:pt idx="1">
                  <c:v>South Korea</c:v>
                </c:pt>
                <c:pt idx="2">
                  <c:v>Italy</c:v>
                </c:pt>
                <c:pt idx="3">
                  <c:v>Hong Kong</c:v>
                </c:pt>
                <c:pt idx="4">
                  <c:v>Germany</c:v>
                </c:pt>
                <c:pt idx="5">
                  <c:v>Thailand</c:v>
                </c:pt>
                <c:pt idx="6">
                  <c:v>China</c:v>
                </c:pt>
                <c:pt idx="7">
                  <c:v>Canada</c:v>
                </c:pt>
                <c:pt idx="8">
                  <c:v>France</c:v>
                </c:pt>
              </c:strCache>
            </c:strRef>
          </c:cat>
          <c:val>
            <c:numRef>
              <c:f>'Figure 1'!$B$5:$B$13</c:f>
              <c:numCache>
                <c:formatCode>0.0%</c:formatCode>
                <c:ptCount val="9"/>
                <c:pt idx="0">
                  <c:v>0.2634201315614213</c:v>
                </c:pt>
                <c:pt idx="1">
                  <c:v>0.13126919399586179</c:v>
                </c:pt>
                <c:pt idx="2">
                  <c:v>0.22409874820096512</c:v>
                </c:pt>
                <c:pt idx="3">
                  <c:v>0.15060518743766207</c:v>
                </c:pt>
                <c:pt idx="4">
                  <c:v>0.2124065198999161</c:v>
                </c:pt>
                <c:pt idx="5">
                  <c:v>0.10471870653853556</c:v>
                </c:pt>
                <c:pt idx="6">
                  <c:v>9.5512064795657714E-2</c:v>
                </c:pt>
                <c:pt idx="7">
                  <c:v>0.16135779041436443</c:v>
                </c:pt>
                <c:pt idx="8">
                  <c:v>0.19120510945327471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CC-4CEA-B823-4EFFCDE39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4321672"/>
        <c:axId val="284322064"/>
      </c:barChart>
      <c:catAx>
        <c:axId val="284321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84322064"/>
        <c:crosses val="autoZero"/>
        <c:auto val="1"/>
        <c:lblAlgn val="ctr"/>
        <c:lblOffset val="100"/>
        <c:noMultiLvlLbl val="0"/>
      </c:catAx>
      <c:valAx>
        <c:axId val="284322064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spPr>
          <a:noFill/>
          <a:ln w="635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84321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80752721661596"/>
          <c:y val="0.30653017146826927"/>
          <c:w val="0.85776090769734903"/>
          <c:h val="0.52867618735970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Russia!$C$5</c:f>
              <c:strCache>
                <c:ptCount val="1"/>
                <c:pt idx="0">
                  <c:v>Total Population</c:v>
                </c:pt>
              </c:strCache>
            </c:strRef>
          </c:tx>
          <c:spPr>
            <a:solidFill>
              <a:srgbClr val="6BB1C9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Russia!$D$4:$E$4</c:f>
              <c:strCache>
                <c:ptCount val="2"/>
                <c:pt idx="0">
                  <c:v>2015-2030</c:v>
                </c:pt>
                <c:pt idx="1">
                  <c:v>2015-2050</c:v>
                </c:pt>
              </c:strCache>
            </c:strRef>
          </c:cat>
          <c:val>
            <c:numRef>
              <c:f>Russia!$D$5:$E$5</c:f>
              <c:numCache>
                <c:formatCode>0%</c:formatCode>
                <c:ptCount val="2"/>
                <c:pt idx="0">
                  <c:v>-3.3000000000000002E-2</c:v>
                </c:pt>
                <c:pt idx="1">
                  <c:v>-0.104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C3-4055-963B-6A2BE9EFAD6B}"/>
            </c:ext>
          </c:extLst>
        </c:ser>
        <c:ser>
          <c:idx val="1"/>
          <c:order val="1"/>
          <c:tx>
            <c:strRef>
              <c:f>Russia!$C$6</c:f>
              <c:strCache>
                <c:ptCount val="1"/>
                <c:pt idx="0">
                  <c:v>Working-Age (20-64)</c:v>
                </c:pt>
              </c:strCache>
            </c:strRef>
          </c:tx>
          <c:spPr>
            <a:solidFill>
              <a:srgbClr val="6BB1C9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Russia!$D$4:$E$4</c:f>
              <c:strCache>
                <c:ptCount val="2"/>
                <c:pt idx="0">
                  <c:v>2015-2030</c:v>
                </c:pt>
                <c:pt idx="1">
                  <c:v>2015-2050</c:v>
                </c:pt>
              </c:strCache>
            </c:strRef>
          </c:cat>
          <c:val>
            <c:numRef>
              <c:f>Russia!$D$6:$E$6</c:f>
              <c:numCache>
                <c:formatCode>0%</c:formatCode>
                <c:ptCount val="2"/>
                <c:pt idx="0">
                  <c:v>-0.155</c:v>
                </c:pt>
                <c:pt idx="1">
                  <c:v>-0.23300000000000001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C3-4055-963B-6A2BE9EFA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87856728"/>
        <c:axId val="287857120"/>
      </c:barChart>
      <c:catAx>
        <c:axId val="287856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noFill/>
          <a:ln w="9525" cap="flat" cmpd="sng" algn="ctr">
            <a:solidFill>
              <a:srgbClr val="69676D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87857120"/>
        <c:crosses val="autoZero"/>
        <c:auto val="1"/>
        <c:lblAlgn val="ctr"/>
        <c:lblOffset val="100"/>
        <c:noMultiLvlLbl val="0"/>
      </c:catAx>
      <c:valAx>
        <c:axId val="2878571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solidFill>
              <a:sysClr val="windowText" lastClr="000000">
                <a:lumMod val="50000"/>
                <a:lumOff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8785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717381401903"/>
          <c:y val="0.75149504486283725"/>
          <c:w val="0.3362704080235121"/>
          <c:h val="0.17066915802505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736360442583449"/>
          <c:y val="0.20120041598573762"/>
          <c:w val="0.85206846019247595"/>
          <c:h val="0.53019585317792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4'!$I$26</c:f>
              <c:strCache>
                <c:ptCount val="1"/>
                <c:pt idx="0">
                  <c:v>1975-2000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 4'!$H$27:$H$32</c:f>
              <c:strCache>
                <c:ptCount val="6"/>
                <c:pt idx="0">
                  <c:v>Emerging East Asia</c:v>
                </c:pt>
                <c:pt idx="1">
                  <c:v>South Asia</c:v>
                </c:pt>
                <c:pt idx="2">
                  <c:v>Eastern Europe</c:v>
                </c:pt>
                <c:pt idx="3">
                  <c:v>Sub-Saharan Africa</c:v>
                </c:pt>
                <c:pt idx="4">
                  <c:v>Greater Middle East</c:v>
                </c:pt>
                <c:pt idx="5">
                  <c:v>Latin America</c:v>
                </c:pt>
              </c:strCache>
            </c:strRef>
          </c:cat>
          <c:val>
            <c:numRef>
              <c:f>'Figure 4'!$I$27:$I$32</c:f>
              <c:numCache>
                <c:formatCode>0.0%</c:formatCode>
                <c:ptCount val="6"/>
                <c:pt idx="0">
                  <c:v>6.8973592536335948E-2</c:v>
                </c:pt>
                <c:pt idx="1">
                  <c:v>3.0627487634848904E-2</c:v>
                </c:pt>
                <c:pt idx="2">
                  <c:v>-4.5952250652805393E-3</c:v>
                </c:pt>
                <c:pt idx="3">
                  <c:v>-8.8027640582114541E-3</c:v>
                </c:pt>
                <c:pt idx="4">
                  <c:v>-5.4641176298231287E-4</c:v>
                </c:pt>
                <c:pt idx="5">
                  <c:v>9.8560119477253405E-3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E3-4685-B40A-81B78A158FF0}"/>
            </c:ext>
          </c:extLst>
        </c:ser>
        <c:ser>
          <c:idx val="1"/>
          <c:order val="1"/>
          <c:tx>
            <c:strRef>
              <c:f>'Figure 4'!$J$26</c:f>
              <c:strCache>
                <c:ptCount val="1"/>
                <c:pt idx="0">
                  <c:v>2000-2015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 4'!$H$27:$H$32</c:f>
              <c:strCache>
                <c:ptCount val="6"/>
                <c:pt idx="0">
                  <c:v>Emerging East Asia</c:v>
                </c:pt>
                <c:pt idx="1">
                  <c:v>South Asia</c:v>
                </c:pt>
                <c:pt idx="2">
                  <c:v>Eastern Europe</c:v>
                </c:pt>
                <c:pt idx="3">
                  <c:v>Sub-Saharan Africa</c:v>
                </c:pt>
                <c:pt idx="4">
                  <c:v>Greater Middle East</c:v>
                </c:pt>
                <c:pt idx="5">
                  <c:v>Latin America</c:v>
                </c:pt>
              </c:strCache>
            </c:strRef>
          </c:cat>
          <c:val>
            <c:numRef>
              <c:f>'Figure 4'!$J$27:$J$32</c:f>
              <c:numCache>
                <c:formatCode>0.0%</c:formatCode>
                <c:ptCount val="6"/>
                <c:pt idx="0">
                  <c:v>7.7022781021337305E-2</c:v>
                </c:pt>
                <c:pt idx="1">
                  <c:v>4.7446405377454592E-2</c:v>
                </c:pt>
                <c:pt idx="2">
                  <c:v>3.5344885314303465E-2</c:v>
                </c:pt>
                <c:pt idx="3">
                  <c:v>2.5128942741935667E-2</c:v>
                </c:pt>
                <c:pt idx="4">
                  <c:v>2.2106298036187688E-2</c:v>
                </c:pt>
                <c:pt idx="5">
                  <c:v>1.6746524593017176E-2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E3-4685-B40A-81B78A158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623048"/>
        <c:axId val="288623440"/>
      </c:barChart>
      <c:catAx>
        <c:axId val="288623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/>
          <a:lstStyle/>
          <a:p>
            <a:pPr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88623440"/>
        <c:crosses val="autoZero"/>
        <c:auto val="1"/>
        <c:lblAlgn val="ctr"/>
        <c:lblOffset val="100"/>
        <c:noMultiLvlLbl val="0"/>
      </c:catAx>
      <c:valAx>
        <c:axId val="288623440"/>
        <c:scaling>
          <c:orientation val="minMax"/>
          <c:max val="0.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88623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5930434380135"/>
          <c:y val="0.1787741626636293"/>
          <c:w val="0.22711770922527444"/>
          <c:h val="0.16322662867090423"/>
        </c:manualLayout>
      </c:layout>
      <c:overlay val="0"/>
      <c:txPr>
        <a:bodyPr/>
        <a:lstStyle/>
        <a:p>
          <a:pPr>
            <a:defRPr sz="120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indent="0" algn="l" rtl="0">
              <a:defRPr lang="en-US" sz="1400" b="1" dirty="0">
                <a:solidFill>
                  <a:srgbClr val="D2A000"/>
                </a:solidFill>
                <a:latin typeface="Cambria" panose="02040503050406030204" pitchFamily="18" charset="0"/>
                <a:ea typeface="ＭＳ Ｐゴシック" panose="020B0600070205080204" pitchFamily="34" charset="-128"/>
                <a:cs typeface="Arial" panose="020B0604020202020204" pitchFamily="34" charset="0"/>
              </a:defRPr>
            </a:pPr>
            <a:r>
              <a:rPr lang="en-US" sz="1400" b="1" dirty="0">
                <a:solidFill>
                  <a:srgbClr val="D2A000"/>
                </a:solidFill>
                <a:latin typeface="Cambria" panose="020405030504060302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"Inverted U" Relationship</a:t>
            </a:r>
          </a:p>
        </c:rich>
      </c:tx>
      <c:layout>
        <c:manualLayout>
          <c:xMode val="edge"/>
          <c:yMode val="edge"/>
          <c:x val="0.20634985483542015"/>
          <c:y val="1.869919837248150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8845740275232"/>
          <c:y val="9.0016366612111293E-2"/>
          <c:w val="0.84904118693155362"/>
          <c:h val="0.80032733224222552"/>
        </c:manualLayout>
      </c:layout>
      <c:scatterChart>
        <c:scatterStyle val="smoothMarker"/>
        <c:varyColors val="0"/>
        <c:ser>
          <c:idx val="0"/>
          <c:order val="0"/>
          <c:spPr>
            <a:ln w="34925">
              <a:solidFill>
                <a:srgbClr val="6BB1C9">
                  <a:lumMod val="50000"/>
                </a:srgbClr>
              </a:solidFill>
              <a:prstDash val="solid"/>
            </a:ln>
          </c:spPr>
          <c:marker>
            <c:symbol val="none"/>
          </c:marker>
          <c:xVal>
            <c:numRef>
              <c:f>'Data Sheet 1'!$A$38:$A$52</c:f>
              <c:numCache>
                <c:formatCode>0</c:formatCode>
                <c:ptCount val="15"/>
                <c:pt idx="0">
                  <c:v>1830</c:v>
                </c:pt>
                <c:pt idx="1">
                  <c:v>1838.9</c:v>
                </c:pt>
                <c:pt idx="2">
                  <c:v>1852</c:v>
                </c:pt>
                <c:pt idx="3">
                  <c:v>1854.4</c:v>
                </c:pt>
                <c:pt idx="4">
                  <c:v>1864.2</c:v>
                </c:pt>
                <c:pt idx="5">
                  <c:v>1871.7</c:v>
                </c:pt>
                <c:pt idx="6">
                  <c:v>1888.6</c:v>
                </c:pt>
                <c:pt idx="7">
                  <c:v>1902.7</c:v>
                </c:pt>
                <c:pt idx="8">
                  <c:v>1917</c:v>
                </c:pt>
                <c:pt idx="9">
                  <c:v>1934</c:v>
                </c:pt>
                <c:pt idx="10">
                  <c:v>1942</c:v>
                </c:pt>
                <c:pt idx="11">
                  <c:v>1952</c:v>
                </c:pt>
                <c:pt idx="12">
                  <c:v>1954</c:v>
                </c:pt>
                <c:pt idx="13">
                  <c:v>1967</c:v>
                </c:pt>
                <c:pt idx="14">
                  <c:v>1976</c:v>
                </c:pt>
              </c:numCache>
            </c:numRef>
          </c:xVal>
          <c:yVal>
            <c:numRef>
              <c:f>'Data Sheet 1'!$B$38:$B$52</c:f>
              <c:numCache>
                <c:formatCode>0.00</c:formatCode>
                <c:ptCount val="15"/>
                <c:pt idx="0" formatCode="General">
                  <c:v>0.9</c:v>
                </c:pt>
                <c:pt idx="1">
                  <c:v>1.05</c:v>
                </c:pt>
                <c:pt idx="2">
                  <c:v>1.44</c:v>
                </c:pt>
                <c:pt idx="3">
                  <c:v>1.53</c:v>
                </c:pt>
                <c:pt idx="4">
                  <c:v>2.09</c:v>
                </c:pt>
                <c:pt idx="5">
                  <c:v>2.74</c:v>
                </c:pt>
                <c:pt idx="6">
                  <c:v>4.09</c:v>
                </c:pt>
                <c:pt idx="7">
                  <c:v>4.5999999999999996</c:v>
                </c:pt>
                <c:pt idx="8">
                  <c:v>4.09</c:v>
                </c:pt>
                <c:pt idx="9">
                  <c:v>2.74</c:v>
                </c:pt>
                <c:pt idx="10">
                  <c:v>2.09</c:v>
                </c:pt>
                <c:pt idx="11">
                  <c:v>1.53</c:v>
                </c:pt>
                <c:pt idx="12">
                  <c:v>1.44</c:v>
                </c:pt>
                <c:pt idx="13">
                  <c:v>1.05</c:v>
                </c:pt>
                <c:pt idx="14">
                  <c:v>0.9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3696-40F8-B4B5-F5E9C1726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624224"/>
        <c:axId val="288624616"/>
      </c:scatterChart>
      <c:valAx>
        <c:axId val="288624224"/>
        <c:scaling>
          <c:orientation val="minMax"/>
          <c:max val="1990"/>
          <c:min val="1815"/>
        </c:scaling>
        <c:delete val="0"/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2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Stage of Demographic Transition &amp; Development</a:t>
                </a:r>
              </a:p>
            </c:rich>
          </c:tx>
          <c:layout>
            <c:manualLayout>
              <c:xMode val="edge"/>
              <c:yMode val="edge"/>
              <c:x val="0.12104063396886842"/>
              <c:y val="0.9165301846822843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none"/>
        <c:minorTickMark val="none"/>
        <c:tickLblPos val="none"/>
        <c:spPr>
          <a:ln w="12700">
            <a:solidFill>
              <a:sysClr val="windowText" lastClr="000000"/>
            </a:solidFill>
            <a:prstDash val="solid"/>
          </a:ln>
        </c:spPr>
        <c:crossAx val="288624616"/>
        <c:crosses val="autoZero"/>
        <c:crossBetween val="midCat"/>
        <c:majorUnit val="25"/>
      </c:valAx>
      <c:valAx>
        <c:axId val="288624616"/>
        <c:scaling>
          <c:orientation val="minMax"/>
          <c:max val="6"/>
        </c:scaling>
        <c:delete val="0"/>
        <c:axPos val="l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Level of Stress &amp; Risk of</a:t>
                </a:r>
                <a:r>
                  <a:rPr lang="en-US" sz="1200" baseline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12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Violence</a:t>
                </a:r>
              </a:p>
            </c:rich>
          </c:tx>
          <c:layout>
            <c:manualLayout>
              <c:xMode val="edge"/>
              <c:yMode val="edge"/>
              <c:x val="2.2416366175310756E-2"/>
              <c:y val="0.1980360592401803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solidFill>
            <a:sysClr val="windowText" lastClr="000000"/>
          </a:solidFill>
          <a:ln w="12700">
            <a:solidFill>
              <a:sysClr val="windowText" lastClr="000000"/>
            </a:solidFill>
            <a:prstDash val="solid"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88624224"/>
        <c:crossesAt val="1815"/>
        <c:crossBetween val="midCat"/>
        <c:majorUnit val="6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49317835165652"/>
          <c:y val="0.18923988994682411"/>
          <c:w val="0.63188933267625613"/>
          <c:h val="0.72908278394761294"/>
        </c:manualLayout>
      </c:layout>
      <c:lineChart>
        <c:grouping val="standard"/>
        <c:varyColors val="0"/>
        <c:ser>
          <c:idx val="1"/>
          <c:order val="0"/>
          <c:tx>
            <c:strRef>
              <c:f>Sheet9!$B$5</c:f>
              <c:strCache>
                <c:ptCount val="1"/>
                <c:pt idx="0">
                  <c:v>Japan</c:v>
                </c:pt>
              </c:strCache>
            </c:strRef>
          </c:tx>
          <c:spPr>
            <a:ln w="12700">
              <a:solidFill>
                <a:srgbClr val="FFC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numRef>
              <c:f>Sheet9!$C$4:$W$4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Sheet9!$C$5:$W$5</c:f>
              <c:numCache>
                <c:formatCode>0%</c:formatCode>
                <c:ptCount val="21"/>
                <c:pt idx="0">
                  <c:v>0.13</c:v>
                </c:pt>
                <c:pt idx="1">
                  <c:v>0.12000000000000002</c:v>
                </c:pt>
                <c:pt idx="2">
                  <c:v>0.13</c:v>
                </c:pt>
                <c:pt idx="3">
                  <c:v>0.13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0.16</c:v>
                </c:pt>
                <c:pt idx="10">
                  <c:v>0.17</c:v>
                </c:pt>
                <c:pt idx="11">
                  <c:v>0.19</c:v>
                </c:pt>
                <c:pt idx="12">
                  <c:v>0.21000000000000021</c:v>
                </c:pt>
                <c:pt idx="13">
                  <c:v>0.23</c:v>
                </c:pt>
                <c:pt idx="14">
                  <c:v>0.25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0.28000000000000008</c:v>
                </c:pt>
                <c:pt idx="19">
                  <c:v>0.29000000000000031</c:v>
                </c:pt>
                <c:pt idx="20">
                  <c:v>0.32000000000000189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1EA-485A-B6B8-D2E2BBC5C455}"/>
            </c:ext>
          </c:extLst>
        </c:ser>
        <c:ser>
          <c:idx val="4"/>
          <c:order val="1"/>
          <c:tx>
            <c:strRef>
              <c:f>Sheet9!$B$6</c:f>
              <c:strCache>
                <c:ptCount val="1"/>
                <c:pt idx="0">
                  <c:v>Italy</c:v>
                </c:pt>
              </c:strCache>
            </c:strRef>
          </c:tx>
          <c:spPr>
            <a:ln w="12700">
              <a:solidFill>
                <a:srgbClr val="CC00CC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CC00CC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numRef>
              <c:f>Sheet9!$C$4:$W$4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Sheet9!$C$6:$W$6</c:f>
              <c:numCache>
                <c:formatCode>0%</c:formatCode>
                <c:ptCount val="21"/>
                <c:pt idx="0">
                  <c:v>0.15000000000000024</c:v>
                </c:pt>
                <c:pt idx="1">
                  <c:v>0.15000000000000024</c:v>
                </c:pt>
                <c:pt idx="2">
                  <c:v>0.17</c:v>
                </c:pt>
                <c:pt idx="3">
                  <c:v>0.18000000000000024</c:v>
                </c:pt>
                <c:pt idx="4">
                  <c:v>0.19</c:v>
                </c:pt>
                <c:pt idx="5">
                  <c:v>0.19</c:v>
                </c:pt>
                <c:pt idx="6">
                  <c:v>0.18000000000000024</c:v>
                </c:pt>
                <c:pt idx="7">
                  <c:v>0.18000000000000024</c:v>
                </c:pt>
                <c:pt idx="8">
                  <c:v>0.2</c:v>
                </c:pt>
                <c:pt idx="9">
                  <c:v>0.2</c:v>
                </c:pt>
                <c:pt idx="10">
                  <c:v>0.19</c:v>
                </c:pt>
                <c:pt idx="11">
                  <c:v>0.21000000000000021</c:v>
                </c:pt>
                <c:pt idx="12">
                  <c:v>0.21000000000000021</c:v>
                </c:pt>
                <c:pt idx="13">
                  <c:v>0.23</c:v>
                </c:pt>
                <c:pt idx="14">
                  <c:v>0.23</c:v>
                </c:pt>
                <c:pt idx="15">
                  <c:v>0.24000000000000021</c:v>
                </c:pt>
                <c:pt idx="16">
                  <c:v>0.25</c:v>
                </c:pt>
                <c:pt idx="17">
                  <c:v>0.28000000000000008</c:v>
                </c:pt>
                <c:pt idx="18">
                  <c:v>0.29000000000000031</c:v>
                </c:pt>
                <c:pt idx="19">
                  <c:v>0.31000000000000166</c:v>
                </c:pt>
                <c:pt idx="20">
                  <c:v>0.32000000000000189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1EA-485A-B6B8-D2E2BBC5C455}"/>
            </c:ext>
          </c:extLst>
        </c:ser>
        <c:ser>
          <c:idx val="2"/>
          <c:order val="2"/>
          <c:tx>
            <c:strRef>
              <c:f>Sheet9!$B$7</c:f>
              <c:strCache>
                <c:ptCount val="1"/>
                <c:pt idx="0">
                  <c:v>Germany</c:v>
                </c:pt>
              </c:strCache>
            </c:strRef>
          </c:tx>
          <c:spPr>
            <a:ln w="12700">
              <a:solidFill>
                <a:srgbClr val="CCFFCC"/>
              </a:solidFill>
              <a:prstDash val="solid"/>
            </a:ln>
          </c:spPr>
          <c:marker>
            <c:symbol val="circ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rgbClr val="CCFFCC"/>
                </a:solidFill>
                <a:prstDash val="solid"/>
              </a:ln>
            </c:spPr>
          </c:marker>
          <c:cat>
            <c:numRef>
              <c:f>Sheet9!$C$4:$W$4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Sheet9!$C$7:$W$7</c:f>
              <c:numCache>
                <c:formatCode>0%</c:formatCode>
                <c:ptCount val="21"/>
                <c:pt idx="1">
                  <c:v>0.21000000000000021</c:v>
                </c:pt>
                <c:pt idx="2">
                  <c:v>0.23</c:v>
                </c:pt>
                <c:pt idx="3">
                  <c:v>0.24000000000000021</c:v>
                </c:pt>
                <c:pt idx="4">
                  <c:v>0.25</c:v>
                </c:pt>
                <c:pt idx="5">
                  <c:v>0.23</c:v>
                </c:pt>
                <c:pt idx="6">
                  <c:v>0.22</c:v>
                </c:pt>
                <c:pt idx="7">
                  <c:v>0.21000000000000021</c:v>
                </c:pt>
                <c:pt idx="8">
                  <c:v>0.21000000000000021</c:v>
                </c:pt>
                <c:pt idx="9">
                  <c:v>0.2</c:v>
                </c:pt>
                <c:pt idx="10">
                  <c:v>0.2</c:v>
                </c:pt>
                <c:pt idx="11">
                  <c:v>0.22</c:v>
                </c:pt>
                <c:pt idx="12">
                  <c:v>0.23</c:v>
                </c:pt>
                <c:pt idx="13">
                  <c:v>0.23</c:v>
                </c:pt>
                <c:pt idx="14">
                  <c:v>0.23</c:v>
                </c:pt>
                <c:pt idx="15">
                  <c:v>0.26</c:v>
                </c:pt>
                <c:pt idx="16">
                  <c:v>0.27</c:v>
                </c:pt>
                <c:pt idx="17">
                  <c:v>0.29000000000000031</c:v>
                </c:pt>
                <c:pt idx="18">
                  <c:v>0.29000000000000031</c:v>
                </c:pt>
                <c:pt idx="19">
                  <c:v>0.30000000000000032</c:v>
                </c:pt>
                <c:pt idx="20">
                  <c:v>0.30000000000000032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1EA-485A-B6B8-D2E2BBC5C455}"/>
            </c:ext>
          </c:extLst>
        </c:ser>
        <c:ser>
          <c:idx val="6"/>
          <c:order val="3"/>
          <c:tx>
            <c:strRef>
              <c:f>Sheet9!$B$8</c:f>
              <c:strCache>
                <c:ptCount val="1"/>
                <c:pt idx="0">
                  <c:v>UK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92D050"/>
              </a:solidFill>
            </c:spPr>
          </c:marker>
          <c:cat>
            <c:numRef>
              <c:f>Sheet9!$C$4:$W$4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Sheet9!$C$8:$W$8</c:f>
              <c:numCache>
                <c:formatCode>0%</c:formatCode>
                <c:ptCount val="21"/>
                <c:pt idx="0">
                  <c:v>0.2</c:v>
                </c:pt>
                <c:pt idx="1">
                  <c:v>0.21000000000000021</c:v>
                </c:pt>
                <c:pt idx="2">
                  <c:v>0.21000000000000021</c:v>
                </c:pt>
                <c:pt idx="3">
                  <c:v>0.22</c:v>
                </c:pt>
                <c:pt idx="4">
                  <c:v>0.23</c:v>
                </c:pt>
                <c:pt idx="5">
                  <c:v>0.22</c:v>
                </c:pt>
                <c:pt idx="6">
                  <c:v>0.23</c:v>
                </c:pt>
                <c:pt idx="7">
                  <c:v>0.22</c:v>
                </c:pt>
                <c:pt idx="8">
                  <c:v>0.21000000000000021</c:v>
                </c:pt>
                <c:pt idx="9">
                  <c:v>0.2</c:v>
                </c:pt>
                <c:pt idx="10">
                  <c:v>0.19</c:v>
                </c:pt>
                <c:pt idx="11">
                  <c:v>0.18000000000000024</c:v>
                </c:pt>
                <c:pt idx="12">
                  <c:v>0.19</c:v>
                </c:pt>
                <c:pt idx="13">
                  <c:v>0.19</c:v>
                </c:pt>
                <c:pt idx="14">
                  <c:v>0.2</c:v>
                </c:pt>
                <c:pt idx="15">
                  <c:v>0.2</c:v>
                </c:pt>
                <c:pt idx="16">
                  <c:v>0.22</c:v>
                </c:pt>
                <c:pt idx="17">
                  <c:v>0.23</c:v>
                </c:pt>
                <c:pt idx="18">
                  <c:v>0.23</c:v>
                </c:pt>
                <c:pt idx="19">
                  <c:v>0.23</c:v>
                </c:pt>
                <c:pt idx="20">
                  <c:v>0.24000000000000021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1EA-485A-B6B8-D2E2BBC5C455}"/>
            </c:ext>
          </c:extLst>
        </c:ser>
        <c:ser>
          <c:idx val="3"/>
          <c:order val="4"/>
          <c:tx>
            <c:strRef>
              <c:f>Sheet9!$B$9</c:f>
              <c:strCache>
                <c:ptCount val="1"/>
                <c:pt idx="0">
                  <c:v>Canada</c:v>
                </c:pt>
              </c:strCache>
            </c:strRef>
          </c:tx>
          <c:spPr>
            <a:ln w="12700">
              <a:solidFill>
                <a:srgbClr val="99CCFF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99CCFF"/>
              </a:solidFill>
              <a:ln>
                <a:solidFill>
                  <a:srgbClr val="99CCFF"/>
                </a:solidFill>
                <a:prstDash val="solid"/>
              </a:ln>
            </c:spPr>
          </c:marker>
          <c:cat>
            <c:numRef>
              <c:f>Sheet9!$C$4:$W$4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Sheet9!$C$9:$W$9</c:f>
              <c:numCache>
                <c:formatCode>0%</c:formatCode>
                <c:ptCount val="21"/>
                <c:pt idx="0">
                  <c:v>0.14000000000000001</c:v>
                </c:pt>
                <c:pt idx="1">
                  <c:v>0.13</c:v>
                </c:pt>
                <c:pt idx="2">
                  <c:v>0.12000000000000002</c:v>
                </c:pt>
                <c:pt idx="3">
                  <c:v>0.12000000000000002</c:v>
                </c:pt>
                <c:pt idx="4">
                  <c:v>0.12000000000000002</c:v>
                </c:pt>
                <c:pt idx="5">
                  <c:v>0.13</c:v>
                </c:pt>
                <c:pt idx="6">
                  <c:v>0.12000000000000002</c:v>
                </c:pt>
                <c:pt idx="7">
                  <c:v>0.14000000000000001</c:v>
                </c:pt>
                <c:pt idx="8">
                  <c:v>0.14000000000000001</c:v>
                </c:pt>
                <c:pt idx="9">
                  <c:v>0.14000000000000001</c:v>
                </c:pt>
                <c:pt idx="10">
                  <c:v>0.13</c:v>
                </c:pt>
                <c:pt idx="11">
                  <c:v>0.14000000000000001</c:v>
                </c:pt>
                <c:pt idx="12">
                  <c:v>0.14000000000000001</c:v>
                </c:pt>
                <c:pt idx="13">
                  <c:v>0.16</c:v>
                </c:pt>
                <c:pt idx="14">
                  <c:v>0.17</c:v>
                </c:pt>
                <c:pt idx="15">
                  <c:v>0.2</c:v>
                </c:pt>
                <c:pt idx="16">
                  <c:v>0.21000000000000021</c:v>
                </c:pt>
                <c:pt idx="17">
                  <c:v>0.22</c:v>
                </c:pt>
                <c:pt idx="18">
                  <c:v>0.22</c:v>
                </c:pt>
                <c:pt idx="19">
                  <c:v>0.22</c:v>
                </c:pt>
                <c:pt idx="20">
                  <c:v>0.23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1EA-485A-B6B8-D2E2BBC5C455}"/>
            </c:ext>
          </c:extLst>
        </c:ser>
        <c:ser>
          <c:idx val="5"/>
          <c:order val="5"/>
          <c:tx>
            <c:strRef>
              <c:f>Sheet9!$B$10</c:f>
              <c:strCache>
                <c:ptCount val="1"/>
                <c:pt idx="0">
                  <c:v>France</c:v>
                </c:pt>
              </c:strCache>
            </c:strRef>
          </c:tx>
          <c:spPr>
            <a:ln w="12700">
              <a:solidFill>
                <a:srgbClr val="FFCCC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CCCC"/>
                </a:solidFill>
                <a:prstDash val="solid"/>
              </a:ln>
            </c:spPr>
          </c:marker>
          <c:cat>
            <c:numRef>
              <c:f>Sheet9!$C$4:$W$4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Sheet9!$C$10:$W$10</c:f>
              <c:numCache>
                <c:formatCode>0%</c:formatCode>
                <c:ptCount val="21"/>
                <c:pt idx="0">
                  <c:v>0.2</c:v>
                </c:pt>
                <c:pt idx="1">
                  <c:v>0.21000000000000021</c:v>
                </c:pt>
                <c:pt idx="2">
                  <c:v>0.2</c:v>
                </c:pt>
                <c:pt idx="3">
                  <c:v>0.21000000000000021</c:v>
                </c:pt>
                <c:pt idx="4">
                  <c:v>0.2</c:v>
                </c:pt>
                <c:pt idx="5">
                  <c:v>0.19</c:v>
                </c:pt>
                <c:pt idx="6">
                  <c:v>0.17</c:v>
                </c:pt>
                <c:pt idx="7">
                  <c:v>0.17</c:v>
                </c:pt>
                <c:pt idx="8">
                  <c:v>0.16</c:v>
                </c:pt>
                <c:pt idx="9">
                  <c:v>0.18000000000000024</c:v>
                </c:pt>
                <c:pt idx="10">
                  <c:v>0.17</c:v>
                </c:pt>
                <c:pt idx="11">
                  <c:v>0.17</c:v>
                </c:pt>
                <c:pt idx="12">
                  <c:v>0.17</c:v>
                </c:pt>
                <c:pt idx="13">
                  <c:v>0.18000000000000024</c:v>
                </c:pt>
                <c:pt idx="14">
                  <c:v>0.19</c:v>
                </c:pt>
                <c:pt idx="15">
                  <c:v>0.2</c:v>
                </c:pt>
                <c:pt idx="16">
                  <c:v>0.21000000000000021</c:v>
                </c:pt>
                <c:pt idx="17">
                  <c:v>0.22</c:v>
                </c:pt>
                <c:pt idx="18">
                  <c:v>0.22</c:v>
                </c:pt>
                <c:pt idx="19">
                  <c:v>0.22</c:v>
                </c:pt>
                <c:pt idx="20">
                  <c:v>0.22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1EA-485A-B6B8-D2E2BBC5C455}"/>
            </c:ext>
          </c:extLst>
        </c:ser>
        <c:ser>
          <c:idx val="0"/>
          <c:order val="6"/>
          <c:tx>
            <c:strRef>
              <c:f>Sheet9!$B$11</c:f>
              <c:strCache>
                <c:ptCount val="1"/>
                <c:pt idx="0">
                  <c:v>US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C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Sheet9!$C$4:$W$4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Sheet9!$C$11:$W$11</c:f>
              <c:numCache>
                <c:formatCode>0%</c:formatCode>
                <c:ptCount val="21"/>
                <c:pt idx="0">
                  <c:v>0.16</c:v>
                </c:pt>
                <c:pt idx="1">
                  <c:v>0.16</c:v>
                </c:pt>
                <c:pt idx="2">
                  <c:v>0.16</c:v>
                </c:pt>
                <c:pt idx="3">
                  <c:v>0.16</c:v>
                </c:pt>
                <c:pt idx="4">
                  <c:v>0.16</c:v>
                </c:pt>
                <c:pt idx="5">
                  <c:v>0.16</c:v>
                </c:pt>
                <c:pt idx="6">
                  <c:v>0.16</c:v>
                </c:pt>
                <c:pt idx="7">
                  <c:v>0.16</c:v>
                </c:pt>
                <c:pt idx="8">
                  <c:v>0.16</c:v>
                </c:pt>
                <c:pt idx="9">
                  <c:v>0.15000000000000024</c:v>
                </c:pt>
                <c:pt idx="10">
                  <c:v>0.15000000000000024</c:v>
                </c:pt>
                <c:pt idx="11">
                  <c:v>0.14000000000000001</c:v>
                </c:pt>
                <c:pt idx="12">
                  <c:v>0.14000000000000001</c:v>
                </c:pt>
                <c:pt idx="13">
                  <c:v>0.16</c:v>
                </c:pt>
                <c:pt idx="14">
                  <c:v>0.16</c:v>
                </c:pt>
                <c:pt idx="15">
                  <c:v>0.18000000000000024</c:v>
                </c:pt>
                <c:pt idx="16">
                  <c:v>0.18000000000000024</c:v>
                </c:pt>
                <c:pt idx="17">
                  <c:v>0.19</c:v>
                </c:pt>
                <c:pt idx="18">
                  <c:v>0.19</c:v>
                </c:pt>
                <c:pt idx="19">
                  <c:v>0.19</c:v>
                </c:pt>
                <c:pt idx="20">
                  <c:v>0.19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1EA-485A-B6B8-D2E2BBC5C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8625400"/>
        <c:axId val="288625792"/>
      </c:lineChart>
      <c:catAx>
        <c:axId val="288625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en-US"/>
          </a:p>
        </c:txPr>
        <c:crossAx val="288625792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288625792"/>
        <c:scaling>
          <c:orientation val="minMax"/>
          <c:min val="0.1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75">
            <a:solidFill>
              <a:schemeClr val="bg2">
                <a:lumMod val="60000"/>
                <a:lumOff val="4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en-US"/>
          </a:p>
        </c:txPr>
        <c:crossAx val="2886254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730150739173864"/>
          <c:y val="0.20447328531228745"/>
          <c:w val="0.20421691367853181"/>
          <c:h val="0.649265905383360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chemeClr val="bg2">
              <a:lumMod val="50000"/>
            </a:schemeClr>
          </a:solidFill>
          <a:latin typeface="Calibri" panose="020F0502020204030204" pitchFamily="34" charset="0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780114226375908"/>
          <c:y val="0.12828244444444445"/>
          <c:w val="0.68972559709241943"/>
          <c:h val="0.7048406666666666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'Figure 1'!$C$4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AAD2E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1'!$A$14:$A$22</c:f>
              <c:strCache>
                <c:ptCount val="9"/>
                <c:pt idx="0">
                  <c:v>Chile</c:v>
                </c:pt>
                <c:pt idx="1">
                  <c:v>United Kingdom</c:v>
                </c:pt>
                <c:pt idx="2">
                  <c:v>Brazil</c:v>
                </c:pt>
                <c:pt idx="3">
                  <c:v>Unite States</c:v>
                </c:pt>
                <c:pt idx="4">
                  <c:v>Russia</c:v>
                </c:pt>
                <c:pt idx="5">
                  <c:v>Mexico</c:v>
                </c:pt>
                <c:pt idx="6">
                  <c:v>Malaysia</c:v>
                </c:pt>
                <c:pt idx="7">
                  <c:v>Indonesia</c:v>
                </c:pt>
                <c:pt idx="8">
                  <c:v>India</c:v>
                </c:pt>
              </c:strCache>
            </c:strRef>
          </c:cat>
          <c:val>
            <c:numRef>
              <c:f>'Figure 1'!$C$14:$C$22</c:f>
              <c:numCache>
                <c:formatCode>0.0%</c:formatCode>
                <c:ptCount val="9"/>
                <c:pt idx="0">
                  <c:v>0.2617775350916145</c:v>
                </c:pt>
                <c:pt idx="1">
                  <c:v>0.24731422847785511</c:v>
                </c:pt>
                <c:pt idx="2">
                  <c:v>0.22775455850312906</c:v>
                </c:pt>
                <c:pt idx="3">
                  <c:v>0.22236434711554595</c:v>
                </c:pt>
                <c:pt idx="4">
                  <c:v>0.20922054235596999</c:v>
                </c:pt>
                <c:pt idx="5">
                  <c:v>0.18899650036740559</c:v>
                </c:pt>
                <c:pt idx="6">
                  <c:v>0.16801573168079914</c:v>
                </c:pt>
                <c:pt idx="7">
                  <c:v>0.14036647281696521</c:v>
                </c:pt>
                <c:pt idx="8" formatCode="0%">
                  <c:v>0.12700335370769589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42-4FA2-B3D7-ABA7F4BC9FDA}"/>
            </c:ext>
          </c:extLst>
        </c:ser>
        <c:ser>
          <c:idx val="0"/>
          <c:order val="1"/>
          <c:tx>
            <c:strRef>
              <c:f>'Figure 1'!$B$4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295F71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1'!$A$14:$A$22</c:f>
              <c:strCache>
                <c:ptCount val="9"/>
                <c:pt idx="0">
                  <c:v>Chile</c:v>
                </c:pt>
                <c:pt idx="1">
                  <c:v>United Kingdom</c:v>
                </c:pt>
                <c:pt idx="2">
                  <c:v>Brazil</c:v>
                </c:pt>
                <c:pt idx="3">
                  <c:v>Unite States</c:v>
                </c:pt>
                <c:pt idx="4">
                  <c:v>Russia</c:v>
                </c:pt>
                <c:pt idx="5">
                  <c:v>Mexico</c:v>
                </c:pt>
                <c:pt idx="6">
                  <c:v>Malaysia</c:v>
                </c:pt>
                <c:pt idx="7">
                  <c:v>Indonesia</c:v>
                </c:pt>
                <c:pt idx="8">
                  <c:v>India</c:v>
                </c:pt>
              </c:strCache>
            </c:strRef>
          </c:cat>
          <c:val>
            <c:numRef>
              <c:f>'Figure 1'!$B$14:$B$22</c:f>
              <c:numCache>
                <c:formatCode>0.0%</c:formatCode>
                <c:ptCount val="9"/>
                <c:pt idx="0">
                  <c:v>0.1100301127989407</c:v>
                </c:pt>
                <c:pt idx="1">
                  <c:v>0.1776036929973942</c:v>
                </c:pt>
                <c:pt idx="2">
                  <c:v>7.8446747924146923E-2</c:v>
                </c:pt>
                <c:pt idx="3">
                  <c:v>0.14786069515486236</c:v>
                </c:pt>
                <c:pt idx="4">
                  <c:v>0.13365842729573763</c:v>
                </c:pt>
                <c:pt idx="5">
                  <c:v>6.4669892832572851E-2</c:v>
                </c:pt>
                <c:pt idx="6">
                  <c:v>5.8554301832206224E-2</c:v>
                </c:pt>
                <c:pt idx="7">
                  <c:v>5.1737292469511802E-2</c:v>
                </c:pt>
                <c:pt idx="8" formatCode="0%">
                  <c:v>5.0678816247957129E-2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42-4FA2-B3D7-ABA7F4BC9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4322848"/>
        <c:axId val="284323240"/>
      </c:barChart>
      <c:catAx>
        <c:axId val="284322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84323240"/>
        <c:crossesAt val="0"/>
        <c:auto val="1"/>
        <c:lblAlgn val="ctr"/>
        <c:lblOffset val="100"/>
        <c:noMultiLvlLbl val="0"/>
      </c:catAx>
      <c:valAx>
        <c:axId val="284323240"/>
        <c:scaling>
          <c:orientation val="minMax"/>
          <c:max val="0.4"/>
        </c:scaling>
        <c:delete val="0"/>
        <c:axPos val="b"/>
        <c:numFmt formatCode="0%" sourceLinked="0"/>
        <c:majorTickMark val="out"/>
        <c:minorTickMark val="none"/>
        <c:tickLblPos val="nextTo"/>
        <c:spPr>
          <a:noFill/>
          <a:ln w="635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8432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252673935617862"/>
          <c:y val="0.17986938806833561"/>
          <c:w val="0.22517601246105923"/>
          <c:h val="0.17513201539682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71741032370935E-2"/>
          <c:y val="0.21460087000734421"/>
          <c:w val="0.87759492563429575"/>
          <c:h val="0.591783888229741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'Current Deal'!$B$2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'Current Deal'!$A$3:$A$9</c:f>
              <c:strCache>
                <c:ptCount val="7"/>
                <c:pt idx="0">
                  <c:v>Canada</c:v>
                </c:pt>
                <c:pt idx="1">
                  <c:v>US</c:v>
                </c:pt>
                <c:pt idx="2">
                  <c:v>UK</c:v>
                </c:pt>
                <c:pt idx="3">
                  <c:v>Japan</c:v>
                </c:pt>
                <c:pt idx="4">
                  <c:v>France</c:v>
                </c:pt>
                <c:pt idx="5">
                  <c:v>Germany</c:v>
                </c:pt>
                <c:pt idx="6">
                  <c:v>Italy</c:v>
                </c:pt>
              </c:strCache>
            </c:strRef>
          </c:cat>
          <c:val>
            <c:numRef>
              <c:f>'Current Deal'!$B$3:$B$9</c:f>
              <c:numCache>
                <c:formatCode>0.0%</c:formatCode>
                <c:ptCount val="7"/>
                <c:pt idx="0">
                  <c:v>9.3000000000000013E-2</c:v>
                </c:pt>
                <c:pt idx="1">
                  <c:v>0.111</c:v>
                </c:pt>
                <c:pt idx="2">
                  <c:v>0.13900000000000001</c:v>
                </c:pt>
                <c:pt idx="3">
                  <c:v>0.151</c:v>
                </c:pt>
                <c:pt idx="4">
                  <c:v>0.18600000000000003</c:v>
                </c:pt>
                <c:pt idx="5">
                  <c:v>0.17</c:v>
                </c:pt>
                <c:pt idx="6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E8-4D12-A02B-8DD99F1298EA}"/>
            </c:ext>
          </c:extLst>
        </c:ser>
        <c:ser>
          <c:idx val="1"/>
          <c:order val="1"/>
          <c:tx>
            <c:v>2040</c:v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'Current Deal'!$A$3:$A$9</c:f>
              <c:strCache>
                <c:ptCount val="7"/>
                <c:pt idx="0">
                  <c:v>Canada</c:v>
                </c:pt>
                <c:pt idx="1">
                  <c:v>US</c:v>
                </c:pt>
                <c:pt idx="2">
                  <c:v>UK</c:v>
                </c:pt>
                <c:pt idx="3">
                  <c:v>Japan</c:v>
                </c:pt>
                <c:pt idx="4">
                  <c:v>France</c:v>
                </c:pt>
                <c:pt idx="5">
                  <c:v>Germany</c:v>
                </c:pt>
                <c:pt idx="6">
                  <c:v>Italy</c:v>
                </c:pt>
              </c:strCache>
            </c:strRef>
          </c:cat>
          <c:val>
            <c:numRef>
              <c:f>'Current Deal'!$C$3:$C$9</c:f>
              <c:numCache>
                <c:formatCode>0.0%</c:formatCode>
                <c:ptCount val="7"/>
                <c:pt idx="0">
                  <c:v>0.18435096037914933</c:v>
                </c:pt>
                <c:pt idx="1">
                  <c:v>0.20300292573440848</c:v>
                </c:pt>
                <c:pt idx="2">
                  <c:v>0.21642618134664265</c:v>
                </c:pt>
                <c:pt idx="3">
                  <c:v>0.277847301785351</c:v>
                </c:pt>
                <c:pt idx="4">
                  <c:v>0.31135668850994758</c:v>
                </c:pt>
                <c:pt idx="5">
                  <c:v>0.31733794734350496</c:v>
                </c:pt>
                <c:pt idx="6">
                  <c:v>0.38673727246919198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E8-4D12-A02B-8DD99F1298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6272288"/>
        <c:axId val="286272680"/>
      </c:barChart>
      <c:catAx>
        <c:axId val="28627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86272680"/>
        <c:crosses val="autoZero"/>
        <c:auto val="1"/>
        <c:lblAlgn val="ctr"/>
        <c:lblOffset val="100"/>
        <c:noMultiLvlLbl val="0"/>
      </c:catAx>
      <c:valAx>
        <c:axId val="286272680"/>
        <c:scaling>
          <c:orientation val="minMax"/>
          <c:max val="0.4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crossAx val="286272288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1257954511844637"/>
          <c:y val="0.24498651210265385"/>
          <c:w val="0.27349971351435337"/>
          <c:h val="0.1346431175269758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293366738248627E-2"/>
          <c:y val="0.15608465608465608"/>
          <c:w val="0.8839288554839736"/>
          <c:h val="0.516881412550703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'G 20'!$A$50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6BB1C9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 20'!$B$49:$D$49</c:f>
              <c:numCache>
                <c:formatCode>0</c:formatCode>
                <c:ptCount val="3"/>
                <c:pt idx="0">
                  <c:v>2016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'G 20'!$B$50:$D$50</c:f>
              <c:numCache>
                <c:formatCode>0%</c:formatCode>
                <c:ptCount val="3"/>
                <c:pt idx="0">
                  <c:v>0.28736860031272737</c:v>
                </c:pt>
                <c:pt idx="1">
                  <c:v>0.21591964753819409</c:v>
                </c:pt>
                <c:pt idx="2">
                  <c:v>0.2328002054682575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4D-436B-BAC6-0FA3935658D1}"/>
            </c:ext>
          </c:extLst>
        </c:ser>
        <c:ser>
          <c:idx val="1"/>
          <c:order val="1"/>
          <c:tx>
            <c:strRef>
              <c:f>'G 20'!$A$51</c:f>
              <c:strCache>
                <c:ptCount val="1"/>
                <c:pt idx="0">
                  <c:v>Other Developed</c:v>
                </c:pt>
              </c:strCache>
            </c:strRef>
          </c:tx>
          <c:spPr>
            <a:solidFill>
              <a:srgbClr val="6BB1C9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 20'!$B$49:$D$49</c:f>
              <c:numCache>
                <c:formatCode>0</c:formatCode>
                <c:ptCount val="3"/>
                <c:pt idx="0">
                  <c:v>2016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'G 20'!$B$51:$D$51</c:f>
              <c:numCache>
                <c:formatCode>0%</c:formatCode>
                <c:ptCount val="3"/>
                <c:pt idx="0">
                  <c:v>0.31003359497159133</c:v>
                </c:pt>
                <c:pt idx="1">
                  <c:v>0.23385546490558401</c:v>
                </c:pt>
                <c:pt idx="2">
                  <c:v>0.16810105302481962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4D-436B-BAC6-0FA3935658D1}"/>
            </c:ext>
          </c:extLst>
        </c:ser>
        <c:ser>
          <c:idx val="2"/>
          <c:order val="2"/>
          <c:tx>
            <c:strRef>
              <c:f>'G 20'!$A$52</c:f>
              <c:strCache>
                <c:ptCount val="1"/>
                <c:pt idx="0">
                  <c:v>Emerging Markets</c:v>
                </c:pt>
              </c:strCache>
            </c:strRef>
          </c:tx>
          <c:spPr>
            <a:solidFill>
              <a:srgbClr val="FFFF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 20'!$B$49:$D$49</c:f>
              <c:numCache>
                <c:formatCode>0</c:formatCode>
                <c:ptCount val="3"/>
                <c:pt idx="0">
                  <c:v>2016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'G 20'!$B$52:$D$52</c:f>
              <c:numCache>
                <c:formatCode>0%</c:formatCode>
                <c:ptCount val="3"/>
                <c:pt idx="0">
                  <c:v>0.40259780471568124</c:v>
                </c:pt>
                <c:pt idx="1">
                  <c:v>0.5502248875562219</c:v>
                </c:pt>
                <c:pt idx="2">
                  <c:v>0.59909874150692288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4D-436B-BAC6-0FA393565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6274640"/>
        <c:axId val="286275032"/>
      </c:barChart>
      <c:catAx>
        <c:axId val="28627464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86275032"/>
        <c:crosses val="autoZero"/>
        <c:auto val="1"/>
        <c:lblAlgn val="ctr"/>
        <c:lblOffset val="100"/>
        <c:noMultiLvlLbl val="0"/>
      </c:catAx>
      <c:valAx>
        <c:axId val="28627503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solidFill>
              <a:sysClr val="windowText" lastClr="000000">
                <a:lumMod val="50000"/>
                <a:lumOff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86274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60037381690924"/>
          <c:y val="0.75574166865505443"/>
          <c:w val="0.77290006362841013"/>
          <c:h val="4.4643169603799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79352580927386"/>
          <c:y val="0.19261728365372224"/>
          <c:w val="0.87064255856906791"/>
          <c:h val="0.621953785662630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'10'!$A$7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BB1C9">
                <a:lumMod val="50000"/>
              </a:srgbClr>
            </a:solidFill>
            <a:ln w="31750" cap="flat">
              <a:noFill/>
              <a:bevel/>
              <a:headEnd type="diamond" w="med" len="sm"/>
              <a:tailEnd type="none" w="med" len="med"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'10'!$B$1:$D$1</c:f>
              <c:strCache>
                <c:ptCount val="3"/>
                <c:pt idx="0">
                  <c:v>US</c:v>
                </c:pt>
                <c:pt idx="1">
                  <c:v>Western Europe</c:v>
                </c:pt>
                <c:pt idx="2">
                  <c:v>Japan</c:v>
                </c:pt>
              </c:strCache>
            </c:strRef>
          </c:cat>
          <c:val>
            <c:numRef>
              <c:f>'10'!$B$7:$D$7</c:f>
              <c:numCache>
                <c:formatCode>##0.0;\-##0.0;0</c:formatCode>
                <c:ptCount val="3"/>
                <c:pt idx="0">
                  <c:v>38</c:v>
                </c:pt>
                <c:pt idx="1">
                  <c:v>42.7</c:v>
                </c:pt>
                <c:pt idx="2">
                  <c:v>46.5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61-40EA-91F1-13C4013D4689}"/>
            </c:ext>
          </c:extLst>
        </c:ser>
        <c:ser>
          <c:idx val="1"/>
          <c:order val="1"/>
          <c:tx>
            <c:strRef>
              <c:f>'10'!$A$8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6BB1C9">
                <a:lumMod val="60000"/>
                <a:lumOff val="40000"/>
              </a:srgbClr>
            </a:solidFill>
            <a:ln w="31750" cap="flat">
              <a:noFill/>
              <a:bevel/>
              <a:headEnd type="diamond" w="med" len="sm"/>
              <a:tailEnd type="none" w="med" len="med"/>
            </a:ln>
          </c:spPr>
          <c:invertIfNegative val="0"/>
          <c:dLbls>
            <c:numFmt formatCode="#,##0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'10'!$B$1:$D$1</c:f>
              <c:strCache>
                <c:ptCount val="3"/>
                <c:pt idx="0">
                  <c:v>US</c:v>
                </c:pt>
                <c:pt idx="1">
                  <c:v>Western Europe</c:v>
                </c:pt>
                <c:pt idx="2">
                  <c:v>Japan</c:v>
                </c:pt>
              </c:strCache>
            </c:strRef>
          </c:cat>
          <c:val>
            <c:numRef>
              <c:f>'10'!$B$8:$D$8</c:f>
              <c:numCache>
                <c:formatCode>##0.0;\-##0.0;0</c:formatCode>
                <c:ptCount val="3"/>
                <c:pt idx="0">
                  <c:v>41.7</c:v>
                </c:pt>
                <c:pt idx="1">
                  <c:v>47.8</c:v>
                </c:pt>
                <c:pt idx="2">
                  <c:v>53.3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61-40EA-91F1-13C4013D4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6908656"/>
        <c:axId val="286909048"/>
      </c:barChart>
      <c:catAx>
        <c:axId val="28690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6909048"/>
        <c:crosses val="autoZero"/>
        <c:auto val="1"/>
        <c:lblAlgn val="ctr"/>
        <c:lblOffset val="100"/>
        <c:tickLblSkip val="1"/>
        <c:noMultiLvlLbl val="0"/>
      </c:catAx>
      <c:valAx>
        <c:axId val="286909048"/>
        <c:scaling>
          <c:orientation val="minMax"/>
          <c:max val="60"/>
          <c:min val="3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6908656"/>
        <c:crosses val="autoZero"/>
        <c:crossBetween val="between"/>
        <c:majorUnit val="10"/>
        <c:minorUnit val="5"/>
      </c:valAx>
      <c:spPr>
        <a:noFill/>
      </c:spPr>
    </c:plotArea>
    <c:legend>
      <c:legendPos val="b"/>
      <c:layout>
        <c:manualLayout>
          <c:xMode val="edge"/>
          <c:yMode val="edge"/>
          <c:x val="0.10584232526489744"/>
          <c:y val="0.25722485515075832"/>
          <c:w val="0.35312992125984249"/>
          <c:h val="9.9220375230873917E-2"/>
        </c:manualLayout>
      </c:layout>
      <c:overlay val="0"/>
      <c:txPr>
        <a:bodyPr/>
        <a:lstStyle/>
        <a:p>
          <a:pPr>
            <a:defRPr sz="1200">
              <a:solidFill>
                <a:srgbClr val="000000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23840769903762"/>
          <c:y val="0.27266576372970658"/>
          <c:w val="0.85520603674540696"/>
          <c:h val="0.535060585996695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BB1C9">
                <a:lumMod val="50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'10'!$L$54:$L$56</c:f>
              <c:strCache>
                <c:ptCount val="3"/>
                <c:pt idx="0">
                  <c:v>US</c:v>
                </c:pt>
                <c:pt idx="1">
                  <c:v>Western Europe</c:v>
                </c:pt>
                <c:pt idx="2">
                  <c:v>Japan</c:v>
                </c:pt>
              </c:strCache>
            </c:strRef>
          </c:cat>
          <c:val>
            <c:numRef>
              <c:f>'10'!$M$54:$M$56</c:f>
              <c:numCache>
                <c:formatCode>0.0%</c:formatCode>
                <c:ptCount val="3"/>
                <c:pt idx="0">
                  <c:v>9.8000000000000004E-2</c:v>
                </c:pt>
                <c:pt idx="1">
                  <c:v>-0.14000000000000001</c:v>
                </c:pt>
                <c:pt idx="2">
                  <c:v>-0.28999999999999998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24-4094-8E4E-9C7B7CA629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6909832"/>
        <c:axId val="286910224"/>
      </c:barChart>
      <c:catAx>
        <c:axId val="28690983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low"/>
        <c:txPr>
          <a:bodyPr/>
          <a:lstStyle/>
          <a:p>
            <a:pPr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6910224"/>
        <c:crosses val="autoZero"/>
        <c:auto val="1"/>
        <c:lblAlgn val="ctr"/>
        <c:lblOffset val="100"/>
        <c:noMultiLvlLbl val="0"/>
      </c:catAx>
      <c:valAx>
        <c:axId val="286910224"/>
        <c:scaling>
          <c:orientation val="minMax"/>
          <c:max val="0.2"/>
          <c:min val="-0.4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6909832"/>
        <c:crossesAt val="1"/>
        <c:crossBetween val="between"/>
        <c:majorUnit val="0.1"/>
        <c:minorUnit val="5.000000000000001E-2"/>
      </c:valAx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62900982366914"/>
          <c:y val="0.24872555039592689"/>
          <c:w val="0.89017862486815313"/>
          <c:h val="0.57276555564083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PowerPoint]10'!$B$23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PowerPoint]10'!$A$24:$A$26</c:f>
              <c:strCache>
                <c:ptCount val="3"/>
                <c:pt idx="0">
                  <c:v>US</c:v>
                </c:pt>
                <c:pt idx="1">
                  <c:v>Western Europe</c:v>
                </c:pt>
                <c:pt idx="2">
                  <c:v>Japan</c:v>
                </c:pt>
              </c:strCache>
            </c:strRef>
          </c:cat>
          <c:val>
            <c:numRef>
              <c:f>'[Chart in Microsoft PowerPoint]10'!$B$24:$B$26</c:f>
              <c:numCache>
                <c:formatCode>0%</c:formatCode>
                <c:ptCount val="3"/>
                <c:pt idx="0">
                  <c:v>0.14799999999999999</c:v>
                </c:pt>
                <c:pt idx="1">
                  <c:v>0.192</c:v>
                </c:pt>
                <c:pt idx="2">
                  <c:v>0.26300000000000001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54-4FB9-8701-6CF1858B2B02}"/>
            </c:ext>
          </c:extLst>
        </c:ser>
        <c:ser>
          <c:idx val="1"/>
          <c:order val="1"/>
          <c:tx>
            <c:strRef>
              <c:f>'[Chart in Microsoft PowerPoint]10'!$C$23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PowerPoint]10'!$A$24:$A$26</c:f>
              <c:strCache>
                <c:ptCount val="3"/>
                <c:pt idx="0">
                  <c:v>US</c:v>
                </c:pt>
                <c:pt idx="1">
                  <c:v>Western Europe</c:v>
                </c:pt>
                <c:pt idx="2">
                  <c:v>Japan</c:v>
                </c:pt>
              </c:strCache>
            </c:strRef>
          </c:cat>
          <c:val>
            <c:numRef>
              <c:f>'[Chart in Microsoft PowerPoint]10'!$C$24:$C$26</c:f>
              <c:numCache>
                <c:formatCode>0%</c:formatCode>
                <c:ptCount val="3"/>
                <c:pt idx="0">
                  <c:v>0.222</c:v>
                </c:pt>
                <c:pt idx="1">
                  <c:v>0.29599999999999999</c:v>
                </c:pt>
                <c:pt idx="2">
                  <c:v>0.36299999999999999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54-4FB9-8701-6CF1858B2B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6911008"/>
        <c:axId val="286911400"/>
      </c:barChart>
      <c:catAx>
        <c:axId val="28691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86911400"/>
        <c:crosses val="autoZero"/>
        <c:auto val="1"/>
        <c:lblAlgn val="ctr"/>
        <c:lblOffset val="100"/>
        <c:noMultiLvlLbl val="0"/>
      </c:catAx>
      <c:valAx>
        <c:axId val="2869114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86911008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13826079356711013"/>
          <c:y val="0.25757074234690608"/>
          <c:w val="0.33155071503912475"/>
          <c:h val="6.5696324744148132E-2"/>
        </c:manualLayout>
      </c:layout>
      <c:overlay val="0"/>
      <c:txPr>
        <a:bodyPr/>
        <a:lstStyle/>
        <a:p>
          <a:pPr>
            <a:defRPr sz="1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7760069669678"/>
          <c:y val="5.1284631087780697E-2"/>
          <c:w val="0.8566310732499256"/>
          <c:h val="0.65806960012807325"/>
        </c:manualLayout>
      </c:layout>
      <c:lineChart>
        <c:grouping val="standard"/>
        <c:varyColors val="0"/>
        <c:ser>
          <c:idx val="0"/>
          <c:order val="0"/>
          <c:tx>
            <c:strRef>
              <c:f>Sheet5!$B$8</c:f>
              <c:strCache>
                <c:ptCount val="1"/>
                <c:pt idx="0">
                  <c:v>China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cat>
            <c:numRef>
              <c:f>Sheet5!$A$9:$A$25</c:f>
              <c:numCache>
                <c:formatCode>General</c:formatCode>
                <c:ptCount val="17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  <c:pt idx="10">
                  <c:v>2020</c:v>
                </c:pt>
                <c:pt idx="11">
                  <c:v>2025</c:v>
                </c:pt>
                <c:pt idx="12">
                  <c:v>2030</c:v>
                </c:pt>
                <c:pt idx="13">
                  <c:v>2035</c:v>
                </c:pt>
                <c:pt idx="14">
                  <c:v>2040</c:v>
                </c:pt>
                <c:pt idx="15">
                  <c:v>2045</c:v>
                </c:pt>
                <c:pt idx="16">
                  <c:v>2050</c:v>
                </c:pt>
              </c:numCache>
            </c:numRef>
          </c:cat>
          <c:val>
            <c:numRef>
              <c:f>Sheet5!$B$9:$B$25</c:f>
              <c:numCache>
                <c:formatCode>0%</c:formatCode>
                <c:ptCount val="17"/>
                <c:pt idx="0">
                  <c:v>0.04</c:v>
                </c:pt>
                <c:pt idx="1">
                  <c:v>4.5999999999999999E-2</c:v>
                </c:pt>
                <c:pt idx="2">
                  <c:v>5.2000000000000005E-2</c:v>
                </c:pt>
                <c:pt idx="3">
                  <c:v>5.7000000000000002E-2</c:v>
                </c:pt>
                <c:pt idx="4">
                  <c:v>5.9000000000000004E-2</c:v>
                </c:pt>
                <c:pt idx="5">
                  <c:v>6.4000000000000001E-2</c:v>
                </c:pt>
                <c:pt idx="6">
                  <c:v>7.0000000000000007E-2</c:v>
                </c:pt>
                <c:pt idx="7">
                  <c:v>7.5999999999999998E-2</c:v>
                </c:pt>
                <c:pt idx="8">
                  <c:v>8.199999999999999E-2</c:v>
                </c:pt>
                <c:pt idx="9">
                  <c:v>9.5000000000000001E-2</c:v>
                </c:pt>
                <c:pt idx="10">
                  <c:v>0.11900000000000001</c:v>
                </c:pt>
                <c:pt idx="11">
                  <c:v>0.13900000000000001</c:v>
                </c:pt>
                <c:pt idx="12">
                  <c:v>0.16300000000000001</c:v>
                </c:pt>
                <c:pt idx="13">
                  <c:v>0.2</c:v>
                </c:pt>
                <c:pt idx="14">
                  <c:v>0.23100000000000001</c:v>
                </c:pt>
                <c:pt idx="15">
                  <c:v>0.24100000000000002</c:v>
                </c:pt>
                <c:pt idx="16">
                  <c:v>0.254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C3C-44A5-A671-C0A2C5B527B3}"/>
            </c:ext>
          </c:extLst>
        </c:ser>
        <c:ser>
          <c:idx val="1"/>
          <c:order val="1"/>
          <c:tx>
            <c:strRef>
              <c:f>Sheet5!$C$8</c:f>
              <c:strCache>
                <c:ptCount val="1"/>
                <c:pt idx="0">
                  <c:v>US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marker>
          <c:cat>
            <c:numRef>
              <c:f>Sheet5!$A$9:$A$25</c:f>
              <c:numCache>
                <c:formatCode>General</c:formatCode>
                <c:ptCount val="17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2015</c:v>
                </c:pt>
                <c:pt idx="10">
                  <c:v>2020</c:v>
                </c:pt>
                <c:pt idx="11">
                  <c:v>2025</c:v>
                </c:pt>
                <c:pt idx="12">
                  <c:v>2030</c:v>
                </c:pt>
                <c:pt idx="13">
                  <c:v>2035</c:v>
                </c:pt>
                <c:pt idx="14">
                  <c:v>2040</c:v>
                </c:pt>
                <c:pt idx="15">
                  <c:v>2045</c:v>
                </c:pt>
                <c:pt idx="16">
                  <c:v>2050</c:v>
                </c:pt>
              </c:numCache>
            </c:numRef>
          </c:cat>
          <c:val>
            <c:numRef>
              <c:f>Sheet5!$C$9:$C$25</c:f>
              <c:numCache>
                <c:formatCode>0%</c:formatCode>
                <c:ptCount val="17"/>
                <c:pt idx="0">
                  <c:v>9.8000000000000004E-2</c:v>
                </c:pt>
                <c:pt idx="1">
                  <c:v>0.105</c:v>
                </c:pt>
                <c:pt idx="2">
                  <c:v>0.113</c:v>
                </c:pt>
                <c:pt idx="3">
                  <c:v>0.11900000000000001</c:v>
                </c:pt>
                <c:pt idx="4">
                  <c:v>0.125</c:v>
                </c:pt>
                <c:pt idx="5">
                  <c:v>0.126</c:v>
                </c:pt>
                <c:pt idx="6">
                  <c:v>0.124</c:v>
                </c:pt>
                <c:pt idx="7">
                  <c:v>0.12300000000000001</c:v>
                </c:pt>
                <c:pt idx="8">
                  <c:v>0.13100000000000001</c:v>
                </c:pt>
                <c:pt idx="9">
                  <c:v>0.14499999999999999</c:v>
                </c:pt>
                <c:pt idx="10">
                  <c:v>0.16200000000000001</c:v>
                </c:pt>
                <c:pt idx="11">
                  <c:v>0.182</c:v>
                </c:pt>
                <c:pt idx="12">
                  <c:v>0.19899999999999998</c:v>
                </c:pt>
                <c:pt idx="13">
                  <c:v>0.20600000000000002</c:v>
                </c:pt>
                <c:pt idx="14">
                  <c:v>0.20899999999999999</c:v>
                </c:pt>
                <c:pt idx="15">
                  <c:v>0.20899999999999999</c:v>
                </c:pt>
                <c:pt idx="16">
                  <c:v>0.21299999999999999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C3C-44A5-A671-C0A2C5B52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6912184"/>
        <c:axId val="287853984"/>
      </c:lineChart>
      <c:catAx>
        <c:axId val="286912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7853984"/>
        <c:crosses val="autoZero"/>
        <c:auto val="1"/>
        <c:lblAlgn val="ctr"/>
        <c:lblOffset val="100"/>
        <c:tickLblSkip val="2"/>
        <c:noMultiLvlLbl val="0"/>
      </c:catAx>
      <c:valAx>
        <c:axId val="28785398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691218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9487416496181031"/>
          <c:y val="0.4819989222905699"/>
          <c:w val="0.23759873450162164"/>
          <c:h val="0.16743438320209975"/>
        </c:manualLayout>
      </c:layout>
      <c:overlay val="1"/>
      <c:txPr>
        <a:bodyPr/>
        <a:lstStyle/>
        <a:p>
          <a:pPr>
            <a:defRPr>
              <a:solidFill>
                <a:schemeClr val="bg1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2248171434333"/>
          <c:y val="0.24049741683050158"/>
          <c:w val="0.842619882719708"/>
          <c:h val="0.462697335705231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'Youth Bulge'!$D$8</c:f>
              <c:strCache>
                <c:ptCount val="1"/>
                <c:pt idx="0">
                  <c:v>1980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'Youth Bulge'!$C$9:$C$11</c:f>
              <c:strCache>
                <c:ptCount val="3"/>
                <c:pt idx="0">
                  <c:v>Developing-World Average</c:v>
                </c:pt>
                <c:pt idx="1">
                  <c:v>High-Fertility Greater Middle East*</c:v>
                </c:pt>
                <c:pt idx="2">
                  <c:v>Sub-Saharan Africa</c:v>
                </c:pt>
              </c:strCache>
            </c:strRef>
          </c:cat>
          <c:val>
            <c:numRef>
              <c:f>'Youth Bulge'!$D$9:$D$11</c:f>
              <c:numCache>
                <c:formatCode>General</c:formatCode>
                <c:ptCount val="3"/>
                <c:pt idx="0">
                  <c:v>0.316</c:v>
                </c:pt>
                <c:pt idx="1">
                  <c:v>0.34899999999999998</c:v>
                </c:pt>
                <c:pt idx="2">
                  <c:v>0.34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89-4BDA-A649-F2F4C2F39FFA}"/>
            </c:ext>
          </c:extLst>
        </c:ser>
        <c:ser>
          <c:idx val="1"/>
          <c:order val="1"/>
          <c:tx>
            <c:strRef>
              <c:f>'Youth Bulge'!$E$8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'Youth Bulge'!$C$9:$C$11</c:f>
              <c:strCache>
                <c:ptCount val="3"/>
                <c:pt idx="0">
                  <c:v>Developing-World Average</c:v>
                </c:pt>
                <c:pt idx="1">
                  <c:v>High-Fertility Greater Middle East*</c:v>
                </c:pt>
                <c:pt idx="2">
                  <c:v>Sub-Saharan Africa</c:v>
                </c:pt>
              </c:strCache>
            </c:strRef>
          </c:cat>
          <c:val>
            <c:numRef>
              <c:f>'Youth Bulge'!$E$9:$E$11</c:f>
              <c:numCache>
                <c:formatCode>General</c:formatCode>
                <c:ptCount val="3"/>
                <c:pt idx="0">
                  <c:v>0.23400000000000001</c:v>
                </c:pt>
                <c:pt idx="1">
                  <c:v>0.35199999999999998</c:v>
                </c:pt>
                <c:pt idx="2">
                  <c:v>0.34699999999999998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89-4BDA-A649-F2F4C2F39FFA}"/>
            </c:ext>
          </c:extLst>
        </c:ser>
        <c:ser>
          <c:idx val="2"/>
          <c:order val="2"/>
          <c:tx>
            <c:strRef>
              <c:f>'Youth Bulge'!$F$8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rgbClr val="FFFF99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'Youth Bulge'!$C$9:$C$11</c:f>
              <c:strCache>
                <c:ptCount val="3"/>
                <c:pt idx="0">
                  <c:v>Developing-World Average</c:v>
                </c:pt>
                <c:pt idx="1">
                  <c:v>High-Fertility Greater Middle East*</c:v>
                </c:pt>
                <c:pt idx="2">
                  <c:v>Sub-Saharan Africa</c:v>
                </c:pt>
              </c:strCache>
            </c:strRef>
          </c:cat>
          <c:val>
            <c:numRef>
              <c:f>'Youth Bulge'!$F$9:$F$11</c:f>
              <c:numCache>
                <c:formatCode>General</c:formatCode>
                <c:ptCount val="3"/>
                <c:pt idx="0">
                  <c:v>0.20799999999999999</c:v>
                </c:pt>
                <c:pt idx="1">
                  <c:v>0.313</c:v>
                </c:pt>
                <c:pt idx="2">
                  <c:v>0.33100000000000002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89-4BDA-A649-F2F4C2F39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87854768"/>
        <c:axId val="287855160"/>
      </c:barChart>
      <c:catAx>
        <c:axId val="28785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87855160"/>
        <c:crosses val="autoZero"/>
        <c:auto val="1"/>
        <c:lblAlgn val="ctr"/>
        <c:lblOffset val="100"/>
        <c:noMultiLvlLbl val="0"/>
      </c:catAx>
      <c:valAx>
        <c:axId val="28785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8785476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475469497584914"/>
          <c:y val="0.88420939409421662"/>
          <c:w val="0.31467048298852135"/>
          <c:h val="8.2120967549513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0.05613</cdr:x>
      <cdr:y>0.87146</cdr:y>
    </cdr:from>
    <cdr:to>
      <cdr:x>0.9998</cdr:x>
      <cdr:y>0.96638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7455" y="4133057"/>
          <a:ext cx="4664236" cy="450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l" rtl="0" eaLnBrk="0" fontAlgn="base" hangingPunct="0">
            <a:spcBef>
              <a:spcPct val="0"/>
            </a:spcBef>
            <a:spcAft>
              <a:spcPct val="0"/>
            </a:spcAft>
          </a:pPr>
          <a:r>
            <a:rPr lang="en-US" sz="1000" b="1" dirty="0">
              <a:solidFill>
                <a:schemeClr val="bg1"/>
              </a:solidFill>
              <a:latin typeface="Calibri" panose="020F0502020204030204" pitchFamily="34" charset="0"/>
              <a:ea typeface="Times New Roman" pitchFamily="18" charset="0"/>
              <a:cs typeface="Arial" charset="0"/>
            </a:rPr>
            <a:t>Note</a:t>
          </a:r>
          <a:r>
            <a:rPr lang="en-US" sz="1000" dirty="0">
              <a:solidFill>
                <a:schemeClr val="bg1"/>
              </a:solidFill>
              <a:latin typeface="Calibri" panose="020F0502020204030204" pitchFamily="34" charset="0"/>
              <a:ea typeface="Times New Roman" pitchFamily="18" charset="0"/>
              <a:cs typeface="Arial" charset="0"/>
            </a:rPr>
            <a:t>: Projections assume that program eligibility ages and benefit levels remain unchanged in the future. </a:t>
          </a:r>
        </a:p>
        <a:p xmlns:a="http://schemas.openxmlformats.org/drawingml/2006/main">
          <a:pPr lvl="0" algn="l" rtl="0" eaLnBrk="0" fontAlgn="base" hangingPunct="0">
            <a:spcBef>
              <a:spcPct val="0"/>
            </a:spcBef>
            <a:spcAft>
              <a:spcPct val="0"/>
            </a:spcAft>
          </a:pPr>
          <a:r>
            <a:rPr lang="en-US" sz="1000" b="1" dirty="0">
              <a:solidFill>
                <a:schemeClr val="bg1"/>
              </a:solidFill>
              <a:latin typeface="Calibri" panose="020F0502020204030204" pitchFamily="34" charset="0"/>
              <a:ea typeface="Times New Roman" pitchFamily="18" charset="0"/>
              <a:cs typeface="Arial" charset="0"/>
            </a:rPr>
            <a:t>Source</a:t>
          </a:r>
          <a:r>
            <a:rPr lang="en-US" sz="1000" dirty="0">
              <a:solidFill>
                <a:schemeClr val="bg1"/>
              </a:solidFill>
              <a:latin typeface="Calibri" panose="020F0502020204030204" pitchFamily="34" charset="0"/>
              <a:ea typeface="Times New Roman" pitchFamily="18" charset="0"/>
              <a:cs typeface="Arial" charset="0"/>
            </a:rPr>
            <a:t>: </a:t>
          </a:r>
          <a:r>
            <a:rPr lang="en-US" sz="1000" i="1" dirty="0">
              <a:solidFill>
                <a:schemeClr val="bg1"/>
              </a:solidFill>
              <a:latin typeface="Calibri" panose="020F0502020204030204" pitchFamily="34" charset="0"/>
              <a:ea typeface="Times New Roman" pitchFamily="18" charset="0"/>
              <a:cs typeface="Arial" charset="0"/>
            </a:rPr>
            <a:t>The Global Aging Preparedness Index, Second Edition </a:t>
          </a:r>
          <a:r>
            <a:rPr lang="en-US" sz="1000" dirty="0">
              <a:solidFill>
                <a:schemeClr val="bg1"/>
              </a:solidFill>
              <a:latin typeface="Calibri" panose="020F0502020204030204" pitchFamily="34" charset="0"/>
              <a:ea typeface="Times New Roman" pitchFamily="18" charset="0"/>
              <a:cs typeface="Arial" charset="0"/>
            </a:rPr>
            <a:t>(CSIS, 2013) </a:t>
          </a:r>
        </a:p>
        <a:p xmlns:a="http://schemas.openxmlformats.org/drawingml/2006/main">
          <a:pPr lvl="0" algn="l" rtl="0"/>
          <a:endParaRPr lang="en-US" sz="1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</cdr:x>
      <cdr:y>0.0208</cdr:y>
    </cdr:from>
    <cdr:to>
      <cdr:x>1</cdr:x>
      <cdr:y>0.17284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98647"/>
          <a:ext cx="4942656" cy="721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 fontAlgn="b">
            <a:spcBef>
              <a:spcPct val="0"/>
            </a:spcBef>
            <a:spcAft>
              <a:spcPct val="0"/>
            </a:spcAft>
            <a:defRPr/>
          </a:pPr>
          <a:r>
            <a:rPr lang="en-US" sz="1400" b="1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“</a:t>
          </a:r>
          <a:r>
            <a:rPr lang="en-US" sz="1400" b="1" spc="-30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Current Deal” Projection: Total Government Benefits to Persons Aged 60 &amp; Over, as a Percent of GDP, 2010 and 2040</a:t>
          </a:r>
        </a:p>
        <a:p xmlns:a="http://schemas.openxmlformats.org/drawingml/2006/main">
          <a:endParaRPr lang="en-US" sz="1400" dirty="0">
            <a:solidFill>
              <a:srgbClr val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0.09505</cdr:x>
      <cdr:y>0.0116</cdr:y>
    </cdr:from>
    <cdr:to>
      <cdr:x>0.73805</cdr:x>
      <cdr:y>0.16932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164" y="27008"/>
          <a:ext cx="2490573" cy="3672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 rtl="0"/>
          <a:r>
            <a:rPr lang="en-US" sz="1400" b="1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Median Age, 2015 and 2050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</cdr:x>
      <cdr:y>0</cdr:y>
    </cdr:from>
    <cdr:to>
      <cdr:x>1</cdr:x>
      <cdr:y>0.24027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0"/>
          <a:ext cx="3657600" cy="596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 rtl="0"/>
          <a:r>
            <a:rPr lang="en-US" sz="1400" b="1" spc="-100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Cumulative Percentage Change in the Working-Age Population (Aged 20-64), 2015 to 2050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0.10162</cdr:x>
      <cdr:y>0</cdr:y>
    </cdr:from>
    <cdr:to>
      <cdr:x>0.8003</cdr:x>
      <cdr:y>0.20073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54E4E15B-52D3-4CC1-8B21-13787CD21A74}"/>
            </a:ext>
          </a:extLst>
        </cdr:cNvPr>
        <cdr:cNvSpPr txBox="1"/>
      </cdr:nvSpPr>
      <cdr:spPr>
        <a:xfrm xmlns:a="http://schemas.openxmlformats.org/drawingml/2006/main">
          <a:off x="396499" y="0"/>
          <a:ext cx="2726049" cy="502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/>
          <a:r>
            <a:rPr lang="en-US" sz="1400" b="1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Elderly (Aged 65 &amp; over), as a Percent</a:t>
          </a:r>
        </a:p>
        <a:p xmlns:a="http://schemas.openxmlformats.org/drawingml/2006/main">
          <a:pPr algn="l" rtl="0"/>
          <a:r>
            <a:rPr lang="en-US" sz="1400" b="1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of the Population, 2015 and 2050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0.15897</cdr:x>
      <cdr:y>0</cdr:y>
    </cdr:from>
    <cdr:to>
      <cdr:x>0.88903</cdr:x>
      <cdr:y>0.105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0854" y="-4036109"/>
          <a:ext cx="2851256" cy="2616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1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Elderly (Aged 65 &amp; Over), as a Percent of the Population, 1970-2050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0.07391</cdr:x>
      <cdr:y>0</cdr:y>
    </cdr:from>
    <cdr:to>
      <cdr:x>0.97084</cdr:x>
      <cdr:y>0.22609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80E7046B-AC6A-4DD1-A842-CC91AEFBAE80}"/>
            </a:ext>
          </a:extLst>
        </cdr:cNvPr>
        <cdr:cNvSpPr txBox="1"/>
      </cdr:nvSpPr>
      <cdr:spPr>
        <a:xfrm xmlns:a="http://schemas.openxmlformats.org/drawingml/2006/main">
          <a:off x="301396" y="0"/>
          <a:ext cx="3657600" cy="596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/>
          <a:r>
            <a:rPr lang="en-US" sz="1400" b="1" spc="-100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Youth Bulge (15-24) as a Percent of the Adult Population (15 &amp; Over),  1980, 2015, and 2050</a:t>
          </a:r>
        </a:p>
      </cdr:txBody>
    </cdr:sp>
  </cdr:relSizeAnchor>
  <cdr:relSizeAnchor xmlns:cdr="http://schemas.openxmlformats.org/drawingml/2006/chartDrawing">
    <cdr:from>
      <cdr:x>0.04904</cdr:x>
      <cdr:y>0.86061</cdr:y>
    </cdr:from>
    <cdr:to>
      <cdr:x>0.58997</cdr:x>
      <cdr:y>0.99379</cdr:y>
    </cdr:to>
    <cdr:sp macro="" textlink="">
      <cdr:nvSpPr>
        <cdr:cNvPr id="3" name="Text Box 2">
          <a:extLst xmlns:a="http://schemas.openxmlformats.org/drawingml/2006/main">
            <a:ext uri="{FF2B5EF4-FFF2-40B4-BE49-F238E27FC236}">
              <a16:creationId xmlns:a16="http://schemas.microsoft.com/office/drawing/2014/main" xmlns="" id="{663CBFD6-3818-4894-B4B5-00CA3E5604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9977" y="2272319"/>
          <a:ext cx="2205884" cy="3516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27432" tIns="22860" rIns="0" bIns="22860" anchor="ctr" upright="1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9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*Includes Afghanistan, Iraq, Mauritania, Palestine, Sudan, Somalia, and Yemen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0.03357</cdr:x>
      <cdr:y>0.87736</cdr:y>
    </cdr:from>
    <cdr:to>
      <cdr:x>0.9894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974" y="2749405"/>
          <a:ext cx="5153031" cy="38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>
              <a:latin typeface="Calibri" panose="020F0502020204030204" pitchFamily="34" charset="0"/>
              <a:cs typeface="Calibri" panose="020F0502020204030204" pitchFamily="34" charset="0"/>
            </a:rPr>
            <a:t>Source:</a:t>
          </a:r>
          <a:r>
            <a:rPr lang="en-US" sz="10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0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World Development Indicators Database; Maddison Project Database; and UN Population Division (2015)</a:t>
          </a:r>
          <a:endParaRPr lang="en-US" sz="1000" i="1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0.0106</cdr:x>
      <cdr:y>0.02122</cdr:y>
    </cdr:from>
    <cdr:to>
      <cdr:x>1</cdr:x>
      <cdr:y>0.16168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1733" y="90881"/>
          <a:ext cx="4828787" cy="601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1" spc="-30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rPr>
            <a:t>Average Annual Growth Rate in Real GDP Per Capita in PPP Dollars, by Period, 1975-2015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0.92525</cdr:x>
      <cdr:y>0.89025</cdr:y>
    </cdr:from>
    <cdr:to>
      <cdr:x>0.95325</cdr:x>
      <cdr:y>0.89025</cdr:y>
    </cdr:to>
    <cdr:sp macro="" textlink="">
      <cdr:nvSpPr>
        <cdr:cNvPr id="14338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7922893" y="5181055"/>
          <a:ext cx="23976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0.10181</cdr:x>
      <cdr:y>0.06667</cdr:y>
    </cdr:from>
    <cdr:to>
      <cdr:x>0.10203</cdr:x>
      <cdr:y>0.10367</cdr:y>
    </cdr:to>
    <cdr:sp macro="" textlink="">
      <cdr:nvSpPr>
        <cdr:cNvPr id="3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28628" y="285752"/>
          <a:ext cx="926" cy="1585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  <a:round/>
          <a:headEnd/>
          <a:tailEnd type="triangle" w="med" len="med"/>
        </a:ln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07A1F-3DEE-4958-98E6-8D4ABEE41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5044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FC4B6-01DC-4C0E-9C67-955654141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89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C4B6-01DC-4C0E-9C67-95565414147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9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4E28-30C3-4240-8EBC-BFED4A019F74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6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C4B6-01DC-4C0E-9C67-9556541414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8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4E28-30C3-4240-8EBC-BFED4A019F74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F47-3EF0-4D1A-AD6D-BB3EAE21688A}" type="datetime1">
              <a:rPr lang="en-US" smtClean="0"/>
              <a:t>9/11/2017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D70D-FAC8-4C16-A91D-FF5D0A4F7230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B50C-E705-4C31-B019-0C6E1567B066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50EE8-21C3-4EED-AEB5-B01095BC313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9071652"/>
      </p:ext>
    </p:extLst>
  </p:cSld>
  <p:clrMapOvr>
    <a:masterClrMapping/>
  </p:clrMapOvr>
  <p:transition spd="slow" advClick="0" advTm="1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6934200" cy="488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209800"/>
            <a:ext cx="3390900" cy="327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57700" y="2209800"/>
            <a:ext cx="3390900" cy="32766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620000" y="59436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867FA-56FA-4C97-9881-D2478770219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31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34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22C6-B695-47E6-AFAA-FC5FA3F91E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76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2EE9-C3E2-4515-B63C-DE025C8E05C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7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B9C-559D-45C3-9782-2B121504B36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40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11CF-5A2B-471F-94EA-A99D0F9371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45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AE40-8396-4D4C-88D3-CD6C553BED0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44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1783-D1AC-4F46-94F1-F0FACC0589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F49-8349-4032-BB8E-3CE05F1AB41A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D3E9-FFFD-4436-9056-D9AAC4E17C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30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0F69-DFAE-4368-A5A1-ABF718E877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09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1544-5AA3-452E-87BA-C0CC3FB309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14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E888-1008-468E-8290-469AA7D01EC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48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2344-7FAC-4A9E-A5CA-8BAA7ACA6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3D4-BD66-43EB-88CD-52A3573CF73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4048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63988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451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38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473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7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A143-28D0-4E97-98B0-E96383F91BFA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228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4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196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726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475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17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3D5-EDFE-42F1-8B51-C8FC2434EF9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7403267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BD1D-9691-41DF-9A95-3CD0CBB1E7AF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7DF1-3187-40B1-A323-20671976E3F9}" type="datetime1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CC79-5BC7-4DEC-8257-434FD28A93DC}" type="datetime1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2EE9-7BC2-4CEC-AB57-1672F9A378F8}" type="datetime1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E79DF-2A29-4E9E-9D97-EF37484FD6BF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2012-D83C-4378-A1DF-05C48A0F7AC0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E7C09E-DCF7-4EB0-A03E-2D7D3BDA3262}" type="datetime1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76" r:id="rId12"/>
    <p:sldLayoutId id="2147483877" r:id="rId13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CAB56-A1D6-4949-A56A-90204EB84F81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2017/9/11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53D4-BD66-43EB-88CD-52A3573CF73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B9B68D-CEDD-4666-A755-1EADD4EC0B0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C205FF-A313-4CB3-94CE-ED17F9DBB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4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7B67230C-8A68-492D-9617-C873AEC2A1C7@cable.rcn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7B67230C-8A68-492D-9617-C873AEC2A1C7@cable.rc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cid:7B67230C-8A68-492D-9617-C873AEC2A1C7@cable.rcn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7B67230C-8A68-492D-9617-C873AEC2A1C7@cable.rc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image" Target="cid:7B67230C-8A68-492D-9617-C873AEC2A1C7@cable.rcn.co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image" Target="cid:7B67230C-8A68-492D-9617-C873AEC2A1C7@cable.rcn.co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cid:7B67230C-8A68-492D-9617-C873AEC2A1C7@cable.rcn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cid:7B67230C-8A68-492D-9617-C873AEC2A1C7@cable.rcn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7B67230C-8A68-492D-9617-C873AEC2A1C7@cable.rc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7B67230C-8A68-492D-9617-C873AEC2A1C7@cable.rc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7B67230C-8A68-492D-9617-C873AEC2A1C7@cable.rc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7B67230C-8A68-492D-9617-C873AEC2A1C7@cable.rc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7B67230C-8A68-492D-9617-C873AEC2A1C7@cable.rc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0"/>
            <a:ext cx="88392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3200" b="1" spc="-1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How Global Aging Will Transform the Economy, Society, and Geopolitical Order of the 21</a:t>
            </a:r>
            <a:r>
              <a:rPr lang="en-US" sz="3200" b="1" spc="-100" baseline="300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st</a:t>
            </a:r>
            <a:r>
              <a:rPr lang="en-US" sz="3200" b="1" spc="-100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Century</a:t>
            </a:r>
          </a:p>
          <a:p>
            <a:pPr algn="ctr"/>
            <a:endParaRPr lang="en-US" sz="20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  <a:p>
            <a:pPr algn="ctr" eaLnBrk="0" hangingPunct="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 eaLnBrk="0" hangingPunct="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Richard Jackson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President</a:t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Global Aging Institute</a:t>
            </a:r>
          </a:p>
          <a:p>
            <a:pPr algn="ctr" eaLnBrk="0" hangingPunct="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24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  <a:p>
            <a:pPr algn="ctr" eaLnBrk="0" hangingPunct="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24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  <a:p>
            <a:pPr algn="ctr" eaLnBrk="0" hangingPunct="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24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  <a:p>
            <a:pPr algn="ctr" eaLnBrk="0" hangingPunct="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24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  <a:p>
            <a:pPr algn="ctr" eaLnBrk="0" hangingPunct="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LONGEVITY 13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Taipei</a:t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September 21, 2017</a:t>
            </a:r>
          </a:p>
          <a:p>
            <a:pPr algn="ctr" eaLnBrk="0" hangingPunct="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2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8" name="Picture 7" descr="cid:7B67230C-8A68-492D-9617-C873AEC2A1C7@cable.rcn.com">
            <a:extLst>
              <a:ext uri="{FF2B5EF4-FFF2-40B4-BE49-F238E27FC236}">
                <a16:creationId xmlns:a16="http://schemas.microsoft.com/office/drawing/2014/main" xmlns="" id="{83331372-CC59-4C2E-BC59-44431512DFB3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1611487" cy="354339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04800" y="512205"/>
            <a:ext cx="8568952" cy="715962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  <a:t>The Promise of the “Demographic Dividend”</a:t>
            </a:r>
            <a:b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</a:br>
            <a:endParaRPr kumimoji="1" lang="en-US" altLang="ja-JP" sz="2200" b="1" dirty="0">
              <a:solidFill>
                <a:srgbClr val="295F71"/>
              </a:solidFill>
              <a:latin typeface="Verdana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539552" cy="260648"/>
          </a:xfrm>
        </p:spPr>
        <p:txBody>
          <a:bodyPr vert="horz" lIns="91440" tIns="45720" rIns="91440" bIns="45720" rtlCol="0" anchor="ctr"/>
          <a:lstStyle/>
          <a:p>
            <a:fld id="{D52B3B85-10A8-4AAE-A0D2-29F4843B2771}" type="slidenum">
              <a:rPr lang="ja-JP" alt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en-US" altLang="ja-JP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76533"/>
              </p:ext>
            </p:extLst>
          </p:nvPr>
        </p:nvGraphicFramePr>
        <p:xfrm>
          <a:off x="3923928" y="3861047"/>
          <a:ext cx="4318690" cy="2376267"/>
        </p:xfrm>
        <a:graphic>
          <a:graphicData uri="http://schemas.openxmlformats.org/drawingml/2006/table">
            <a:tbl>
              <a:tblPr/>
              <a:tblGrid>
                <a:gridCol w="1490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86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dirty="0">
                          <a:solidFill>
                            <a:srgbClr val="D2A000"/>
                          </a:solidFill>
                          <a:latin typeface="Cambria" panose="02040503050406030204" pitchFamily="18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 Working-Age Population (Aged 20-64), as a Percent of the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dirty="0">
                          <a:solidFill>
                            <a:srgbClr val="D2A000"/>
                          </a:solidFill>
                          <a:latin typeface="Cambria" panose="02040503050406030204" pitchFamily="18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 Total Population, 1975–2050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48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50" b="0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endParaRPr lang="en-US" sz="115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1990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2030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2050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Emerging East Asia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46%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Eastern Europe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59%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Greater Middle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43%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44%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56%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Latin America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49%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59%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South Asia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48%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Sub-Saharan Africa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43%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47%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7965">
                <a:tc gridSpan="6"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Source</a:t>
                      </a:r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: UN Population Division  (2015)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268"/>
              </p:ext>
            </p:extLst>
          </p:nvPr>
        </p:nvGraphicFramePr>
        <p:xfrm>
          <a:off x="3902184" y="1228167"/>
          <a:ext cx="4318690" cy="2301316"/>
        </p:xfrm>
        <a:graphic>
          <a:graphicData uri="http://schemas.openxmlformats.org/drawingml/2006/table">
            <a:tbl>
              <a:tblPr/>
              <a:tblGrid>
                <a:gridCol w="1490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57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4823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D2A000"/>
                          </a:solidFill>
                          <a:latin typeface="Cambria" panose="02040503050406030204" pitchFamily="18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 Median</a:t>
                      </a:r>
                      <a:r>
                        <a:rPr kumimoji="0" lang="en-US" sz="13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D2A000"/>
                          </a:solidFill>
                          <a:latin typeface="Cambria" panose="02040503050406030204" pitchFamily="18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Age, 1975–2050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pitchFamily="34" charset="-128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5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Emerging East Asia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Eastern Europe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Greater Middle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Latin America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South Asia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0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Sub-Saharan Africa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8698">
                <a:tc gridSpan="6">
                  <a:txBody>
                    <a:bodyPr/>
                    <a:lstStyle/>
                    <a:p>
                      <a:pPr algn="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: UN Population Division (2015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10" name="Picture 9" descr="cid:7B67230C-8A68-492D-9617-C873AEC2A1C7@cable.rcn.com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6781D56-10ED-43C7-BE85-38D57AAB0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" y="1447445"/>
            <a:ext cx="3765176" cy="51252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274320" rIns="274320"/>
          <a:lstStyle/>
          <a:p>
            <a:pPr marL="342900" marR="0" lvl="0" indent="-34290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  <a:defRPr/>
            </a:pPr>
            <a:r>
              <a:rPr kumimoji="0" lang="en-US" sz="1600" b="0" i="0" u="none" strike="noStrike" kern="0" cap="none" normalizeH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As the developing world moves through the “demographic transition,” the slowdown in population growth </a:t>
            </a:r>
            <a:r>
              <a:rPr lang="en-US" sz="1600" kern="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upward shift in age structure may push it </a:t>
            </a:r>
            <a:r>
              <a:rPr lang="en-US" sz="1600" kern="0" spc="-7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toward </a:t>
            </a:r>
            <a:r>
              <a:rPr kumimoji="0" lang="en-US" sz="1600" b="0" i="0" u="none" strike="noStrike" kern="0" cap="none" spc="-70" normalizeH="0" baseline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greater peace</a:t>
            </a:r>
            <a:r>
              <a:rPr kumimoji="0" lang="en-US" sz="1600" b="0" i="0" u="none" strike="noStrike" kern="0" cap="none" spc="-70" normalizeH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kumimoji="0" lang="en-US" sz="1600" b="0" i="0" u="none" strike="noStrike" kern="0" cap="none" spc="-70" normalizeH="0" baseline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prosperity.  </a:t>
            </a:r>
          </a:p>
          <a:p>
            <a:pPr marR="0" lvl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3275" algn="l"/>
                <a:tab pos="3319463" algn="l"/>
                <a:tab pos="4572000" algn="l"/>
                <a:tab pos="6572250" algn="l"/>
              </a:tabLst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6BB1C9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The social and political argument: Fading youth bulges and rising median ages will  foster stability.</a:t>
            </a:r>
          </a:p>
          <a:p>
            <a:pPr marR="0" lvl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3275" algn="l"/>
                <a:tab pos="3319463" algn="l"/>
                <a:tab pos="4572000" algn="l"/>
                <a:tab pos="6572250" algn="l"/>
              </a:tabLst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6BB1C9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  <a:defRPr/>
            </a:pPr>
            <a:r>
              <a:rPr kumimoji="0" lang="en-US" sz="1600" b="0" i="0" u="none" strike="noStrike" kern="0" cap="none" normalizeH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The economic argument: Declining dependency burdens and growing </a:t>
            </a:r>
            <a:r>
              <a:rPr kumimoji="0" lang="en-US" sz="1600" b="0" i="0" u="none" strike="noStrike" kern="0" cap="none" spc="20" normalizeH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working-age populations create a “demographic dividend” and open up a window of opportunity for rapid</a:t>
            </a:r>
            <a:r>
              <a:rPr lang="en-US" sz="1600" kern="0" spc="2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600" b="0" i="0" u="none" strike="noStrike" kern="0" cap="none" spc="20" normalizeH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development. </a:t>
            </a:r>
          </a:p>
        </p:txBody>
      </p:sp>
    </p:spTree>
    <p:extLst>
      <p:ext uri="{BB962C8B-B14F-4D97-AF65-F5344CB8AC3E}">
        <p14:creationId xmlns:p14="http://schemas.microsoft.com/office/powerpoint/2010/main" val="2772980031"/>
      </p:ext>
    </p:extLst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114" y="783154"/>
            <a:ext cx="4427984" cy="2741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274320" rIns="274320" anchor="t" anchorCtr="0"/>
          <a:lstStyle/>
          <a:p>
            <a:pPr marL="400050" indent="-400050" algn="ctr" eaLnBrk="0" hangingPunct="0">
              <a:lnSpc>
                <a:spcPct val="90000"/>
              </a:lnSpc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altLang="ja-JP" sz="1600" i="0" u="none" dirty="0"/>
          </a:p>
          <a:p>
            <a:pPr marL="342900" indent="-342900" eaLnBrk="0" hangingPunct="0"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 some regions of the developing world, including most of sub-Saharan Africa and parts of the Greater Middle East, the demographic transition has stalled in its early stages.</a:t>
            </a:r>
          </a:p>
          <a:p>
            <a:pPr marL="342900" indent="-342900" eaLnBrk="0" hangingPunct="0"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1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eaLnBrk="0" hangingPunct="0"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spc="-4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 other regions, the very speed of the transition is potentially destabilizing.  China is aging prematurely, while Russia is on the cusp of a steep population decline.</a:t>
            </a:r>
            <a:endParaRPr lang="en-US" sz="1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8535"/>
            <a:ext cx="9322172" cy="7694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5000"/>
              </a:spcBef>
            </a:pPr>
            <a:r>
              <a:rPr kumimoji="1" lang="en-US" sz="2200" b="1" dirty="0">
                <a:solidFill>
                  <a:srgbClr val="295F71"/>
                </a:solidFill>
                <a:latin typeface="Verdana" pitchFamily="34" charset="0"/>
              </a:rPr>
              <a:t>Caveat One: </a:t>
            </a:r>
            <a:br>
              <a:rPr kumimoji="1" lang="en-US" sz="2200" b="1" dirty="0">
                <a:solidFill>
                  <a:srgbClr val="295F71"/>
                </a:solidFill>
                <a:latin typeface="Verdana" pitchFamily="34" charset="0"/>
              </a:rPr>
            </a:br>
            <a:r>
              <a:rPr kumimoji="1" lang="en-US" sz="2200" b="1" dirty="0">
                <a:solidFill>
                  <a:srgbClr val="295F71"/>
                </a:solidFill>
                <a:latin typeface="Verdana" pitchFamily="34" charset="0"/>
              </a:rPr>
              <a:t>Averages Can Be Deceiving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8248" y="6553200"/>
            <a:ext cx="539552" cy="260648"/>
          </a:xfrm>
        </p:spPr>
        <p:txBody>
          <a:bodyPr vert="horz" lIns="91440" tIns="45720" rIns="91440" bIns="45720" rtlCol="0" anchor="ctr"/>
          <a:lstStyle/>
          <a:p>
            <a:fld id="{D52B3B85-10A8-4AAE-A0D2-29F4843B2771}" type="slidenum">
              <a:rPr lang="ja-JP" alt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US" altLang="ja-JP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300646"/>
              </p:ext>
            </p:extLst>
          </p:nvPr>
        </p:nvGraphicFramePr>
        <p:xfrm>
          <a:off x="4756939" y="3811597"/>
          <a:ext cx="4077922" cy="248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29000" y="6422222"/>
            <a:ext cx="3096344" cy="35164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  <p:txBody>
          <a:bodyPr wrap="square" lIns="27432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UN Population Division (2015)</a:t>
            </a:r>
          </a:p>
        </p:txBody>
      </p:sp>
      <p:pic>
        <p:nvPicPr>
          <p:cNvPr id="12" name="Picture 11" descr="cid:7B67230C-8A68-492D-9617-C873AEC2A1C7@cable.rcn.com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xmlns="" id="{8FC0560D-E62C-405E-A4E9-E725AB220F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346700"/>
              </p:ext>
            </p:extLst>
          </p:nvPr>
        </p:nvGraphicFramePr>
        <p:xfrm>
          <a:off x="4756939" y="1045095"/>
          <a:ext cx="4077923" cy="26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xmlns="" id="{87FD25A0-7E90-45D9-A04E-FC962D3B9A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085877"/>
              </p:ext>
            </p:extLst>
          </p:nvPr>
        </p:nvGraphicFramePr>
        <p:xfrm>
          <a:off x="533400" y="3811596"/>
          <a:ext cx="3942812" cy="2484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 Box 4">
            <a:extLst>
              <a:ext uri="{FF2B5EF4-FFF2-40B4-BE49-F238E27FC236}">
                <a16:creationId xmlns:a16="http://schemas.microsoft.com/office/drawing/2014/main" xmlns="" id="{18DD6BD0-DEF4-4E57-A45B-EC29E47AD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306" y="3815454"/>
            <a:ext cx="3661792" cy="5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" tIns="27432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spc="-30" dirty="0">
                <a:solidFill>
                  <a:srgbClr val="D2A000"/>
                </a:solidFill>
                <a:latin typeface="Cambria" panose="02040503050406030204" pitchFamily="18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Percentage Change in the Population of the  Russian Federation, 2015-2050</a:t>
            </a:r>
          </a:p>
        </p:txBody>
      </p:sp>
    </p:spTree>
    <p:extLst>
      <p:ext uri="{BB962C8B-B14F-4D97-AF65-F5344CB8AC3E}">
        <p14:creationId xmlns:p14="http://schemas.microsoft.com/office/powerpoint/2010/main" val="124796655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4280" y="1343249"/>
            <a:ext cx="3851920" cy="444795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274320" rIns="274320"/>
          <a:lstStyle/>
          <a:p>
            <a:pPr marL="400050" indent="-400050">
              <a:buFont typeface="Wingdings" pitchFamily="2" charset="2"/>
              <a:buNone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altLang="ja-JP" sz="1600" i="0" u="none" dirty="0">
              <a:solidFill>
                <a:schemeClr val="accent3">
                  <a:lumMod val="50000"/>
                </a:schemeClr>
              </a:solidFill>
            </a:endParaRPr>
          </a:p>
          <a:p>
            <a:pPr marL="400050" indent="-400050" algn="l">
              <a:buFont typeface="Wingdings" panose="05000000000000000000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The demographic dividend may open up a window of opportunity fo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 development</a:t>
            </a: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, but it does not guarantee economic success.</a:t>
            </a:r>
          </a:p>
          <a:p>
            <a:pPr marL="400050" indent="-400050" algn="l">
              <a:buFont typeface="Wingdings" panose="05000000000000000000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00050" indent="-400050" algn="l">
              <a:buFont typeface="Wingdings" panose="05000000000000000000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Leveraging the dividend requires sound macro policies, good governance, and massive investments in infrastructure and, above all, human capital. </a:t>
            </a:r>
          </a:p>
          <a:p>
            <a:pPr marL="400050" indent="-400050" algn="l">
              <a:buFont typeface="Wingdings" panose="05000000000000000000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00050" indent="-400050" algn="l">
              <a:buFont typeface="Wingdings" panose="05000000000000000000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spc="-4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Although economic growth has accelerated in many emerging markets over the past fifteen years, none are on track to replicate East Asia’s economic performance.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6944" y="6597352"/>
            <a:ext cx="539552" cy="260648"/>
          </a:xfrm>
        </p:spPr>
        <p:txBody>
          <a:bodyPr/>
          <a:lstStyle/>
          <a:p>
            <a:fld id="{D52B3B85-10A8-4AAE-A0D2-29F4843B2771}" type="slidenum">
              <a:rPr lang="ja-JP" altLang="en-US" sz="1300" smtClean="0">
                <a:solidFill>
                  <a:srgbClr val="000000"/>
                </a:solidFill>
              </a:rPr>
              <a:pPr/>
              <a:t>12</a:t>
            </a:fld>
            <a:endParaRPr lang="en-US" altLang="ja-JP" sz="1300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7811" y="215659"/>
            <a:ext cx="8568952" cy="715962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  <a:t>Caveat Two:</a:t>
            </a:r>
            <a:b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</a:br>
            <a: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  <a:t>Missed Economic Opportunities</a:t>
            </a:r>
            <a:b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</a:br>
            <a:endParaRPr kumimoji="1" lang="en-US" altLang="ja-JP" sz="2200" b="1" dirty="0">
              <a:solidFill>
                <a:srgbClr val="295F71"/>
              </a:solidFill>
              <a:latin typeface="Verdana" pitchFamily="34" charset="0"/>
            </a:endParaRPr>
          </a:p>
        </p:txBody>
      </p:sp>
      <p:pic>
        <p:nvPicPr>
          <p:cNvPr id="11" name="Picture 10" descr="cid:7B67230C-8A68-492D-9617-C873AEC2A1C7@cable.rcn.com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00000000-0008-0000-0A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908451"/>
              </p:ext>
            </p:extLst>
          </p:nvPr>
        </p:nvGraphicFramePr>
        <p:xfrm>
          <a:off x="3886200" y="1509319"/>
          <a:ext cx="4880520" cy="4281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293835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7811" y="1035476"/>
            <a:ext cx="3948111" cy="5256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74320" rIns="274320" anchor="ctr"/>
          <a:lstStyle/>
          <a:p>
            <a:pPr marL="400050" indent="-400050" algn="l" eaLnBrk="0" hangingPunct="0"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spc="-5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Societies undergo tremendous stresses as they move from the traditional to the modern.  When plotted against development, most of these stresses describe an inverted-U, meaning that they become most dangerous midway through the demographic transition</a:t>
            </a:r>
            <a:r>
              <a:rPr lang="en-US" sz="1600" spc="-5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and the development process.</a:t>
            </a:r>
            <a:endParaRPr lang="en-US" sz="1600" i="0" u="none" spc="-5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00050" indent="-400050" algn="l" eaLnBrk="0" hangingPunct="0"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00050" indent="-400050" algn="l" eaLnBrk="0" hangingPunct="0"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These stresses include:</a:t>
            </a:r>
          </a:p>
          <a:p>
            <a:pPr marL="400050" indent="-400050" algn="l" eaLnBrk="0" hangingPunct="0"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742950" lvl="1" indent="-285750" algn="l" eaLnBrk="0" hangingPunct="0">
              <a:buSzPct val="80000"/>
              <a:buFont typeface="Wingdings" pitchFamily="2" charset="2"/>
              <a:buChar char="Ø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Contact with the global marketplace and culture</a:t>
            </a:r>
          </a:p>
          <a:p>
            <a:pPr marL="742950" lvl="1" indent="-285750" algn="l" eaLnBrk="0" hangingPunct="0">
              <a:buSzPct val="80000"/>
              <a:buFont typeface="Wingdings" pitchFamily="2" charset="2"/>
              <a:buChar char="Ø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Urbanization</a:t>
            </a:r>
          </a:p>
          <a:p>
            <a:pPr marL="742950" lvl="1" indent="-285750" algn="l" eaLnBrk="0" hangingPunct="0">
              <a:buSzPct val="80000"/>
              <a:buFont typeface="Wingdings" pitchFamily="2" charset="2"/>
              <a:buChar char="Ø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Environmental degradation</a:t>
            </a:r>
          </a:p>
          <a:p>
            <a:pPr marL="742950" lvl="1" indent="-285750" algn="l" eaLnBrk="0" hangingPunct="0">
              <a:buSzPct val="80000"/>
              <a:buFont typeface="Wingdings" pitchFamily="2" charset="2"/>
              <a:buChar char="Ø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Growing income inequality</a:t>
            </a:r>
          </a:p>
          <a:p>
            <a:pPr marL="742950" lvl="1" indent="-285750" algn="l" eaLnBrk="0" hangingPunct="0">
              <a:buSzPct val="80000"/>
              <a:buFont typeface="Wingdings" pitchFamily="2" charset="2"/>
              <a:buChar char="Ø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Growing ethnic competition</a:t>
            </a:r>
          </a:p>
          <a:p>
            <a:pPr marL="742950" lvl="1" indent="-285750" algn="l" eaLnBrk="0" hangingPunct="0">
              <a:buSzPct val="80000"/>
              <a:buFont typeface="Wingdings" pitchFamily="2" charset="2"/>
              <a:buChar char="Ø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Religious extremism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887762"/>
              </p:ext>
            </p:extLst>
          </p:nvPr>
        </p:nvGraphicFramePr>
        <p:xfrm>
          <a:off x="4643438" y="1600200"/>
          <a:ext cx="4210049" cy="447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17811" y="215659"/>
            <a:ext cx="8568952" cy="715962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  <a:t>Caveat Three:</a:t>
            </a:r>
            <a:b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</a:br>
            <a: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  <a:t>Journeys Can Be More Dangerous Than Destinations</a:t>
            </a:r>
            <a:b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</a:br>
            <a:endParaRPr kumimoji="1" lang="en-US" altLang="ja-JP" sz="2200" b="1" dirty="0">
              <a:solidFill>
                <a:srgbClr val="295F71"/>
              </a:solidFill>
              <a:latin typeface="Verdana" pitchFamily="34" charset="0"/>
            </a:endParaRPr>
          </a:p>
        </p:txBody>
      </p:sp>
      <p:pic>
        <p:nvPicPr>
          <p:cNvPr id="10" name="Picture 9" descr="cid:7B67230C-8A68-492D-9617-C873AEC2A1C7@cable.rcn.com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6944" y="6597352"/>
            <a:ext cx="539552" cy="260648"/>
          </a:xfrm>
        </p:spPr>
        <p:txBody>
          <a:bodyPr/>
          <a:lstStyle/>
          <a:p>
            <a:r>
              <a:rPr lang="en-US" altLang="ja-JP" sz="1300" dirty="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xmlns="" id="{F80A666F-BC7D-4688-B97D-453950CCC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237171"/>
            <a:ext cx="3096344" cy="35164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  <p:txBody>
          <a:bodyPr wrap="square" lIns="27432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Author’s illustration.</a:t>
            </a:r>
            <a:endParaRPr lang="en-US" sz="1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7122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819400"/>
            <a:ext cx="7211839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274320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Concluding Thoughts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3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84432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Concluding Thoughts</a:t>
            </a:r>
          </a:p>
        </p:txBody>
      </p:sp>
      <p:pic>
        <p:nvPicPr>
          <p:cNvPr id="8" name="Picture 7" descr="cid:7B67230C-8A68-492D-9617-C873AEC2A1C7@cable.rcn.com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762000" cy="365125"/>
          </a:xfrm>
        </p:spPr>
        <p:txBody>
          <a:bodyPr vert="horz" lIns="91440" tIns="45720" rIns="91440" bIns="45720" rtlCol="0" anchor="ctr"/>
          <a:lstStyle/>
          <a:p>
            <a:fld id="{BFC205FF-A313-4CB3-94CE-ED17F9DBB279}" type="slidenum">
              <a:rPr 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US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113585"/>
              </p:ext>
            </p:extLst>
          </p:nvPr>
        </p:nvGraphicFramePr>
        <p:xfrm>
          <a:off x="4325471" y="914400"/>
          <a:ext cx="4186580" cy="4526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325471" y="5525337"/>
            <a:ext cx="4319908" cy="441568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  <p:txBody>
          <a:bodyPr wrap="square" lIns="27432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  <a:defRPr sz="1000"/>
            </a:pPr>
            <a:r>
              <a:rPr lang="en-US" sz="1000" b="1" i="0" u="none" strike="noStrike" spc="-20" baseline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/>
              </a:rPr>
              <a:t>Source</a:t>
            </a:r>
            <a:r>
              <a:rPr lang="en-US" sz="1000" b="0" i="0" u="none" strike="noStrike" spc="-20" baseline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/>
              </a:rPr>
              <a:t>: </a:t>
            </a:r>
            <a:r>
              <a:rPr lang="en-US" sz="1000" b="0" i="0" u="none" spc="-2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/>
              </a:rPr>
              <a:t>Author’s </a:t>
            </a:r>
            <a:r>
              <a:rPr lang="en-US" sz="1000" b="0" i="0" u="none" strike="noStrike" spc="-20" baseline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/>
              </a:rPr>
              <a:t>calculations based on UN Population Division (2007) and Human Mortality Database (</a:t>
            </a:r>
            <a:r>
              <a:rPr lang="en-US" sz="1000" b="0" i="0" u="none" strike="noStrike" spc="-20" baseline="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/>
              </a:rPr>
              <a:t>UC</a:t>
            </a:r>
            <a:r>
              <a:rPr lang="en-US" sz="1000" b="0" i="0" u="none" strike="noStrike" spc="-20" baseline="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Arial"/>
              </a:rPr>
              <a:t> Berkeley and Max Planck Institute for Demographic Research)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435997" y="1066800"/>
            <a:ext cx="4169214" cy="497463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sz="1400" b="1" dirty="0">
                <a:solidFill>
                  <a:srgbClr val="D2A000"/>
                </a:solidFill>
                <a:latin typeface="Cambria" panose="020405030504060302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Share of the Population with Less than Twenty Years of Life Remaining, by Country, 1950-2050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403C3A6-3E6C-4164-95DC-95F7F0A7E69B}"/>
              </a:ext>
            </a:extLst>
          </p:cNvPr>
          <p:cNvSpPr txBox="1">
            <a:spLocks/>
          </p:cNvSpPr>
          <p:nvPr/>
        </p:nvSpPr>
        <p:spPr>
          <a:xfrm>
            <a:off x="41310" y="914400"/>
            <a:ext cx="4191001" cy="5041059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BB1C9">
                  <a:lumMod val="50000"/>
                </a:srgbClr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Global aging is as close as social science comes to a certain prediction about the future.  </a:t>
            </a:r>
          </a:p>
          <a:p>
            <a:pPr defTabSz="914400">
              <a:spcBef>
                <a:spcPts val="600"/>
              </a:spcBef>
              <a:spcAft>
                <a:spcPts val="600"/>
              </a:spcAft>
              <a:buClr>
                <a:srgbClr val="6BB1C9">
                  <a:lumMod val="50000"/>
                </a:srgb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500" spc="-7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From rising fiscal burdens to slowing economic growth, many of the consequences are also highly certain. </a:t>
            </a:r>
          </a:p>
          <a:p>
            <a:pPr defTabSz="914400">
              <a:spcBef>
                <a:spcPts val="600"/>
              </a:spcBef>
              <a:spcAft>
                <a:spcPts val="300"/>
              </a:spcAft>
              <a:buClr>
                <a:srgbClr val="6BB1C9">
                  <a:lumMod val="50000"/>
                </a:srgbClr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50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Yet there are also critical questions about global aging whose answers remain unclear:</a:t>
            </a:r>
          </a:p>
          <a:p>
            <a:pPr lvl="1" defTabSz="914400">
              <a:spcBef>
                <a:spcPts val="600"/>
              </a:spcBef>
              <a:spcAft>
                <a:spcPts val="300"/>
              </a:spcAft>
              <a:buClr>
                <a:srgbClr val="6BB1C9">
                  <a:lumMod val="50000"/>
                </a:srgbClr>
              </a:buClr>
            </a:pPr>
            <a:r>
              <a:rPr lang="en-US" sz="150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Will health spans rise along with life spans?</a:t>
            </a:r>
          </a:p>
          <a:p>
            <a:pPr lvl="1" defTabSz="914400">
              <a:spcBef>
                <a:spcPts val="600"/>
              </a:spcBef>
              <a:spcAft>
                <a:spcPts val="300"/>
              </a:spcAft>
              <a:buClr>
                <a:srgbClr val="6BB1C9">
                  <a:lumMod val="50000"/>
                </a:srgbClr>
              </a:buClr>
            </a:pPr>
            <a:r>
              <a:rPr lang="en-US" sz="150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Is global aging pushing the world toward </a:t>
            </a:r>
            <a:r>
              <a:rPr lang="en-US" sz="1500" spc="-2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a future of capital surpluses or shortages? </a:t>
            </a:r>
          </a:p>
          <a:p>
            <a:pPr lvl="1" defTabSz="914400">
              <a:spcBef>
                <a:spcPts val="600"/>
              </a:spcBef>
              <a:spcAft>
                <a:spcPts val="300"/>
              </a:spcAft>
              <a:buClr>
                <a:srgbClr val="6BB1C9">
                  <a:lumMod val="50000"/>
                </a:srgbClr>
              </a:buClr>
            </a:pPr>
            <a:r>
              <a:rPr lang="en-US" sz="1500" dirty="0">
                <a:solidFill>
                  <a:srgbClr val="6BB1C9">
                    <a:lumMod val="50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Will aging societies become more risk averse, have shorter time horizons, and be less willing to undertake investments in future-oriented agendas?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BB1C9">
                  <a:lumMod val="50000"/>
                </a:srgbClr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Global aging is a global problem requiring global solutions.  </a:t>
            </a: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The greatest danger is that aging societies may retreat from globalization.</a:t>
            </a:r>
          </a:p>
        </p:txBody>
      </p:sp>
    </p:spTree>
    <p:extLst>
      <p:ext uri="{BB962C8B-B14F-4D97-AF65-F5344CB8AC3E}">
        <p14:creationId xmlns:p14="http://schemas.microsoft.com/office/powerpoint/2010/main" val="3330374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id:7B67230C-8A68-492D-9617-C873AEC2A1C7@cable.rcn.com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646" y="565526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99542" y="1399225"/>
            <a:ext cx="7493696" cy="31239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5000"/>
              </a:spcBef>
              <a:buFont typeface="Wingdings" pitchFamily="2" charset="2"/>
              <a:buNone/>
            </a:pPr>
            <a:endParaRPr lang="en-US" altLang="ja-JP" sz="32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25000"/>
              </a:spcBef>
              <a:buFont typeface="Wingdings" pitchFamily="2" charset="2"/>
              <a:buNone/>
            </a:pPr>
            <a:r>
              <a:rPr lang="en-US" altLang="ja-JP" sz="36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GLOBAL AGING INSTITUTE</a:t>
            </a:r>
          </a:p>
          <a:p>
            <a:pPr algn="ctr">
              <a:spcBef>
                <a:spcPct val="25000"/>
              </a:spcBef>
              <a:buFont typeface="Wingdings" pitchFamily="2" charset="2"/>
              <a:buNone/>
            </a:pPr>
            <a:endParaRPr lang="en-US" altLang="ja-JP" sz="32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25000"/>
              </a:spcBef>
              <a:buFont typeface="Wingdings" pitchFamily="2" charset="2"/>
              <a:buNone/>
            </a:pPr>
            <a:endParaRPr lang="en-US" altLang="ja-JP" sz="32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25000"/>
              </a:spcBef>
              <a:buFont typeface="Wingdings" pitchFamily="2" charset="2"/>
              <a:buNone/>
            </a:pPr>
            <a:r>
              <a:rPr lang="en-US" altLang="ja-JP" sz="32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www. GlobalAgingInstitute.org</a:t>
            </a:r>
          </a:p>
        </p:txBody>
      </p:sp>
    </p:spTree>
    <p:extLst>
      <p:ext uri="{BB962C8B-B14F-4D97-AF65-F5344CB8AC3E}">
        <p14:creationId xmlns:p14="http://schemas.microsoft.com/office/powerpoint/2010/main" val="51943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id:7B67230C-8A68-492D-9617-C873AEC2A1C7@cable.rcn.com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7" y="6419538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4188" y="319189"/>
            <a:ext cx="7867224" cy="7694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sz="2200" b="1" dirty="0">
                <a:solidFill>
                  <a:srgbClr val="295F71"/>
                </a:solidFill>
                <a:latin typeface="Verdana" pitchFamily="34" charset="0"/>
              </a:rPr>
              <a:t>The world stands on the threshold of a stunning demographic transformation called global aging.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28758" cy="365125"/>
          </a:xfrm>
        </p:spPr>
        <p:txBody>
          <a:bodyPr vert="horz" lIns="91440" tIns="45720" rIns="91440" bIns="45720" rtlCol="0" anchor="ctr"/>
          <a:lstStyle/>
          <a:p>
            <a:fld id="{D88C53D4-BD66-43EB-88CD-52A3573CF734}" type="slidenum">
              <a:rPr lang="ja-JP" alt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ja-JP" altLang="en-US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グラフ 1">
            <a:extLst>
              <a:ext uri="{FF2B5EF4-FFF2-40B4-BE49-F238E27FC236}">
                <a16:creationId xmlns:a16="http://schemas.microsoft.com/office/drawing/2014/main" xmlns="" id="{1688CE75-F1A7-45EF-BDB7-B085C2A013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235589"/>
              </p:ext>
            </p:extLst>
          </p:nvPr>
        </p:nvGraphicFramePr>
        <p:xfrm>
          <a:off x="4524376" y="1291620"/>
          <a:ext cx="3852000" cy="4795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グラフ 3">
            <a:extLst>
              <a:ext uri="{FF2B5EF4-FFF2-40B4-BE49-F238E27FC236}">
                <a16:creationId xmlns:a16="http://schemas.microsoft.com/office/drawing/2014/main" xmlns="" id="{3E92D45F-5C89-46FA-B19A-90CE315A1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826996"/>
              </p:ext>
            </p:extLst>
          </p:nvPr>
        </p:nvGraphicFramePr>
        <p:xfrm>
          <a:off x="685800" y="1291620"/>
          <a:ext cx="3852000" cy="4795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テキスト ボックス 4">
            <a:extLst>
              <a:ext uri="{FF2B5EF4-FFF2-40B4-BE49-F238E27FC236}">
                <a16:creationId xmlns:a16="http://schemas.microsoft.com/office/drawing/2014/main" xmlns="" id="{8BD719E4-3397-45BC-9717-BBF4B09A4015}"/>
              </a:ext>
            </a:extLst>
          </p:cNvPr>
          <p:cNvSpPr txBox="1"/>
          <p:nvPr/>
        </p:nvSpPr>
        <p:spPr>
          <a:xfrm>
            <a:off x="827772" y="5788956"/>
            <a:ext cx="5626462" cy="297938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b="1" kern="0" dirty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34" charset="-128"/>
                <a:cs typeface="Arial" panose="020B0604020202020204" pitchFamily="34" charset="0"/>
              </a:rPr>
              <a:t>Source</a:t>
            </a:r>
            <a:r>
              <a:rPr kumimoji="1" lang="en-US" altLang="ja-JP" sz="900" kern="0" dirty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kumimoji="1" lang="en-US" altLang="ja-JP" sz="900" i="1" kern="0" dirty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34" charset="-128"/>
                <a:cs typeface="Arial" panose="020B0604020202020204" pitchFamily="34" charset="0"/>
              </a:rPr>
              <a:t>World Population Prospects: The 2015 Revision </a:t>
            </a:r>
            <a:r>
              <a:rPr kumimoji="1" lang="en-US" altLang="ja-JP" sz="900" kern="0" dirty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34" charset="-128"/>
                <a:cs typeface="Arial" panose="020B0604020202020204" pitchFamily="34" charset="0"/>
              </a:rPr>
              <a:t>(UN Population Division, 2015)</a:t>
            </a:r>
            <a:endParaRPr kumimoji="1" lang="ja-JP" altLang="en-US" sz="900" kern="0" dirty="0">
              <a:solidFill>
                <a:sysClr val="windowText" lastClr="000000"/>
              </a:solidFill>
              <a:latin typeface="Calibri" panose="020F0502020204030204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6">
            <a:extLst>
              <a:ext uri="{FF2B5EF4-FFF2-40B4-BE49-F238E27FC236}">
                <a16:creationId xmlns:a16="http://schemas.microsoft.com/office/drawing/2014/main" xmlns="" id="{9FF000EA-E8CA-4B6F-9666-7DC6BEE45A57}"/>
              </a:ext>
            </a:extLst>
          </p:cNvPr>
          <p:cNvSpPr txBox="1"/>
          <p:nvPr/>
        </p:nvSpPr>
        <p:spPr>
          <a:xfrm>
            <a:off x="1093288" y="1434496"/>
            <a:ext cx="7283088" cy="333375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kern="0" dirty="0">
                <a:solidFill>
                  <a:srgbClr val="D2A000"/>
                </a:solidFill>
                <a:latin typeface="Cambria" panose="020405030504060302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Elderly (Aged 65 &amp; Over), as a Percent of the Population in 2015 and 2050</a:t>
            </a:r>
            <a:endParaRPr kumimoji="1" lang="ja-JP" altLang="en-US" sz="1600" kern="0" dirty="0">
              <a:solidFill>
                <a:srgbClr val="D2A000"/>
              </a:solidFill>
              <a:latin typeface="Cambria" panose="020405030504060302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9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696199" cy="769441"/>
          </a:xfrm>
          <a:prstGeom prst="rect">
            <a:avLst/>
          </a:prstGeom>
          <a:noFill/>
        </p:spPr>
        <p:txBody>
          <a:bodyPr wrap="square" lIns="2743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-60" normalizeH="0" baseline="0" noProof="0" dirty="0">
                <a:ln>
                  <a:noFill/>
                </a:ln>
                <a:solidFill>
                  <a:srgbClr val="6BB1C9">
                    <a:lumMod val="50000"/>
                  </a:srgb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Two Forces behind the Aging of the Population:  Rising Longevity and Falling Fertility</a:t>
            </a:r>
          </a:p>
        </p:txBody>
      </p:sp>
      <p:pic>
        <p:nvPicPr>
          <p:cNvPr id="3" name="Picture 2" descr="cid:7B67230C-8A68-492D-9617-C873AEC2A1C7@cable.rcn.com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76456" y="6597352"/>
            <a:ext cx="467544" cy="2606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B3B85-10A8-4AAE-A0D2-29F4843B2771}" type="slidenum">
              <a:rPr kumimoji="0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69676D">
                    <a:lumMod val="50000"/>
                  </a:srgbClr>
                </a:solidFill>
                <a:effectLst/>
                <a:uLnTx/>
                <a:uFillTx/>
                <a:latin typeface="Book Antiqu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69676D">
                  <a:lumMod val="50000"/>
                </a:srgbClr>
              </a:solidFill>
              <a:effectLst/>
              <a:uLnTx/>
              <a:uFillTx/>
              <a:latin typeface="Book Antiqua"/>
              <a:cs typeface="+mn-cs"/>
            </a:endParaRPr>
          </a:p>
        </p:txBody>
      </p:sp>
      <p:graphicFrame>
        <p:nvGraphicFramePr>
          <p:cNvPr id="5" name="Group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748952"/>
              </p:ext>
            </p:extLst>
          </p:nvPr>
        </p:nvGraphicFramePr>
        <p:xfrm>
          <a:off x="901699" y="1439776"/>
          <a:ext cx="7416797" cy="452863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612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xmlns="" val="1085394188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xmlns="" val="1259423063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587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EB500"/>
                          </a:solidFill>
                          <a:effectLst/>
                          <a:latin typeface="Cambria" panose="02040503050406030204" pitchFamily="18" charset="0"/>
                        </a:rPr>
                        <a:t>Life Expectancy at Birth</a:t>
                      </a:r>
                    </a:p>
                  </a:txBody>
                  <a:tcPr marL="0" marR="0" anchor="b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EB500"/>
                          </a:solidFill>
                          <a:effectLst/>
                          <a:latin typeface="Cambria" panose="02040503050406030204" pitchFamily="18" charset="0"/>
                          <a:cs typeface="Arial" charset="0"/>
                        </a:rPr>
                        <a:t>Total Fertility Rate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EEB5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Calibri" panose="020F0502020204030204" pitchFamily="34" charset="0"/>
                        </a:rPr>
                        <a:t>1950-55</a:t>
                      </a:r>
                    </a:p>
                  </a:txBody>
                  <a:tcPr marL="0" marR="0" anchor="b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Calibri" panose="020F0502020204030204" pitchFamily="34" charset="0"/>
                        </a:rPr>
                        <a:t>1970-75</a:t>
                      </a:r>
                    </a:p>
                  </a:txBody>
                  <a:tcPr marL="0" marR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Calibri" panose="020F0502020204030204" pitchFamily="34" charset="0"/>
                        </a:rPr>
                        <a:t>1990-95</a:t>
                      </a:r>
                    </a:p>
                  </a:txBody>
                  <a:tcPr marL="0" marR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Calibri" panose="020F0502020204030204" pitchFamily="34" charset="0"/>
                        </a:rPr>
                        <a:t>2010-15</a:t>
                      </a:r>
                    </a:p>
                  </a:txBody>
                  <a:tcPr marL="0" marR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Calibri" panose="020F0502020204030204" pitchFamily="34" charset="0"/>
                        </a:rPr>
                        <a:t>1950-55</a:t>
                      </a:r>
                    </a:p>
                  </a:txBody>
                  <a:tcPr marL="0" marR="0" anchor="b" horzOverflow="overflow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Calibri" panose="020F0502020204030204" pitchFamily="34" charset="0"/>
                        </a:rPr>
                        <a:t>1970-75</a:t>
                      </a:r>
                    </a:p>
                  </a:txBody>
                  <a:tcPr marL="0" marR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Calibri" panose="020F0502020204030204" pitchFamily="34" charset="0"/>
                        </a:rPr>
                        <a:t>1990-95</a:t>
                      </a:r>
                    </a:p>
                  </a:txBody>
                  <a:tcPr marL="0" marR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Calibri" panose="020F0502020204030204" pitchFamily="34" charset="0"/>
                        </a:rPr>
                        <a:t>2010-15</a:t>
                      </a:r>
                    </a:p>
                  </a:txBody>
                  <a:tcPr marL="0" marR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Developed World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Japan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Western Europe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United States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Emerging East Asia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Eastern Europe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spc="-3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Greater Middle East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Latin America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2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 Asia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05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Sub-Saharan Africa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429000" y="6257747"/>
            <a:ext cx="4757000" cy="3149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Source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UN Population Division (2015)</a:t>
            </a:r>
          </a:p>
        </p:txBody>
      </p:sp>
    </p:spTree>
    <p:extLst>
      <p:ext uri="{BB962C8B-B14F-4D97-AF65-F5344CB8AC3E}">
        <p14:creationId xmlns:p14="http://schemas.microsoft.com/office/powerpoint/2010/main" val="94021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819400"/>
            <a:ext cx="7211839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274320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Developed World Outlook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2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17760" y="304800"/>
            <a:ext cx="7211839" cy="430887"/>
          </a:xfrm>
          <a:prstGeom prst="rect">
            <a:avLst/>
          </a:prstGeom>
          <a:noFill/>
        </p:spPr>
        <p:txBody>
          <a:bodyPr wrap="square" lIns="274320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A Future of Rising Fiscal Burdens</a:t>
            </a:r>
          </a:p>
        </p:txBody>
      </p:sp>
      <p:pic>
        <p:nvPicPr>
          <p:cNvPr id="6" name="Picture 5" descr="cid:7B67230C-8A68-492D-9617-C873AEC2A1C7@cable.rcn.com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762000" cy="365125"/>
          </a:xfrm>
        </p:spPr>
        <p:txBody>
          <a:bodyPr vert="horz" lIns="91440" tIns="45720" rIns="91440" bIns="45720" rtlCol="0" anchor="ctr"/>
          <a:lstStyle/>
          <a:p>
            <a:fld id="{BFC205FF-A313-4CB3-94CE-ED17F9DBB279}" type="slidenum">
              <a:rPr 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67"/>
          <p:cNvSpPr txBox="1">
            <a:spLocks noChangeArrowheads="1"/>
          </p:cNvSpPr>
          <p:nvPr/>
        </p:nvSpPr>
        <p:spPr bwMode="auto">
          <a:xfrm>
            <a:off x="179512" y="1124744"/>
            <a:ext cx="3132138" cy="51419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buFont typeface="Wingdings" pitchFamily="2" charset="2"/>
              <a:buChar char="q"/>
            </a:pPr>
            <a:r>
              <a:rPr lang="en-US" altLang="ja-JP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Graying means paying more for pensions, health care, and long-term care for the elderly.</a:t>
            </a:r>
          </a:p>
          <a:p>
            <a:pPr marL="342900" indent="-342900" algn="l" eaLnBrk="0" hangingPunct="0">
              <a:buFont typeface="Wingdings" pitchFamily="2" charset="2"/>
              <a:buChar char="q"/>
            </a:pPr>
            <a:endParaRPr lang="en-US" altLang="ja-JP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 eaLnBrk="0" hangingPunct="0">
              <a:buFont typeface="Wingdings" pitchFamily="2" charset="2"/>
              <a:buChar char="q"/>
            </a:pPr>
            <a:r>
              <a:rPr lang="en-US" altLang="ja-JP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Few countries will be able to raise taxes enough to cover more than a fraction of the age wave’s total cost.</a:t>
            </a:r>
          </a:p>
          <a:p>
            <a:pPr marL="342900" indent="-342900" algn="l" eaLnBrk="0" hangingPunct="0">
              <a:buFont typeface="Wingdings" pitchFamily="2" charset="2"/>
              <a:buChar char="q"/>
            </a:pPr>
            <a:endParaRPr lang="en-US" altLang="ja-JP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 eaLnBrk="0" hangingPunct="0">
              <a:buFont typeface="Wingdings" pitchFamily="2" charset="2"/>
              <a:buChar char="q"/>
            </a:pPr>
            <a:r>
              <a:rPr lang="en-US" altLang="ja-JP" sz="1600" i="0" u="none" spc="-4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Most countries will have to cut old-age benefits, but the required reductions are large and are likely to meet with resistance from aging electorates.</a:t>
            </a:r>
          </a:p>
          <a:p>
            <a:pPr marL="342900" indent="-342900" algn="l" eaLnBrk="0" hangingPunct="0">
              <a:buFont typeface="Wingdings" pitchFamily="2" charset="2"/>
              <a:buChar char="q"/>
            </a:pPr>
            <a:endParaRPr lang="en-US" altLang="ja-JP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l" eaLnBrk="0" hangingPunct="0">
              <a:buFont typeface="Wingdings" pitchFamily="2" charset="2"/>
              <a:buChar char="q"/>
            </a:pPr>
            <a:r>
              <a:rPr lang="en-US" altLang="ja-JP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The alternatives: Let old-age benefits crowd out other government spending and/or run widening budget deficits.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350F0953-5A2F-4CD5-84BA-DA5F652E6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076569"/>
              </p:ext>
            </p:extLst>
          </p:nvPr>
        </p:nvGraphicFramePr>
        <p:xfrm>
          <a:off x="3733800" y="1124743"/>
          <a:ext cx="4942656" cy="474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0571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5" name="Text Box 3"/>
          <p:cNvSpPr txBox="1">
            <a:spLocks noChangeArrowheads="1"/>
          </p:cNvSpPr>
          <p:nvPr/>
        </p:nvSpPr>
        <p:spPr bwMode="auto">
          <a:xfrm>
            <a:off x="212017" y="1371599"/>
            <a:ext cx="3744913" cy="453650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r>
              <a:rPr lang="en-US" altLang="ja-JP" sz="1600" i="0" u="none" spc="2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Slowly growing or contracting working-age populations will translate into slower GDP growth.</a:t>
            </a:r>
          </a:p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endParaRPr lang="en-US" altLang="ja-JP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r>
              <a:rPr lang="en-US" altLang="ja-JP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Japan and some European countries </a:t>
            </a:r>
            <a:r>
              <a:rPr lang="en-US" altLang="ja-JP" sz="1600" i="0" u="none" spc="-4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may face a future of “secular stagnation.”</a:t>
            </a:r>
          </a:p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endParaRPr lang="en-US" altLang="ja-JP" sz="1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r>
              <a:rPr lang="en-US" altLang="ja-JP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Productivity and living standard growth may also slow as rates of saving and investment decline.</a:t>
            </a:r>
          </a:p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endParaRPr lang="en-US" altLang="ja-JP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r>
              <a:rPr lang="en-US" altLang="ja-JP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Aging workforces may be less flexible, less mobile, and less entrepreneurial, putting a further drag on growth.</a:t>
            </a:r>
          </a:p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endParaRPr lang="en-US" altLang="ja-JP" sz="1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eaLnBrk="0" hangingPunct="0">
              <a:buFont typeface="Wingdings" pitchFamily="2" charset="2"/>
              <a:buChar char="q"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As  domestic markets stagnate, the danger of “beggar-thy-neighbor” protectionism will grow.</a:t>
            </a:r>
            <a:endParaRPr lang="en-US" altLang="ja-JP" sz="1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eaLnBrk="0" hangingPunct="0">
              <a:lnSpc>
                <a:spcPct val="100000"/>
              </a:lnSpc>
              <a:buFont typeface="Wingdings" pitchFamily="2" charset="2"/>
              <a:buChar char="q"/>
            </a:pPr>
            <a:endParaRPr lang="en-US" altLang="ja-JP" sz="1600" i="0" u="none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1" name="Group 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06062515"/>
              </p:ext>
            </p:extLst>
          </p:nvPr>
        </p:nvGraphicFramePr>
        <p:xfrm>
          <a:off x="4098412" y="1371599"/>
          <a:ext cx="4676780" cy="4709324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5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9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92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992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992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992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9927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9927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3253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0" dirty="0">
                          <a:solidFill>
                            <a:srgbClr val="D2A000"/>
                          </a:solidFill>
                          <a:latin typeface="Cambria" panose="02040503050406030204" pitchFamily="18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Average Annual Growth Rate in the Working-Age Population (Aged 20-64), by Decade</a:t>
                      </a: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37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1980s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1990s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2000s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2010s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2020s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2030s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</a:rPr>
                        <a:t>2040s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3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Canada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-0.1%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France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-0.2%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Germany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-0.5%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-0.1%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-1.1%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-0.8%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-0.5%</a:t>
                      </a:r>
                    </a:p>
                  </a:txBody>
                  <a:tcPr marL="9525" marR="9525" marT="952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Italy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-0.4%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-0.7%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-1.2%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-0.6%</a:t>
                      </a:r>
                    </a:p>
                  </a:txBody>
                  <a:tcPr marL="9525" marR="9525" marT="952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Japan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-0.4%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-1.0%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-0.7%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-1.2%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-1.1%</a:t>
                      </a:r>
                    </a:p>
                  </a:txBody>
                  <a:tcPr marL="9525" marR="9525" marT="952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UK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56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itchFamily="34" charset="-128"/>
                          <a:cs typeface="Arial" charset="0"/>
                        </a:rPr>
                        <a:t>US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21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charset="0"/>
                        <a:ea typeface="MS PGothic" pitchFamily="34" charset="-128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itchFamily="34" charset="-128"/>
                          <a:cs typeface="+mn-cs"/>
                        </a:rPr>
                        <a:t>Source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itchFamily="34" charset="-128"/>
                          <a:cs typeface="+mn-cs"/>
                        </a:rPr>
                        <a:t>: UN Population Division (2015)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FFCC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Arial" charset="0"/>
                        <a:ea typeface="MS PGothic" pitchFamily="34" charset="-128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553200"/>
            <a:ext cx="4675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D52B3B85-10A8-4AAE-A0D2-29F4843B2771}" type="slidenum">
              <a:rPr lang="ja-JP" alt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altLang="ja-JP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cid:7B67230C-8A68-492D-9617-C873AEC2A1C7@cable.rcn.com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17760" y="410812"/>
            <a:ext cx="7211839" cy="430887"/>
          </a:xfrm>
          <a:prstGeom prst="rect">
            <a:avLst/>
          </a:prstGeom>
          <a:noFill/>
        </p:spPr>
        <p:txBody>
          <a:bodyPr wrap="square" lIns="274320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A Future of Slower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241764521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553200"/>
            <a:ext cx="4675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D52B3B85-10A8-4AAE-A0D2-29F4843B2771}" type="slidenum">
              <a:rPr lang="ja-JP" alt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 altLang="ja-JP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cid:7B67230C-8A68-492D-9617-C873AEC2A1C7@cable.rcn.com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1648" y="110070"/>
            <a:ext cx="8568952" cy="591196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  <a:t>A Future of Relative Economic Decline</a:t>
            </a:r>
            <a:b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</a:br>
            <a: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  <a:t>and Diminished Geopolitical Stature</a:t>
            </a:r>
            <a:br>
              <a:rPr kumimoji="1" lang="en-US" altLang="ja-JP" sz="2200" b="1" dirty="0">
                <a:solidFill>
                  <a:srgbClr val="295F71"/>
                </a:solidFill>
                <a:latin typeface="Verdana" pitchFamily="34" charset="0"/>
              </a:rPr>
            </a:br>
            <a:endParaRPr kumimoji="1" lang="en-US" altLang="ja-JP" sz="2200" b="1" dirty="0">
              <a:solidFill>
                <a:srgbClr val="295F71"/>
              </a:solidFill>
              <a:latin typeface="Verdana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0AB9850-8191-436F-A9F8-893B83F747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686239"/>
              </p:ext>
            </p:extLst>
          </p:nvPr>
        </p:nvGraphicFramePr>
        <p:xfrm>
          <a:off x="914400" y="1066800"/>
          <a:ext cx="5029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76704"/>
              </p:ext>
            </p:extLst>
          </p:nvPr>
        </p:nvGraphicFramePr>
        <p:xfrm>
          <a:off x="5791200" y="2373564"/>
          <a:ext cx="2958977" cy="2371340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8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39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Arial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Arial" charset="0"/>
                        </a:rPr>
                        <a:t>2050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13716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13716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13716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13716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5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13716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UK</a:t>
                      </a:r>
                    </a:p>
                  </a:txBody>
                  <a:tcPr marL="13716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5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13716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17270610-A837-4B42-999A-1F3917F7D14C}"/>
              </a:ext>
            </a:extLst>
          </p:cNvPr>
          <p:cNvSpPr txBox="1"/>
          <p:nvPr/>
        </p:nvSpPr>
        <p:spPr>
          <a:xfrm>
            <a:off x="1143000" y="1070658"/>
            <a:ext cx="4942656" cy="72107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 fontAlgn="b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spc="-30" dirty="0">
                <a:solidFill>
                  <a:srgbClr val="D2A000"/>
                </a:solidFill>
                <a:latin typeface="Cambria" panose="020405030504060302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GDP by Country and Country Group as a Percent of World GDP, in PPP Dollars, 2016, 2030, and 2050*</a:t>
            </a:r>
          </a:p>
          <a:p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7F131EEF-67A7-4FF7-ABE9-18DC80A54A2E}"/>
              </a:ext>
            </a:extLst>
          </p:cNvPr>
          <p:cNvSpPr txBox="1"/>
          <p:nvPr/>
        </p:nvSpPr>
        <p:spPr>
          <a:xfrm>
            <a:off x="1017760" y="5264827"/>
            <a:ext cx="4839030" cy="4501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Note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: “World GDP” refers to the GDP of 32 of the world’s largest economies, including the ten largest developed economies (the G-7 plus Australia, the Netherlands, and Spain) and 22  large emerging markets. 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Source</a:t>
            </a:r>
            <a:r>
              <a:rPr lang="en-US" sz="1000" spc="-30" dirty="0">
                <a:solidFill>
                  <a:schemeClr val="bg1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: </a:t>
            </a:r>
            <a:r>
              <a:rPr lang="en-US" sz="1000" i="1" spc="-30" dirty="0">
                <a:solidFill>
                  <a:schemeClr val="bg1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The Long View: How Will the Global Economic Order Change by 2050? </a:t>
            </a:r>
            <a:r>
              <a:rPr lang="en-US" sz="1000" spc="-30" dirty="0">
                <a:solidFill>
                  <a:schemeClr val="bg1"/>
                </a:solidFill>
                <a:latin typeface="Calibri" panose="020F0502020204030204" pitchFamily="34" charset="0"/>
                <a:ea typeface="Times New Roman" pitchFamily="18" charset="0"/>
                <a:cs typeface="Arial" charset="0"/>
              </a:rPr>
              <a:t>(PWC, 2017) </a:t>
            </a:r>
          </a:p>
          <a:p>
            <a:pPr lvl="0" algn="l" rtl="0"/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4720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Text Box 2"/>
          <p:cNvSpPr txBox="1">
            <a:spLocks noChangeArrowheads="1"/>
          </p:cNvSpPr>
          <p:nvPr/>
        </p:nvSpPr>
        <p:spPr bwMode="auto">
          <a:xfrm>
            <a:off x="30940" y="328254"/>
            <a:ext cx="9144000" cy="430887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  <a:effectLst/>
        </p:spPr>
        <p:txBody>
          <a:bodyPr lIns="72000" rIns="72000">
            <a:spAutoFit/>
          </a:bodyPr>
          <a:lstStyle/>
          <a:p>
            <a:pPr algn="ctr">
              <a:buNone/>
              <a:defRPr/>
            </a:pPr>
            <a:r>
              <a:rPr lang="en-US" altLang="ja-JP" sz="22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Shades of Gray</a:t>
            </a:r>
            <a:endParaRPr lang="en-US" altLang="ja-JP" sz="2200" b="1" i="0" u="none" dirty="0">
              <a:solidFill>
                <a:schemeClr val="accent3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33036" name="Rectangle 140"/>
          <p:cNvSpPr>
            <a:spLocks noChangeArrowheads="1"/>
          </p:cNvSpPr>
          <p:nvPr/>
        </p:nvSpPr>
        <p:spPr bwMode="auto">
          <a:xfrm>
            <a:off x="227137" y="462130"/>
            <a:ext cx="4285567" cy="382705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274320" rIns="274320" anchor="ctr"/>
          <a:lstStyle/>
          <a:p>
            <a:pPr marL="400050" indent="-400050" algn="l">
              <a:lnSpc>
                <a:spcPct val="100000"/>
              </a:lnSpc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The degree of population aging varies tremendously across the developed world, from moderate in the United States to severe in parts of Europe and Japan. </a:t>
            </a:r>
          </a:p>
          <a:p>
            <a:pPr marL="400050" indent="-400050" algn="l">
              <a:lnSpc>
                <a:spcPct val="100000"/>
              </a:lnSpc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1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00050" indent="-400050" algn="l">
              <a:lnSpc>
                <a:spcPct val="100000"/>
              </a:lnSpc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r>
              <a:rPr lang="en-US" sz="1600" i="0" u="none" spc="-4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Yet to one extent or another, all developed </a:t>
            </a:r>
            <a:r>
              <a:rPr lang="en-US" sz="1600" i="0" u="none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countries face a future of rising fiscal burdens, slower economic growth, and diminished geopolitical stature.</a:t>
            </a:r>
          </a:p>
          <a:p>
            <a:pPr marL="400050" indent="-400050" algn="l">
              <a:lnSpc>
                <a:spcPct val="100000"/>
              </a:lnSpc>
              <a:buFont typeface="Wingdings" pitchFamily="2" charset="2"/>
              <a:buChar char="q"/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1600" i="0" u="none" dirty="0"/>
          </a:p>
          <a:p>
            <a:pPr>
              <a:tabLst>
                <a:tab pos="803275" algn="l"/>
                <a:tab pos="3319463" algn="l"/>
                <a:tab pos="4572000" algn="l"/>
                <a:tab pos="6572250" algn="l"/>
              </a:tabLst>
            </a:pPr>
            <a:endParaRPr lang="en-US" sz="1600" i="0" u="non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712" y="6597352"/>
            <a:ext cx="539552" cy="260648"/>
          </a:xfrm>
        </p:spPr>
        <p:txBody>
          <a:bodyPr/>
          <a:lstStyle/>
          <a:p>
            <a:fld id="{D52B3B85-10A8-4AAE-A0D2-29F4843B2771}" type="slidenum">
              <a:rPr lang="ja-JP" altLang="en-US" smtClean="0">
                <a:solidFill>
                  <a:srgbClr val="000000"/>
                </a:solidFill>
              </a:rPr>
              <a:pPr/>
              <a:t>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3" name="Picture 12" descr="cid:7B67230C-8A68-492D-9617-C873AEC2A1C7@cable.rcn.com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7" y="6395543"/>
            <a:ext cx="1611487" cy="35433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407804" y="6248400"/>
            <a:ext cx="2383396" cy="501482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  <p:txBody>
          <a:bodyPr wrap="square" lIns="27432" tIns="22860" rIns="0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UN Population Division (2015)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5854F233-3EAD-4861-8B17-6F0D6EDF9F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413493"/>
              </p:ext>
            </p:extLst>
          </p:nvPr>
        </p:nvGraphicFramePr>
        <p:xfrm>
          <a:off x="4737236" y="1077467"/>
          <a:ext cx="3873364" cy="232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xmlns="" id="{3DFC15D9-1305-47FA-91A2-17CB37C169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053669"/>
              </p:ext>
            </p:extLst>
          </p:nvPr>
        </p:nvGraphicFramePr>
        <p:xfrm>
          <a:off x="533400" y="3680818"/>
          <a:ext cx="3810000" cy="248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xmlns="" id="{00000000-0008-0000-04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071048"/>
              </p:ext>
            </p:extLst>
          </p:nvPr>
        </p:nvGraphicFramePr>
        <p:xfrm>
          <a:off x="4708901" y="3672324"/>
          <a:ext cx="3901699" cy="2501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88162081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819400"/>
            <a:ext cx="7211839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274320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Developing World Outlook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7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  <a:fontScheme name="Globe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20742</TotalTime>
  <Words>1604</Words>
  <Application>Microsoft Office PowerPoint</Application>
  <PresentationFormat>On-screen Show (4:3)</PresentationFormat>
  <Paragraphs>403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34" baseType="lpstr">
      <vt:lpstr>MS Mincho</vt:lpstr>
      <vt:lpstr>ＭＳ Ｐゴシック</vt:lpstr>
      <vt:lpstr>ＭＳ Ｐゴシック</vt:lpstr>
      <vt:lpstr>Arial</vt:lpstr>
      <vt:lpstr>Book Antiqua</vt:lpstr>
      <vt:lpstr>Calibri</vt:lpstr>
      <vt:lpstr>Calibri Light</vt:lpstr>
      <vt:lpstr>Cambria</vt:lpstr>
      <vt:lpstr>HG明朝B</vt:lpstr>
      <vt:lpstr>Lucida Sans</vt:lpstr>
      <vt:lpstr>Times New Roman</vt:lpstr>
      <vt:lpstr>Verdana</vt:lpstr>
      <vt:lpstr>Wingdings</vt:lpstr>
      <vt:lpstr>Wingdings 2</vt:lpstr>
      <vt:lpstr>Wingdings 3</vt:lpstr>
      <vt:lpstr>Apex</vt:lpstr>
      <vt:lpstr>Office テーマ</vt:lpstr>
      <vt:lpstr>1_Apex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Marilyn Parris-Bell</cp:lastModifiedBy>
  <cp:revision>570</cp:revision>
  <cp:lastPrinted>2016-06-02T22:33:56Z</cp:lastPrinted>
  <dcterms:created xsi:type="dcterms:W3CDTF">2010-10-07T06:02:01Z</dcterms:created>
  <dcterms:modified xsi:type="dcterms:W3CDTF">2017-09-11T14:59:32Z</dcterms:modified>
</cp:coreProperties>
</file>