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89" r:id="rId3"/>
    <p:sldId id="304" r:id="rId4"/>
    <p:sldId id="305" r:id="rId5"/>
    <p:sldId id="290" r:id="rId6"/>
    <p:sldId id="291" r:id="rId7"/>
    <p:sldId id="292" r:id="rId8"/>
    <p:sldId id="29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70" r:id="rId19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5FF"/>
    <a:srgbClr val="FFFFFF"/>
    <a:srgbClr val="2F5079"/>
    <a:srgbClr val="E9458C"/>
    <a:srgbClr val="000000"/>
    <a:srgbClr val="79A32A"/>
    <a:srgbClr val="008452"/>
    <a:srgbClr val="11B3A2"/>
    <a:srgbClr val="009CC8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744" y="108"/>
      </p:cViewPr>
      <p:guideLst>
        <p:guide orient="horz" pos="4247"/>
        <p:guide pos="2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24 August 2016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24 August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24 August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" y="0"/>
            <a:ext cx="9896283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24 August 2016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24 August 2016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8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24 August 2016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4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24 August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24 August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24 August 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24 August 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24 August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24 August 2016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-2972065" y="3145009"/>
              <a:ext cx="309565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R121</a:t>
                </a:r>
                <a:r>
                  <a:rPr lang="en-GB" sz="1000" baseline="0" dirty="0"/>
                  <a:t>  G163  B42</a:t>
                </a:r>
                <a:endParaRPr lang="en-US" sz="1000" dirty="0"/>
              </a:p>
            </p:txBody>
          </p:sp>
        </p:grpSp>
        <p:sp>
          <p:nvSpPr>
            <p:cNvPr id="47" name="TextBox 46"/>
            <p:cNvSpPr txBox="1"/>
            <p:nvPr userDrawn="1"/>
          </p:nvSpPr>
          <p:spPr>
            <a:xfrm>
              <a:off x="-2518224" y="3144506"/>
              <a:ext cx="239912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/>
                <a:t>Light grey</a:t>
              </a:r>
            </a:p>
            <a:p>
              <a:r>
                <a:rPr lang="en-GB" sz="1000" dirty="0"/>
                <a:t>R</a:t>
              </a:r>
              <a:r>
                <a:rPr lang="en-GB" sz="1000" baseline="0" dirty="0"/>
                <a:t>220 G221  B217</a:t>
              </a:r>
              <a:endParaRPr lang="en-US" sz="1000" dirty="0"/>
            </a:p>
          </p:txBody>
        </p: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Cyan</a:t>
                </a:r>
              </a:p>
              <a:p>
                <a:r>
                  <a:rPr lang="en-GB" sz="1000" dirty="0"/>
                  <a:t>R0</a:t>
                </a:r>
                <a:r>
                  <a:rPr lang="en-GB" sz="1000" baseline="0" dirty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R124</a:t>
                </a:r>
                <a:r>
                  <a:rPr lang="en-GB" sz="1000" baseline="0" dirty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R128</a:t>
                </a:r>
                <a:r>
                  <a:rPr lang="en-GB" sz="1000" baseline="0" dirty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R143</a:t>
                </a:r>
                <a:r>
                  <a:rPr lang="en-GB" sz="1000" baseline="0" dirty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R233</a:t>
                </a:r>
                <a:r>
                  <a:rPr lang="en-GB" sz="1000" baseline="0" dirty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R200</a:t>
                </a:r>
                <a:r>
                  <a:rPr lang="en-GB" sz="1000" baseline="0" dirty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R238</a:t>
                </a:r>
                <a:r>
                  <a:rPr lang="en-GB" sz="1000" baseline="0" dirty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Dark grey</a:t>
            </a:r>
          </a:p>
          <a:p>
            <a:r>
              <a:rPr lang="en-GB" sz="1000" dirty="0"/>
              <a:t>R63</a:t>
            </a:r>
            <a:r>
              <a:rPr lang="en-GB" sz="1000" baseline="0" dirty="0"/>
              <a:t>  G69  B72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77865"/>
            <a:ext cx="1752600" cy="6738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4" r:id="rId3"/>
    <p:sldLayoutId id="2147483676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228" y="1484784"/>
            <a:ext cx="9133283" cy="1295399"/>
          </a:xfrm>
        </p:spPr>
        <p:txBody>
          <a:bodyPr/>
          <a:lstStyle/>
          <a:p>
            <a:r>
              <a:rPr lang="en-GB" b="0" dirty="0"/>
              <a:t>Bayesian Inference for Small Population Longevity Risk Modelling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229" y="3429000"/>
            <a:ext cx="9133282" cy="2664296"/>
          </a:xfrm>
        </p:spPr>
        <p:txBody>
          <a:bodyPr/>
          <a:lstStyle/>
          <a:p>
            <a:r>
              <a:rPr lang="en-GB" sz="2000" dirty="0"/>
              <a:t>Liang Chen, CERA</a:t>
            </a:r>
          </a:p>
          <a:p>
            <a:r>
              <a:rPr lang="en-GB" sz="2000" dirty="0"/>
              <a:t>Supervised by: Prof Andrew Cairns, Dr Torsten Kleinow</a:t>
            </a:r>
          </a:p>
          <a:p>
            <a:endParaRPr lang="en-GB" sz="2000" dirty="0"/>
          </a:p>
          <a:p>
            <a:r>
              <a:rPr lang="en-GB" sz="1800" dirty="0"/>
              <a:t>Actuarial Research Centre, IFoA</a:t>
            </a:r>
          </a:p>
          <a:p>
            <a:r>
              <a:rPr lang="en-GB" sz="1800" dirty="0"/>
              <a:t>Heriot Watt University</a:t>
            </a:r>
          </a:p>
          <a:p>
            <a:endParaRPr lang="en-GB" sz="1800" dirty="0"/>
          </a:p>
          <a:p>
            <a:r>
              <a:rPr lang="en-GB" sz="1800"/>
              <a:t>September 29, </a:t>
            </a:r>
            <a:r>
              <a:rPr lang="en-GB" sz="1800" dirty="0"/>
              <a:t>2016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44C141-B97D-4979-AB76-E8E6AB76C28B}" type="datetime4">
              <a:rPr lang="en-GB" smtClean="0"/>
              <a:pPr/>
              <a:t>24 August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97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kern="0" dirty="0"/>
                  <a:t>Credibility Interval for 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𝜿</m:t>
                    </m:r>
                  </m:oMath>
                </a14:m>
                <a:r>
                  <a:rPr lang="en-GB" kern="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d>
                          <m:dPr>
                            <m:ctrlP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sup>
                    </m:sSup>
                  </m:oMath>
                </a14:m>
                <a:endParaRPr lang="en-GB" kern="0" dirty="0"/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blipFill>
                <a:blip r:embed="rId2"/>
                <a:stretch>
                  <a:fillRect l="-1696" b="-190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1" y="620689"/>
            <a:ext cx="4510800" cy="27766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99" y="620689"/>
            <a:ext cx="4510800" cy="27766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3397372"/>
            <a:ext cx="4510800" cy="27766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99" y="3372814"/>
            <a:ext cx="4510800" cy="27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0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kern="0" dirty="0"/>
                  <a:t>CDF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kern="0" dirty="0"/>
                  <a:t> with Sensitivity Test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blipFill>
                <a:blip r:embed="rId2"/>
                <a:stretch>
                  <a:fillRect l="-1696" b="-165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826424"/>
            <a:ext cx="7503371" cy="46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3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kern="0" dirty="0"/>
                  <a:t>CDF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𝝐</m:t>
                        </m:r>
                      </m:sub>
                    </m:sSub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kern="0" dirty="0"/>
                  <a:t> with Sensitivity Test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blipFill>
                <a:blip r:embed="rId2"/>
                <a:stretch>
                  <a:fillRect l="-1696" b="-165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1" y="836712"/>
            <a:ext cx="7503371" cy="46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7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kern="0" dirty="0"/>
                  <a:t>CDF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kern="0" dirty="0"/>
                  <a:t> with Sensitivity Test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blipFill>
                <a:blip r:embed="rId2"/>
                <a:stretch>
                  <a:fillRect l="-1696" b="-165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639396"/>
            <a:ext cx="7924182" cy="48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kern="0" dirty="0"/>
                  <a:t>CDF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𝝐</m:t>
                        </m:r>
                      </m:sub>
                    </m:sSub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kern="0" dirty="0"/>
                  <a:t> with Sensitivity Test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blipFill>
                <a:blip r:embed="rId2"/>
                <a:stretch>
                  <a:fillRect l="-1696" b="-165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45" y="904522"/>
            <a:ext cx="7503371" cy="46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kern="0" dirty="0"/>
                  <a:t>CDF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kern="0" dirty="0"/>
                  <a:t> with Sensitivity Test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blipFill>
                <a:blip r:embed="rId2"/>
                <a:stretch>
                  <a:fillRect l="-1696" b="-165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136576" y="587727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45" y="904522"/>
            <a:ext cx="7503371" cy="46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kern="0" dirty="0"/>
                  <a:t>CDF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𝝐</m:t>
                        </m:r>
                      </m:sub>
                    </m:sSub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kern="0" dirty="0"/>
                  <a:t> with Sensitivity Test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blipFill>
                <a:blip r:embed="rId2"/>
                <a:stretch>
                  <a:fillRect l="-1696" b="-165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45" y="904522"/>
            <a:ext cx="7503371" cy="46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1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15925" y="25973"/>
            <a:ext cx="8982471" cy="73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Conclusion</a:t>
            </a:r>
            <a:endParaRPr lang="en-GB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229" y="588392"/>
                <a:ext cx="8982471" cy="5360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For small population</a:t>
                </a:r>
              </a:p>
              <a:p>
                <a:r>
                  <a:rPr lang="en-US" sz="1800" dirty="0"/>
                  <a:t>The co-variance matrix estimated by MLE is significantly biased to the right of the assumed true value due to the Poisson model’s over fitting.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We combined the two stages into one by adding time series likelihood for the latent parameters and gained the posterior distribution with the MCMC procedure.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The Bayesian method provides an improved fit to the hyper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The low level information involved in short cohorts is balanced by the time series prior.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The posterior distribution for small population is sensitive and fixing the mode of the prior for the co-variance matrix to the assumed true rates provides approximately unbiased fit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229" y="588392"/>
                <a:ext cx="8982471" cy="5360888"/>
              </a:xfrm>
              <a:blipFill>
                <a:blip r:embed="rId2"/>
                <a:stretch>
                  <a:fillRect l="-543" t="-683" r="-204" b="-3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16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0" name="Rectangular Callout 9"/>
          <p:cNvSpPr/>
          <p:nvPr/>
        </p:nvSpPr>
        <p:spPr>
          <a:xfrm>
            <a:off x="563870" y="693242"/>
            <a:ext cx="4245114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5097016" y="693242"/>
            <a:ext cx="4245114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985838"/>
            <a:ext cx="3816424" cy="1143000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13040" y="980728"/>
            <a:ext cx="38164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925" y="25973"/>
            <a:ext cx="8982471" cy="738731"/>
          </a:xfrm>
        </p:spPr>
        <p:txBody>
          <a:bodyPr/>
          <a:lstStyle/>
          <a:p>
            <a:r>
              <a:rPr lang="en-GB" dirty="0"/>
              <a:t>Stochastic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229" y="620688"/>
                <a:ext cx="8982471" cy="5360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1800" dirty="0"/>
                  <a:t>We select stochastic model “M7” to reflect the work of Cairns et al. (2009), which suggests it fit the males from England and Wales well.</a:t>
                </a:r>
              </a:p>
              <a:p>
                <a:pPr marL="0" indent="0">
                  <a:buNone/>
                </a:pPr>
                <a:r>
                  <a:rPr lang="en-GB" sz="1800" dirty="0"/>
                  <a:t>Recall the formula for M7:</a:t>
                </a:r>
                <a:endParaRPr lang="en-GB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𝑃𝑜𝑖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logit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sz="1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800" dirty="0"/>
                  <a:t> is a period effect in year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1800" dirty="0"/>
                  <a:t> 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=1, 2, 3.</m:t>
                    </m:r>
                  </m:oMath>
                </a14:m>
                <a:endParaRPr lang="en-GB" sz="1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1800" b="0" dirty="0"/>
                  <a:t> is the cohort effect for the cohort born in year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0" dirty="0"/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b="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b="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b="0" dirty="0"/>
                  <a:t> is the mean of the age range we use for our analysis.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0" dirty="0"/>
                  <a:t> is the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0" dirty="0"/>
                  <a:t>.</a:t>
                </a:r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229" y="620688"/>
                <a:ext cx="8982471" cy="5360888"/>
              </a:xfrm>
              <a:blipFill>
                <a:blip r:embed="rId2"/>
                <a:stretch>
                  <a:fillRect l="-543" t="-683" b="-62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79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925" y="25973"/>
            <a:ext cx="8982471" cy="738731"/>
          </a:xfrm>
        </p:spPr>
        <p:txBody>
          <a:bodyPr/>
          <a:lstStyle/>
          <a:p>
            <a:r>
              <a:rPr lang="en-GB" dirty="0"/>
              <a:t>Two-Stage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229" y="836712"/>
                <a:ext cx="8982471" cy="5360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1800" dirty="0"/>
                  <a:t>Stage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800" dirty="0"/>
                  <a:t>Find the estimates for period and cohort effects,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800" dirty="0"/>
                  <a:t> by maximising the Poisson likelihood.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/>
                  <a:t>Fit time series model to these effects. </a:t>
                </a:r>
              </a:p>
              <a:p>
                <a:pPr marL="0" indent="0">
                  <a:buNone/>
                </a:pPr>
                <a:r>
                  <a:rPr lang="en-US" sz="1800" dirty="0"/>
                  <a:t>Most pension schemes are less than 1% of national population. </a:t>
                </a:r>
              </a:p>
              <a:p>
                <a:pPr marL="0" indent="0">
                  <a:buNone/>
                </a:pPr>
                <a:r>
                  <a:rPr lang="en-US" sz="1800" dirty="0"/>
                  <a:t>Two-stage approach leads to biased estimates of volatility for small populations.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800" dirty="0"/>
                  <a:t>Large sampling variation affects  latent parameter estimation, with significant noise obscuring the true signal (Cairns, Blake, Dowd et al. 2011).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800" dirty="0"/>
                  <a:t>Results in non-negligible bias to the parameter estimation of the projecting model, given the assumed true rates (Chen, Cairns and Kleinow 2015).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/>
                  <a:t>Over fit the cohorts with only one observation (a problem with the two-stage approach: see Cairns et al. 2009)</a:t>
                </a:r>
                <a:endParaRPr lang="en-GB" sz="18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229" y="836712"/>
                <a:ext cx="8982471" cy="5360888"/>
              </a:xfrm>
              <a:blipFill>
                <a:blip r:embed="rId2"/>
                <a:stretch>
                  <a:fillRect l="-543" t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25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925" y="25973"/>
            <a:ext cx="8982471" cy="738731"/>
          </a:xfrm>
        </p:spPr>
        <p:txBody>
          <a:bodyPr/>
          <a:lstStyle/>
          <a:p>
            <a:r>
              <a:rPr lang="en-GB" dirty="0"/>
              <a:t>Bayesian Approach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8229" y="836712"/>
            <a:ext cx="8982471" cy="53608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Bayesian approach offers a way to avoid or reduce this bias by</a:t>
            </a:r>
          </a:p>
          <a:p>
            <a:endParaRPr lang="en-US" sz="1800" dirty="0"/>
          </a:p>
          <a:p>
            <a:r>
              <a:rPr lang="en-US" sz="1800" dirty="0"/>
              <a:t>Combining Poisson and time series likelihoods</a:t>
            </a:r>
          </a:p>
          <a:p>
            <a:endParaRPr lang="en-US" sz="1800" dirty="0"/>
          </a:p>
          <a:p>
            <a:r>
              <a:rPr lang="en-US" sz="1800" dirty="0"/>
              <a:t>Using knowledge of larger England and Wales dataset to choose more informative priors than one might normally choose.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We use England and Wales death rates as a benchmark to test how well the Bayesian approach with informative priors performs.</a:t>
            </a:r>
          </a:p>
        </p:txBody>
      </p:sp>
    </p:spTree>
    <p:extLst>
      <p:ext uri="{BB962C8B-B14F-4D97-AF65-F5344CB8AC3E}">
        <p14:creationId xmlns:p14="http://schemas.microsoft.com/office/powerpoint/2010/main" val="321738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925" y="25973"/>
            <a:ext cx="8982471" cy="738731"/>
          </a:xfrm>
        </p:spPr>
        <p:txBody>
          <a:bodyPr/>
          <a:lstStyle/>
          <a:p>
            <a:r>
              <a:rPr lang="en-GB" dirty="0"/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229" y="836712"/>
                <a:ext cx="8982471" cy="5360888"/>
              </a:xfrm>
            </p:spPr>
            <p:txBody>
              <a:bodyPr/>
              <a:lstStyle/>
              <a:p>
                <a:r>
                  <a:rPr lang="en-US" sz="1800" dirty="0"/>
                  <a:t>Benchmark exposure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800" dirty="0"/>
                  <a:t> and corresponding deaths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800" dirty="0"/>
                  <a:t> of the males in England and Wales (EW) in the HMD database, during year 1961 to 2011, aged 50-89 last birthday.</a:t>
                </a:r>
              </a:p>
              <a:p>
                <a:r>
                  <a:rPr lang="en-US" sz="1800" dirty="0"/>
                  <a:t>Simulate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/>
                  <a:t>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GB" sz="1800" dirty="0"/>
                  <a:t> based 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Poi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dirty="0"/>
                  <a:t>where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800" dirty="0"/>
                  <a:t>: parameter estimates for benchmark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800" dirty="0"/>
                  <a:t> i.e. EW</a:t>
                </a:r>
              </a:p>
              <a:p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800" dirty="0"/>
                  <a:t> is the fitted death rates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800" dirty="0"/>
                  <a:t>, that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800" dirty="0"/>
                  <a:t> is the true rates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800" dirty="0"/>
              </a:p>
              <a:p>
                <a:endParaRPr lang="en-US" sz="1800" dirty="0"/>
              </a:p>
              <a:p>
                <a:r>
                  <a:rPr lang="en-US" sz="1800" dirty="0"/>
                  <a:t>Find the parameter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GB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229" y="836712"/>
                <a:ext cx="8982471" cy="5360888"/>
              </a:xfrm>
              <a:blipFill>
                <a:blip r:embed="rId2"/>
                <a:stretch>
                  <a:fillRect l="-543" t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73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15925" y="25973"/>
            <a:ext cx="8982471" cy="73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229" y="836712"/>
                <a:ext cx="8982471" cy="53608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b="0" dirty="0"/>
                  <a:t>the vector of all the latent parameters</a:t>
                </a:r>
              </a:p>
              <a:p>
                <a:endParaRPr lang="en-US" sz="1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800" b="0" dirty="0"/>
                  <a:t>, vector of period effects at year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b="0" dirty="0"/>
              </a:p>
              <a:p>
                <a:endParaRPr lang="en-US" sz="1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, vector of the rest of period effects</a:t>
                </a:r>
              </a:p>
              <a:p>
                <a:endParaRPr lang="en-US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</m:oMath>
                </a14:m>
                <a:endParaRPr lang="en-US" sz="1800" b="0" dirty="0"/>
              </a:p>
              <a:p>
                <a:endParaRPr lang="en-US" sz="1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800" b="0" dirty="0"/>
                  <a:t>, vector of cohort effect for the rest cohorts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229" y="836712"/>
                <a:ext cx="8982471" cy="5360888"/>
              </a:xfrm>
              <a:blipFill>
                <a:blip r:embed="rId2"/>
                <a:stretch>
                  <a:fillRect l="-475" t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61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kern="0" dirty="0"/>
                  <a:t>Prior for 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𝜿</m:t>
                    </m:r>
                  </m:oMath>
                </a14:m>
                <a:r>
                  <a:rPr lang="en-GB" kern="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d>
                          <m:dPr>
                            <m:ctrlP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sup>
                    </m:sSup>
                  </m:oMath>
                </a14:m>
                <a:endParaRPr lang="en-GB" kern="0" dirty="0"/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blipFill>
                <a:blip r:embed="rId2"/>
                <a:stretch>
                  <a:fillRect l="-1696" b="-190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229" y="836712"/>
                <a:ext cx="8982471" cy="53608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1800" b="0" dirty="0"/>
                  <a:t> uniform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, multivariate random walk: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𝜿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1800" dirty="0"/>
                  <a:t> is the drift (hyper-parameter).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𝑀𝑉𝑁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, </a:t>
                </a:r>
                <a:r>
                  <a:rPr lang="en-US" sz="1800" i="1" dirty="0" err="1"/>
                  <a:t>i.i.d</a:t>
                </a:r>
                <a:r>
                  <a:rPr lang="en-US" sz="1800" dirty="0"/>
                  <a:t> three dimensional multivariate normal distribution independent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.</a:t>
                </a:r>
                <a:endParaRPr lang="en-US" sz="1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800" b="0" dirty="0"/>
                  <a:t>, AR(1) model: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/>
                  <a:t>,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dirty="0"/>
                  <a:t>,</a:t>
                </a:r>
              </a:p>
              <a:p>
                <a:pPr marL="0" indent="0">
                  <a:buNone/>
                </a:pP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/>
                  <a:t> are </a:t>
                </a:r>
                <a:r>
                  <a:rPr lang="en-US" sz="1800" i="1" dirty="0" err="1"/>
                  <a:t>i.i.d</a:t>
                </a:r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(0,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229" y="836712"/>
                <a:ext cx="8982471" cy="5360888"/>
              </a:xfrm>
              <a:blipFill>
                <a:blip r:embed="rId3"/>
                <a:stretch>
                  <a:fillRect l="-543" t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02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15925" y="25973"/>
            <a:ext cx="8982471" cy="73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Prior for Hyper-Parameters</a:t>
            </a:r>
            <a:endParaRPr lang="en-GB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8229" y="836712"/>
                <a:ext cx="8982471" cy="53608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Inverse </a:t>
                </a:r>
                <a:r>
                  <a:rPr lang="en-US" sz="1800" dirty="0" err="1"/>
                  <a:t>Wishart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/>
              </a:p>
              <a:p>
                <a:endParaRPr lang="en-US" sz="1800" b="1" dirty="0"/>
              </a:p>
              <a:p>
                <a:pPr lvl="1"/>
                <a:r>
                  <a:rPr lang="en-US" sz="1800" dirty="0"/>
                  <a:t>MCMC-Mean: Fix the mean of prior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𝐸𝑊</m:t>
                        </m:r>
                      </m:sup>
                    </m:sSubSup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MCMC-Mode: Fix the mode of prior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𝐸𝑊</m:t>
                        </m:r>
                      </m:sup>
                    </m:sSubSup>
                  </m:oMath>
                </a14:m>
                <a:r>
                  <a:rPr lang="en-US" sz="1800" dirty="0"/>
                  <a:t>(sensitivity test)</a:t>
                </a:r>
              </a:p>
              <a:p>
                <a:pPr lvl="1"/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uniform </a:t>
                </a:r>
                <a:r>
                  <a:rPr lang="en-US" sz="1800" b="1" dirty="0"/>
                  <a:t> </a:t>
                </a:r>
              </a:p>
              <a:p>
                <a:endParaRPr lang="en-US" sz="18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&lt;1  </m:t>
                    </m:r>
                  </m:oMath>
                </a14:m>
                <a:endParaRPr lang="en-US" sz="1800" b="0" dirty="0"/>
              </a:p>
              <a:p>
                <a:endParaRPr lang="en-US" sz="1800" b="1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Inverse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Gamma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229" y="836712"/>
                <a:ext cx="8982471" cy="5360888"/>
              </a:xfrm>
              <a:blipFill>
                <a:blip r:embed="rId2"/>
                <a:stretch>
                  <a:fillRect l="-475" t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0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24 August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rgbClr val="D9AB16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𝝐</m:t>
                        </m:r>
                      </m:sub>
                    </m:sSub>
                  </m:oMath>
                </a14:m>
                <a:r>
                  <a:rPr lang="en-GB" kern="0" dirty="0"/>
                  <a:t> given MLE</a:t>
                </a: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25973"/>
                <a:ext cx="8982471" cy="738731"/>
              </a:xfrm>
              <a:prstGeom prst="rect">
                <a:avLst/>
              </a:prstGeom>
              <a:blipFill>
                <a:blip r:embed="rId2"/>
                <a:stretch>
                  <a:fillRect b="-165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39" y="764704"/>
            <a:ext cx="7557469" cy="4573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29064" y="2276872"/>
                <a:ext cx="1800200" cy="38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GB" dirty="0"/>
                  <a:t> for w=0.01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64" y="2276872"/>
                <a:ext cx="1800200" cy="381066"/>
              </a:xfrm>
              <a:prstGeom prst="rect">
                <a:avLst/>
              </a:prstGeom>
              <a:blipFill>
                <a:blip r:embed="rId4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96816" y="1196752"/>
                <a:ext cx="1584176" cy="38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816" y="1196752"/>
                <a:ext cx="1584176" cy="381066"/>
              </a:xfrm>
              <a:prstGeom prst="rect">
                <a:avLst/>
              </a:prstGeom>
              <a:blipFill>
                <a:blip r:embed="rId5"/>
                <a:stretch>
                  <a:fillRect t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531793"/>
      </p:ext>
    </p:extLst>
  </p:cSld>
  <p:clrMapOvr>
    <a:masterClrMapping/>
  </p:clrMapOvr>
</p:sld>
</file>

<file path=ppt/theme/theme1.xml><?xml version="1.0" encoding="utf-8"?>
<a:theme xmlns:a="http://schemas.openxmlformats.org/drawingml/2006/main" name="IFOA PowerPoint template 07">
  <a:themeElements>
    <a:clrScheme name="ARC 01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008452"/>
      </a:accent1>
      <a:accent2>
        <a:srgbClr val="113458"/>
      </a:accent2>
      <a:accent3>
        <a:srgbClr val="D9AB16"/>
      </a:accent3>
      <a:accent4>
        <a:srgbClr val="4096B8"/>
      </a:accent4>
      <a:accent5>
        <a:srgbClr val="11B3A2"/>
      </a:accent5>
      <a:accent6>
        <a:srgbClr val="7CB3E1"/>
      </a:accent6>
      <a:hlink>
        <a:srgbClr val="008452"/>
      </a:hlink>
      <a:folHlink>
        <a:srgbClr val="00845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C PowerPoint Template V03.potx" id="{B1EFF89D-A4B7-4CA3-B2BA-87D9FEFA2EA8}" vid="{D44E4394-C528-46F0-83E8-181675B2D4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 PowerPoint Template</Template>
  <TotalTime>248</TotalTime>
  <Words>278</Words>
  <Application>Microsoft Office PowerPoint</Application>
  <PresentationFormat>A4 Paper (210x297 mm)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Cambria Math</vt:lpstr>
      <vt:lpstr>IFOA PowerPoint template 07</vt:lpstr>
      <vt:lpstr>Bayesian Inference for Small Population Longevity Risk Modelling</vt:lpstr>
      <vt:lpstr>Stochastic Model</vt:lpstr>
      <vt:lpstr>Two-Stage Approach</vt:lpstr>
      <vt:lpstr>Bayesian Approach</vt:lpstr>
      <vt:lpstr>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Inference for Small Population Longevity Risk Modelling</dc:title>
  <dc:creator>liang chen</dc:creator>
  <cp:lastModifiedBy>Marilyn Parris-Bell</cp:lastModifiedBy>
  <cp:revision>41</cp:revision>
  <dcterms:created xsi:type="dcterms:W3CDTF">2016-06-24T15:11:21Z</dcterms:created>
  <dcterms:modified xsi:type="dcterms:W3CDTF">2016-08-24T08:42:57Z</dcterms:modified>
</cp:coreProperties>
</file>